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6" r:id="rId7"/>
    <p:sldId id="267" r:id="rId8"/>
    <p:sldId id="268" r:id="rId9"/>
    <p:sldId id="271" r:id="rId10"/>
    <p:sldId id="273" r:id="rId11"/>
    <p:sldId id="269" r:id="rId12"/>
    <p:sldId id="274" r:id="rId13"/>
    <p:sldId id="272" r:id="rId14"/>
    <p:sldId id="270" r:id="rId15"/>
    <p:sldId id="277" r:id="rId16"/>
    <p:sldId id="276" r:id="rId17"/>
    <p:sldId id="275" r:id="rId18"/>
    <p:sldId id="279" r:id="rId19"/>
    <p:sldId id="280" r:id="rId20"/>
    <p:sldId id="281" r:id="rId21"/>
    <p:sldId id="278" r:id="rId22"/>
    <p:sldId id="287" r:id="rId23"/>
    <p:sldId id="288" r:id="rId24"/>
    <p:sldId id="284" r:id="rId25"/>
    <p:sldId id="286" r:id="rId26"/>
    <p:sldId id="285" r:id="rId27"/>
    <p:sldId id="282" r:id="rId28"/>
    <p:sldId id="290" r:id="rId29"/>
    <p:sldId id="289" r:id="rId30"/>
    <p:sldId id="283" r:id="rId31"/>
    <p:sldId id="295" r:id="rId32"/>
    <p:sldId id="291" r:id="rId33"/>
    <p:sldId id="294" r:id="rId34"/>
    <p:sldId id="293" r:id="rId35"/>
    <p:sldId id="292" r:id="rId36"/>
    <p:sldId id="296" r:id="rId37"/>
    <p:sldId id="301" r:id="rId38"/>
    <p:sldId id="302" r:id="rId3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61" d="100"/>
          <a:sy n="61" d="100"/>
        </p:scale>
        <p:origin x="82" y="4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3B59A4DC-A3F7-4647-A2E0-067C5AC1ECC0}" type="datetimeFigureOut">
              <a:rPr lang="tr-TR" smtClean="0"/>
              <a:t>30.11.2015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505391D-4F41-401A-871B-A6B841DCBA6A}" type="slidenum">
              <a:rPr lang="tr-TR" smtClean="0"/>
              <a:t>‹#›</a:t>
            </a:fld>
            <a:endParaRPr lang="tr-TR"/>
          </a:p>
        </p:txBody>
      </p:sp>
    </p:spTree>
    <p:extLst>
      <p:ext uri="{BB962C8B-B14F-4D97-AF65-F5344CB8AC3E}">
        <p14:creationId xmlns:p14="http://schemas.microsoft.com/office/powerpoint/2010/main" val="581872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B59A4DC-A3F7-4647-A2E0-067C5AC1ECC0}" type="datetimeFigureOut">
              <a:rPr lang="tr-TR" smtClean="0"/>
              <a:t>30.11.2015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505391D-4F41-401A-871B-A6B841DCBA6A}" type="slidenum">
              <a:rPr lang="tr-TR" smtClean="0"/>
              <a:t>‹#›</a:t>
            </a:fld>
            <a:endParaRPr lang="tr-TR"/>
          </a:p>
        </p:txBody>
      </p:sp>
    </p:spTree>
    <p:extLst>
      <p:ext uri="{BB962C8B-B14F-4D97-AF65-F5344CB8AC3E}">
        <p14:creationId xmlns:p14="http://schemas.microsoft.com/office/powerpoint/2010/main" val="14295261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B59A4DC-A3F7-4647-A2E0-067C5AC1ECC0}" type="datetimeFigureOut">
              <a:rPr lang="tr-TR" smtClean="0"/>
              <a:t>30.11.2015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505391D-4F41-401A-871B-A6B841DCBA6A}" type="slidenum">
              <a:rPr lang="tr-TR" smtClean="0"/>
              <a:t>‹#›</a:t>
            </a:fld>
            <a:endParaRPr lang="tr-TR"/>
          </a:p>
        </p:txBody>
      </p:sp>
    </p:spTree>
    <p:extLst>
      <p:ext uri="{BB962C8B-B14F-4D97-AF65-F5344CB8AC3E}">
        <p14:creationId xmlns:p14="http://schemas.microsoft.com/office/powerpoint/2010/main" val="3077527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B59A4DC-A3F7-4647-A2E0-067C5AC1ECC0}" type="datetimeFigureOut">
              <a:rPr lang="tr-TR" smtClean="0"/>
              <a:t>30.11.2015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505391D-4F41-401A-871B-A6B841DCBA6A}" type="slidenum">
              <a:rPr lang="tr-TR" smtClean="0"/>
              <a:t>‹#›</a:t>
            </a:fld>
            <a:endParaRPr lang="tr-TR"/>
          </a:p>
        </p:txBody>
      </p:sp>
    </p:spTree>
    <p:extLst>
      <p:ext uri="{BB962C8B-B14F-4D97-AF65-F5344CB8AC3E}">
        <p14:creationId xmlns:p14="http://schemas.microsoft.com/office/powerpoint/2010/main" val="8529981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3B59A4DC-A3F7-4647-A2E0-067C5AC1ECC0}" type="datetimeFigureOut">
              <a:rPr lang="tr-TR" smtClean="0"/>
              <a:t>30.11.2015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505391D-4F41-401A-871B-A6B841DCBA6A}" type="slidenum">
              <a:rPr lang="tr-TR" smtClean="0"/>
              <a:t>‹#›</a:t>
            </a:fld>
            <a:endParaRPr lang="tr-TR"/>
          </a:p>
        </p:txBody>
      </p:sp>
    </p:spTree>
    <p:extLst>
      <p:ext uri="{BB962C8B-B14F-4D97-AF65-F5344CB8AC3E}">
        <p14:creationId xmlns:p14="http://schemas.microsoft.com/office/powerpoint/2010/main" val="3264194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3B59A4DC-A3F7-4647-A2E0-067C5AC1ECC0}" type="datetimeFigureOut">
              <a:rPr lang="tr-TR" smtClean="0"/>
              <a:t>30.11.2015</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505391D-4F41-401A-871B-A6B841DCBA6A}" type="slidenum">
              <a:rPr lang="tr-TR" smtClean="0"/>
              <a:t>‹#›</a:t>
            </a:fld>
            <a:endParaRPr lang="tr-TR"/>
          </a:p>
        </p:txBody>
      </p:sp>
    </p:spTree>
    <p:extLst>
      <p:ext uri="{BB962C8B-B14F-4D97-AF65-F5344CB8AC3E}">
        <p14:creationId xmlns:p14="http://schemas.microsoft.com/office/powerpoint/2010/main" val="38208153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3B59A4DC-A3F7-4647-A2E0-067C5AC1ECC0}" type="datetimeFigureOut">
              <a:rPr lang="tr-TR" smtClean="0"/>
              <a:t>30.11.2015</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E505391D-4F41-401A-871B-A6B841DCBA6A}" type="slidenum">
              <a:rPr lang="tr-TR" smtClean="0"/>
              <a:t>‹#›</a:t>
            </a:fld>
            <a:endParaRPr lang="tr-TR"/>
          </a:p>
        </p:txBody>
      </p:sp>
    </p:spTree>
    <p:extLst>
      <p:ext uri="{BB962C8B-B14F-4D97-AF65-F5344CB8AC3E}">
        <p14:creationId xmlns:p14="http://schemas.microsoft.com/office/powerpoint/2010/main" val="9738054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3B59A4DC-A3F7-4647-A2E0-067C5AC1ECC0}" type="datetimeFigureOut">
              <a:rPr lang="tr-TR" smtClean="0"/>
              <a:t>30.11.2015</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E505391D-4F41-401A-871B-A6B841DCBA6A}" type="slidenum">
              <a:rPr lang="tr-TR" smtClean="0"/>
              <a:t>‹#›</a:t>
            </a:fld>
            <a:endParaRPr lang="tr-TR"/>
          </a:p>
        </p:txBody>
      </p:sp>
    </p:spTree>
    <p:extLst>
      <p:ext uri="{BB962C8B-B14F-4D97-AF65-F5344CB8AC3E}">
        <p14:creationId xmlns:p14="http://schemas.microsoft.com/office/powerpoint/2010/main" val="28023935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3B59A4DC-A3F7-4647-A2E0-067C5AC1ECC0}" type="datetimeFigureOut">
              <a:rPr lang="tr-TR" smtClean="0"/>
              <a:t>30.11.2015</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E505391D-4F41-401A-871B-A6B841DCBA6A}" type="slidenum">
              <a:rPr lang="tr-TR" smtClean="0"/>
              <a:t>‹#›</a:t>
            </a:fld>
            <a:endParaRPr lang="tr-TR"/>
          </a:p>
        </p:txBody>
      </p:sp>
    </p:spTree>
    <p:extLst>
      <p:ext uri="{BB962C8B-B14F-4D97-AF65-F5344CB8AC3E}">
        <p14:creationId xmlns:p14="http://schemas.microsoft.com/office/powerpoint/2010/main" val="22047217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B59A4DC-A3F7-4647-A2E0-067C5AC1ECC0}" type="datetimeFigureOut">
              <a:rPr lang="tr-TR" smtClean="0"/>
              <a:t>30.11.2015</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505391D-4F41-401A-871B-A6B841DCBA6A}" type="slidenum">
              <a:rPr lang="tr-TR" smtClean="0"/>
              <a:t>‹#›</a:t>
            </a:fld>
            <a:endParaRPr lang="tr-TR"/>
          </a:p>
        </p:txBody>
      </p:sp>
    </p:spTree>
    <p:extLst>
      <p:ext uri="{BB962C8B-B14F-4D97-AF65-F5344CB8AC3E}">
        <p14:creationId xmlns:p14="http://schemas.microsoft.com/office/powerpoint/2010/main" val="4347030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B59A4DC-A3F7-4647-A2E0-067C5AC1ECC0}" type="datetimeFigureOut">
              <a:rPr lang="tr-TR" smtClean="0"/>
              <a:t>30.11.2015</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505391D-4F41-401A-871B-A6B841DCBA6A}" type="slidenum">
              <a:rPr lang="tr-TR" smtClean="0"/>
              <a:t>‹#›</a:t>
            </a:fld>
            <a:endParaRPr lang="tr-TR"/>
          </a:p>
        </p:txBody>
      </p:sp>
    </p:spTree>
    <p:extLst>
      <p:ext uri="{BB962C8B-B14F-4D97-AF65-F5344CB8AC3E}">
        <p14:creationId xmlns:p14="http://schemas.microsoft.com/office/powerpoint/2010/main" val="4745695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59A4DC-A3F7-4647-A2E0-067C5AC1ECC0}" type="datetimeFigureOut">
              <a:rPr lang="tr-TR" smtClean="0"/>
              <a:t>30.11.2015</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05391D-4F41-401A-871B-A6B841DCBA6A}" type="slidenum">
              <a:rPr lang="tr-TR" smtClean="0"/>
              <a:t>‹#›</a:t>
            </a:fld>
            <a:endParaRPr lang="tr-TR"/>
          </a:p>
        </p:txBody>
      </p:sp>
    </p:spTree>
    <p:extLst>
      <p:ext uri="{BB962C8B-B14F-4D97-AF65-F5344CB8AC3E}">
        <p14:creationId xmlns:p14="http://schemas.microsoft.com/office/powerpoint/2010/main" val="16706411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0" y="0"/>
            <a:ext cx="11085534" cy="2758401"/>
          </a:xfrm>
          <a:solidFill>
            <a:schemeClr val="accent2">
              <a:lumMod val="40000"/>
              <a:lumOff val="60000"/>
            </a:schemeClr>
          </a:solidFill>
        </p:spPr>
        <p:txBody>
          <a:bodyPr>
            <a:normAutofit/>
          </a:bodyPr>
          <a:lstStyle/>
          <a:p>
            <a:r>
              <a:rPr lang="tr-TR" b="1" dirty="0" smtClean="0">
                <a:solidFill>
                  <a:srgbClr val="0000FF"/>
                </a:solidFill>
                <a:latin typeface="Algerian" panose="04020705040A02060702" pitchFamily="82" charset="0"/>
              </a:rPr>
              <a:t>1739 MİLLİ EĞİTİM TEMEL KANUNU SORU VE AÇIKLAMALI CEVAPLARI</a:t>
            </a:r>
            <a:endParaRPr lang="tr-TR" dirty="0">
              <a:solidFill>
                <a:srgbClr val="0000FF"/>
              </a:solidFill>
              <a:latin typeface="Algerian" panose="04020705040A02060702" pitchFamily="82" charset="0"/>
            </a:endParaRPr>
          </a:p>
        </p:txBody>
      </p:sp>
      <p:sp>
        <p:nvSpPr>
          <p:cNvPr id="3" name="Alt Başlık 2"/>
          <p:cNvSpPr>
            <a:spLocks noGrp="1"/>
          </p:cNvSpPr>
          <p:nvPr>
            <p:ph type="subTitle" idx="1"/>
          </p:nvPr>
        </p:nvSpPr>
        <p:spPr>
          <a:xfrm>
            <a:off x="0" y="2758400"/>
            <a:ext cx="11085534" cy="4099599"/>
          </a:xfrm>
          <a:solidFill>
            <a:srgbClr val="92D050"/>
          </a:solidFill>
        </p:spPr>
        <p:txBody>
          <a:bodyPr>
            <a:normAutofit/>
          </a:bodyPr>
          <a:lstStyle/>
          <a:p>
            <a:endParaRPr lang="tr-TR" sz="2800" b="1" dirty="0" smtClean="0"/>
          </a:p>
          <a:p>
            <a:endParaRPr lang="tr-TR" sz="2800" b="1" dirty="0"/>
          </a:p>
          <a:p>
            <a:r>
              <a:rPr lang="tr-TR" sz="4400" b="1" dirty="0" err="1" smtClean="0">
                <a:solidFill>
                  <a:srgbClr val="0000FF"/>
                </a:solidFill>
                <a:latin typeface="Magneto" panose="04030805050802020D02" pitchFamily="82" charset="0"/>
              </a:rPr>
              <a:t>AAteş</a:t>
            </a:r>
            <a:endParaRPr lang="tr-TR" sz="4400" b="1" dirty="0" smtClean="0">
              <a:solidFill>
                <a:srgbClr val="0000FF"/>
              </a:solidFill>
              <a:latin typeface="Magneto" panose="04030805050802020D02" pitchFamily="82" charset="0"/>
            </a:endParaRPr>
          </a:p>
          <a:p>
            <a:r>
              <a:rPr lang="tr-TR" sz="4800" b="1" dirty="0" smtClean="0"/>
              <a:t>AHMET ATEŞ</a:t>
            </a:r>
          </a:p>
          <a:p>
            <a:r>
              <a:rPr lang="tr-TR" sz="4800" b="1" dirty="0" smtClean="0"/>
              <a:t>AHİ EVRAN İLKOKULU+ORTAOKULU</a:t>
            </a:r>
          </a:p>
          <a:p>
            <a:r>
              <a:rPr lang="tr-TR" sz="4800" b="1" dirty="0" smtClean="0"/>
              <a:t>OKUL MÜDÜR</a:t>
            </a:r>
            <a:endParaRPr lang="tr-TR" sz="4800" b="1" dirty="0"/>
          </a:p>
        </p:txBody>
      </p:sp>
    </p:spTree>
    <p:extLst>
      <p:ext uri="{BB962C8B-B14F-4D97-AF65-F5344CB8AC3E}">
        <p14:creationId xmlns:p14="http://schemas.microsoft.com/office/powerpoint/2010/main" val="9868901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1"/>
            <a:ext cx="12192000" cy="2029216"/>
          </a:xfrm>
          <a:solidFill>
            <a:schemeClr val="accent6">
              <a:lumMod val="60000"/>
              <a:lumOff val="40000"/>
            </a:schemeClr>
          </a:solidFill>
        </p:spPr>
        <p:txBody>
          <a:bodyPr>
            <a:normAutofit/>
          </a:bodyPr>
          <a:lstStyle/>
          <a:p>
            <a:r>
              <a:rPr lang="tr-TR" b="1" dirty="0">
                <a:latin typeface="+mn-lt"/>
              </a:rPr>
              <a:t>10. Milli Eğitim hizmetleri neye göre düzenlenir?</a:t>
            </a:r>
            <a:r>
              <a:rPr lang="tr-TR" dirty="0">
                <a:latin typeface="+mn-lt"/>
              </a:rPr>
              <a:t/>
            </a:r>
            <a:br>
              <a:rPr lang="tr-TR" dirty="0">
                <a:latin typeface="+mn-lt"/>
              </a:rPr>
            </a:br>
            <a:r>
              <a:rPr lang="tr-TR" b="1" dirty="0">
                <a:solidFill>
                  <a:srgbClr val="0000FF"/>
                </a:solidFill>
              </a:rPr>
              <a:t>Milli eğitim hizmetleri, Türk Vatandaşlarının istek ve kabiliyetleri ile ihtiyaçlarına göre düzenlenir (md.5</a:t>
            </a:r>
            <a:r>
              <a:rPr lang="tr-TR" b="1" dirty="0" smtClean="0">
                <a:solidFill>
                  <a:srgbClr val="0000FF"/>
                </a:solidFill>
              </a:rPr>
              <a:t>).</a:t>
            </a:r>
            <a:endParaRPr lang="tr-TR" b="1" dirty="0">
              <a:solidFill>
                <a:srgbClr val="0000FF"/>
              </a:solidFill>
            </a:endParaRPr>
          </a:p>
        </p:txBody>
      </p:sp>
      <p:sp>
        <p:nvSpPr>
          <p:cNvPr id="3" name="İçerik Yer Tutucusu 2"/>
          <p:cNvSpPr>
            <a:spLocks noGrp="1"/>
          </p:cNvSpPr>
          <p:nvPr>
            <p:ph idx="1"/>
          </p:nvPr>
        </p:nvSpPr>
        <p:spPr>
          <a:xfrm>
            <a:off x="0" y="2029217"/>
            <a:ext cx="12192000" cy="4828783"/>
          </a:xfrm>
          <a:solidFill>
            <a:schemeClr val="accent1">
              <a:lumMod val="40000"/>
              <a:lumOff val="60000"/>
            </a:schemeClr>
          </a:solidFill>
        </p:spPr>
        <p:txBody>
          <a:bodyPr>
            <a:noAutofit/>
          </a:bodyPr>
          <a:lstStyle/>
          <a:p>
            <a:r>
              <a:rPr lang="tr-TR" sz="3500" b="1" dirty="0"/>
              <a:t>11. Eğitim Sisteminin her derece ve türü ile ilgili ders programlarının hazırlanıp uygulanmasında ve her eğitim türlü faaliyetlerinde temel olarak ne alınır?</a:t>
            </a:r>
          </a:p>
          <a:p>
            <a:r>
              <a:rPr lang="tr-TR" sz="3500" b="1" dirty="0">
                <a:solidFill>
                  <a:srgbClr val="0000FF"/>
                </a:solidFill>
              </a:rPr>
              <a:t>Atatürk İlke ve İnkılapları ve Anayasa’da ifadesini bulan Atatürk Milliyetçiliği temel olarak alını(md.10).</a:t>
            </a:r>
          </a:p>
          <a:p>
            <a:r>
              <a:rPr lang="tr-TR" sz="3500" b="1" dirty="0"/>
              <a:t>12. Eğitim Kurumlarının amaçlarını gerçekleştirmesine katkıda bulunmak için okul ile aile arasında işbirliğini hangi birim sağlar?</a:t>
            </a:r>
            <a:endParaRPr lang="tr-TR" sz="3500" dirty="0"/>
          </a:p>
          <a:p>
            <a:r>
              <a:rPr lang="tr-TR" sz="3500" b="1" dirty="0">
                <a:solidFill>
                  <a:srgbClr val="0000FF"/>
                </a:solidFill>
              </a:rPr>
              <a:t>Okullarda kurulan okul-aile birlikleri sağlar.</a:t>
            </a:r>
          </a:p>
          <a:p>
            <a:endParaRPr lang="tr-TR" sz="3400" dirty="0"/>
          </a:p>
        </p:txBody>
      </p:sp>
    </p:spTree>
    <p:extLst>
      <p:ext uri="{BB962C8B-B14F-4D97-AF65-F5344CB8AC3E}">
        <p14:creationId xmlns:p14="http://schemas.microsoft.com/office/powerpoint/2010/main" val="7098166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1"/>
            <a:ext cx="12192000" cy="3169084"/>
          </a:xfrm>
          <a:solidFill>
            <a:schemeClr val="accent6">
              <a:lumMod val="40000"/>
              <a:lumOff val="60000"/>
            </a:schemeClr>
          </a:solidFill>
        </p:spPr>
        <p:txBody>
          <a:bodyPr>
            <a:normAutofit fontScale="90000"/>
          </a:bodyPr>
          <a:lstStyle/>
          <a:p>
            <a:r>
              <a:rPr lang="tr-TR" b="1" dirty="0">
                <a:latin typeface="Times New Roman" panose="02020603050405020304" pitchFamily="18" charset="0"/>
                <a:cs typeface="Times New Roman" panose="02020603050405020304" pitchFamily="18" charset="0"/>
              </a:rPr>
              <a:t>13. Ortaöğretimde çeşitli program uygulayan okullar nasıl isimlendirilir?</a:t>
            </a:r>
            <a:r>
              <a:rPr lang="tr-TR" dirty="0"/>
              <a:t/>
            </a:r>
            <a:br>
              <a:rPr lang="tr-TR" dirty="0"/>
            </a:br>
            <a:r>
              <a:rPr lang="tr-TR" b="1" dirty="0">
                <a:solidFill>
                  <a:srgbClr val="0000FF"/>
                </a:solidFill>
                <a:latin typeface="+mn-lt"/>
              </a:rPr>
              <a:t>Belli bir programa ağırlık veren okullara lise, teknik lise ve tarım meslek lisesi gibi eğitim dallarını belirleyen adlar verilir(md.29).</a:t>
            </a:r>
            <a:br>
              <a:rPr lang="tr-TR" b="1" dirty="0">
                <a:solidFill>
                  <a:srgbClr val="0000FF"/>
                </a:solidFill>
                <a:latin typeface="+mn-lt"/>
              </a:rPr>
            </a:br>
            <a:endParaRPr lang="tr-TR" b="1" dirty="0">
              <a:solidFill>
                <a:srgbClr val="0000FF"/>
              </a:solidFill>
              <a:latin typeface="+mn-lt"/>
            </a:endParaRPr>
          </a:p>
        </p:txBody>
      </p:sp>
      <p:sp>
        <p:nvSpPr>
          <p:cNvPr id="3" name="İçerik Yer Tutucusu 2"/>
          <p:cNvSpPr>
            <a:spLocks noGrp="1"/>
          </p:cNvSpPr>
          <p:nvPr>
            <p:ph idx="1"/>
          </p:nvPr>
        </p:nvSpPr>
        <p:spPr>
          <a:xfrm>
            <a:off x="0" y="3169086"/>
            <a:ext cx="12192000" cy="3688914"/>
          </a:xfrm>
          <a:solidFill>
            <a:schemeClr val="accent1">
              <a:lumMod val="40000"/>
              <a:lumOff val="60000"/>
            </a:schemeClr>
          </a:solidFill>
        </p:spPr>
        <p:txBody>
          <a:bodyPr/>
          <a:lstStyle/>
          <a:p>
            <a:r>
              <a:rPr lang="tr-TR" sz="3600" b="1" dirty="0"/>
              <a:t>14. Türk Millî Eğitim sistemi, kaç ana bölümden kurulur ?</a:t>
            </a:r>
            <a:endParaRPr lang="tr-TR" sz="3600" dirty="0"/>
          </a:p>
          <a:p>
            <a:r>
              <a:rPr lang="tr-TR" sz="3600" b="1" dirty="0">
                <a:solidFill>
                  <a:srgbClr val="0000FF"/>
                </a:solidFill>
              </a:rPr>
              <a:t>İki </a:t>
            </a:r>
            <a:r>
              <a:rPr lang="tr-TR" sz="3600" b="1" dirty="0" err="1">
                <a:solidFill>
                  <a:srgbClr val="0000FF"/>
                </a:solidFill>
              </a:rPr>
              <a:t>anabölüm</a:t>
            </a:r>
            <a:r>
              <a:rPr lang="tr-TR" sz="3600" b="1" dirty="0">
                <a:solidFill>
                  <a:srgbClr val="0000FF"/>
                </a:solidFill>
              </a:rPr>
              <a:t>. a-örgün eğitim b- yaygın eğitim </a:t>
            </a:r>
          </a:p>
          <a:p>
            <a:r>
              <a:rPr lang="tr-TR" sz="3600" b="1" dirty="0">
                <a:solidFill>
                  <a:srgbClr val="0000FF"/>
                </a:solidFill>
              </a:rPr>
              <a:t>Örgün eğitim, okul öncesi eğitimi, ilköğretim, orta öğretim ve yüksek öğretim kurumlarını kapsar.</a:t>
            </a:r>
          </a:p>
          <a:p>
            <a:r>
              <a:rPr lang="tr-TR" sz="3600" b="1" dirty="0">
                <a:solidFill>
                  <a:srgbClr val="0000FF"/>
                </a:solidFill>
              </a:rPr>
              <a:t>Yaygın eğitim, örgün eğitim yanında veya dışında düzenlenen eğitim faaliyetlerinin tümünü kapsar.</a:t>
            </a:r>
          </a:p>
          <a:p>
            <a:endParaRPr lang="tr-TR" dirty="0"/>
          </a:p>
        </p:txBody>
      </p:sp>
    </p:spTree>
    <p:extLst>
      <p:ext uri="{BB962C8B-B14F-4D97-AF65-F5344CB8AC3E}">
        <p14:creationId xmlns:p14="http://schemas.microsoft.com/office/powerpoint/2010/main" val="28913349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0"/>
            <a:ext cx="12192000" cy="2392471"/>
          </a:xfrm>
          <a:solidFill>
            <a:schemeClr val="accent6">
              <a:lumMod val="40000"/>
              <a:lumOff val="60000"/>
            </a:schemeClr>
          </a:solidFill>
        </p:spPr>
        <p:txBody>
          <a:bodyPr>
            <a:normAutofit/>
          </a:bodyPr>
          <a:lstStyle/>
          <a:p>
            <a:r>
              <a:rPr lang="tr-TR" b="1" dirty="0">
                <a:latin typeface="Times New Roman" panose="02020603050405020304" pitchFamily="18" charset="0"/>
                <a:cs typeface="Times New Roman" panose="02020603050405020304" pitchFamily="18" charset="0"/>
              </a:rPr>
              <a:t>15. İlköğretim hangi yaştaki çocukların </a:t>
            </a:r>
            <a:r>
              <a:rPr lang="tr-TR" b="1" dirty="0" err="1">
                <a:latin typeface="Times New Roman" panose="02020603050405020304" pitchFamily="18" charset="0"/>
                <a:cs typeface="Times New Roman" panose="02020603050405020304" pitchFamily="18" charset="0"/>
              </a:rPr>
              <a:t>eğitimve</a:t>
            </a:r>
            <a:r>
              <a:rPr lang="tr-TR" b="1" dirty="0">
                <a:latin typeface="Times New Roman" panose="02020603050405020304" pitchFamily="18" charset="0"/>
                <a:cs typeface="Times New Roman" panose="02020603050405020304" pitchFamily="18" charset="0"/>
              </a:rPr>
              <a:t> öğretimini kapsar.</a:t>
            </a:r>
            <a:r>
              <a:rPr lang="tr-TR" dirty="0"/>
              <a:t/>
            </a:r>
            <a:br>
              <a:rPr lang="tr-TR" dirty="0"/>
            </a:br>
            <a:r>
              <a:rPr lang="tr-TR" b="1" dirty="0">
                <a:solidFill>
                  <a:srgbClr val="0000FF"/>
                </a:solidFill>
                <a:latin typeface="+mn-lt"/>
              </a:rPr>
              <a:t>6-14 yaş </a:t>
            </a:r>
            <a:r>
              <a:rPr lang="tr-TR" b="1" dirty="0" smtClean="0">
                <a:solidFill>
                  <a:srgbClr val="0000FF"/>
                </a:solidFill>
                <a:latin typeface="+mn-lt"/>
              </a:rPr>
              <a:t>gurubu</a:t>
            </a:r>
            <a:endParaRPr lang="tr-TR" b="1" dirty="0">
              <a:solidFill>
                <a:srgbClr val="0000FF"/>
              </a:solidFill>
              <a:latin typeface="+mn-lt"/>
            </a:endParaRPr>
          </a:p>
        </p:txBody>
      </p:sp>
      <p:sp>
        <p:nvSpPr>
          <p:cNvPr id="3" name="İçerik Yer Tutucusu 2"/>
          <p:cNvSpPr>
            <a:spLocks noGrp="1"/>
          </p:cNvSpPr>
          <p:nvPr>
            <p:ph idx="1"/>
          </p:nvPr>
        </p:nvSpPr>
        <p:spPr>
          <a:xfrm>
            <a:off x="0" y="2392471"/>
            <a:ext cx="12192000" cy="4465529"/>
          </a:xfrm>
          <a:solidFill>
            <a:schemeClr val="accent1">
              <a:lumMod val="40000"/>
              <a:lumOff val="60000"/>
            </a:schemeClr>
          </a:solidFill>
        </p:spPr>
        <p:txBody>
          <a:bodyPr/>
          <a:lstStyle/>
          <a:p>
            <a:r>
              <a:rPr lang="tr-TR" sz="4000" b="1" dirty="0">
                <a:latin typeface="Times New Roman" panose="02020603050405020304" pitchFamily="18" charset="0"/>
                <a:cs typeface="Times New Roman" panose="02020603050405020304" pitchFamily="18" charset="0"/>
              </a:rPr>
              <a:t>16. Milli Eğitim Temel Kanununun kapsamı hangi hususları ihtiva etmektedir?</a:t>
            </a:r>
          </a:p>
          <a:p>
            <a:r>
              <a:rPr lang="tr-TR" sz="3600" b="1" dirty="0">
                <a:solidFill>
                  <a:srgbClr val="0000FF"/>
                </a:solidFill>
              </a:rPr>
              <a:t>Bu Kanun, Türk milli eğitiminin düzenlenmesinde esas olan amaç ve ilkeler, eğitim sisteminin genel yapısı, öğretmenlik mesleği, okul bina ve tesisleri, eğitim araç ve gereçleri ve Devletin eğitim ve öğretim alanındaki görev ve sorumluluğu ile ilgili temel hükümleri bir sistem bütünlüğü içinde kapsar</a:t>
            </a:r>
            <a:r>
              <a:rPr lang="tr-TR" sz="3600" b="1" dirty="0" smtClean="0">
                <a:solidFill>
                  <a:srgbClr val="0000FF"/>
                </a:solidFill>
              </a:rPr>
              <a:t>.</a:t>
            </a:r>
            <a:endParaRPr lang="tr-TR" sz="3600" b="1" dirty="0">
              <a:solidFill>
                <a:srgbClr val="0000FF"/>
              </a:solidFill>
            </a:endParaRPr>
          </a:p>
        </p:txBody>
      </p:sp>
    </p:spTree>
    <p:extLst>
      <p:ext uri="{BB962C8B-B14F-4D97-AF65-F5344CB8AC3E}">
        <p14:creationId xmlns:p14="http://schemas.microsoft.com/office/powerpoint/2010/main" val="340554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0"/>
            <a:ext cx="12192000" cy="2655517"/>
          </a:xfrm>
          <a:solidFill>
            <a:schemeClr val="accent6">
              <a:lumMod val="40000"/>
              <a:lumOff val="60000"/>
            </a:schemeClr>
          </a:solidFill>
        </p:spPr>
        <p:txBody>
          <a:bodyPr>
            <a:normAutofit/>
          </a:bodyPr>
          <a:lstStyle/>
          <a:p>
            <a:r>
              <a:rPr lang="tr-TR" b="1" dirty="0">
                <a:latin typeface="Times New Roman" panose="02020603050405020304" pitchFamily="18" charset="0"/>
                <a:cs typeface="Times New Roman" panose="02020603050405020304" pitchFamily="18" charset="0"/>
              </a:rPr>
              <a:t>17. Türk Milli Eğitim sistemi ana bölümlerinden olan ‘Örgün Eğitim’ hangi kurumları kapsar?</a:t>
            </a:r>
            <a:r>
              <a:rPr lang="tr-TR" dirty="0"/>
              <a:t/>
            </a:r>
            <a:br>
              <a:rPr lang="tr-TR" dirty="0"/>
            </a:br>
            <a:r>
              <a:rPr lang="tr-TR" b="1" dirty="0">
                <a:solidFill>
                  <a:srgbClr val="0000FF"/>
                </a:solidFill>
                <a:latin typeface="+mn-lt"/>
              </a:rPr>
              <a:t>Örgün eğitim, okul öncesi eğitimi, ilköğretim, ortaöğretim ve yükseköğretim kurumlarını kapsar</a:t>
            </a:r>
            <a:r>
              <a:rPr lang="tr-TR" b="1" dirty="0" smtClean="0">
                <a:solidFill>
                  <a:srgbClr val="0000FF"/>
                </a:solidFill>
                <a:latin typeface="+mn-lt"/>
              </a:rPr>
              <a:t>.</a:t>
            </a:r>
            <a:endParaRPr lang="tr-TR" b="1" dirty="0">
              <a:solidFill>
                <a:srgbClr val="0000FF"/>
              </a:solidFill>
              <a:latin typeface="+mn-lt"/>
            </a:endParaRPr>
          </a:p>
        </p:txBody>
      </p:sp>
      <p:sp>
        <p:nvSpPr>
          <p:cNvPr id="3" name="İçerik Yer Tutucusu 2"/>
          <p:cNvSpPr>
            <a:spLocks noGrp="1"/>
          </p:cNvSpPr>
          <p:nvPr>
            <p:ph idx="1"/>
          </p:nvPr>
        </p:nvSpPr>
        <p:spPr>
          <a:xfrm>
            <a:off x="0" y="2655517"/>
            <a:ext cx="12192000" cy="4202483"/>
          </a:xfrm>
          <a:solidFill>
            <a:schemeClr val="accent1">
              <a:lumMod val="40000"/>
              <a:lumOff val="60000"/>
            </a:schemeClr>
          </a:solidFill>
        </p:spPr>
        <p:txBody>
          <a:bodyPr>
            <a:normAutofit lnSpcReduction="10000"/>
          </a:bodyPr>
          <a:lstStyle/>
          <a:p>
            <a:r>
              <a:rPr lang="tr-TR" sz="4000" b="1" dirty="0">
                <a:latin typeface="Times New Roman" panose="02020603050405020304" pitchFamily="18" charset="0"/>
                <a:cs typeface="Times New Roman" panose="02020603050405020304" pitchFamily="18" charset="0"/>
              </a:rPr>
              <a:t>18. Milli Eğitim Temel Kanununda İmam-Hatip Liseleri nasıl tanımlanmıştır?</a:t>
            </a:r>
            <a:endParaRPr lang="tr-TR" sz="4000" dirty="0">
              <a:latin typeface="Times New Roman" panose="02020603050405020304" pitchFamily="18" charset="0"/>
              <a:cs typeface="Times New Roman" panose="02020603050405020304" pitchFamily="18" charset="0"/>
            </a:endParaRPr>
          </a:p>
          <a:p>
            <a:r>
              <a:rPr lang="tr-TR" sz="3600" b="1" dirty="0">
                <a:solidFill>
                  <a:srgbClr val="0000FF"/>
                </a:solidFill>
              </a:rPr>
              <a:t>İmam - Hatip liseleri, imamlık, hatiplik ve Kur'an kursu öğreticiliği gibi dini hizmetlerin yerine getirilmesi ile görevli elemanları yetiştirmek üzere, Milli Eğitim Bakanlığınca açılan ortaöğretim sistemi içinde, hem mesleğe hem yüksek öğrenime hazırlayıcı programlar uygulayan öğretim kurumlarıdır</a:t>
            </a:r>
            <a:r>
              <a:rPr lang="tr-TR" sz="3600" b="1" dirty="0" smtClean="0">
                <a:solidFill>
                  <a:srgbClr val="0000FF"/>
                </a:solidFill>
              </a:rPr>
              <a:t>.</a:t>
            </a:r>
            <a:endParaRPr lang="tr-TR" b="1" dirty="0">
              <a:solidFill>
                <a:srgbClr val="0000FF"/>
              </a:solidFill>
            </a:endParaRPr>
          </a:p>
        </p:txBody>
      </p:sp>
    </p:spTree>
    <p:extLst>
      <p:ext uri="{BB962C8B-B14F-4D97-AF65-F5344CB8AC3E}">
        <p14:creationId xmlns:p14="http://schemas.microsoft.com/office/powerpoint/2010/main" val="16100596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1"/>
            <a:ext cx="12192000" cy="3382027"/>
          </a:xfrm>
          <a:solidFill>
            <a:schemeClr val="accent6">
              <a:lumMod val="40000"/>
              <a:lumOff val="60000"/>
            </a:schemeClr>
          </a:solidFill>
        </p:spPr>
        <p:txBody>
          <a:bodyPr>
            <a:normAutofit/>
          </a:bodyPr>
          <a:lstStyle/>
          <a:p>
            <a:r>
              <a:rPr lang="tr-TR" b="1" dirty="0">
                <a:latin typeface="Times New Roman" panose="02020603050405020304" pitchFamily="18" charset="0"/>
                <a:cs typeface="Times New Roman" panose="02020603050405020304" pitchFamily="18" charset="0"/>
              </a:rPr>
              <a:t>19. Milli Eğitim Temel Kanununda öğretmenlerin nitelikleri nasıl ifade edilmiştir? Milli Eğitim Bakanlığında mesleğe öğretmen olarak atanma ne şekilde gerçekleşir? Öğretmenlik kariyer </a:t>
            </a:r>
            <a:r>
              <a:rPr lang="tr-TR" b="1" dirty="0" err="1">
                <a:latin typeface="Times New Roman" panose="02020603050405020304" pitchFamily="18" charset="0"/>
                <a:cs typeface="Times New Roman" panose="02020603050405020304" pitchFamily="18" charset="0"/>
              </a:rPr>
              <a:t>basmakları</a:t>
            </a:r>
            <a:r>
              <a:rPr lang="tr-TR" b="1" dirty="0">
                <a:latin typeface="Times New Roman" panose="02020603050405020304" pitchFamily="18" charset="0"/>
                <a:cs typeface="Times New Roman" panose="02020603050405020304" pitchFamily="18" charset="0"/>
              </a:rPr>
              <a:t> nelerdir</a:t>
            </a:r>
            <a:r>
              <a:rPr lang="tr-TR" b="1" dirty="0" smtClean="0">
                <a:latin typeface="Times New Roman" panose="02020603050405020304" pitchFamily="18" charset="0"/>
                <a:cs typeface="Times New Roman" panose="02020603050405020304" pitchFamily="18" charset="0"/>
              </a:rPr>
              <a:t>?</a:t>
            </a:r>
            <a:endParaRPr lang="tr-TR" b="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0" y="3382027"/>
            <a:ext cx="12192000" cy="3382028"/>
          </a:xfrm>
          <a:solidFill>
            <a:schemeClr val="accent1">
              <a:lumMod val="40000"/>
              <a:lumOff val="60000"/>
            </a:schemeClr>
          </a:solidFill>
        </p:spPr>
        <p:txBody>
          <a:bodyPr/>
          <a:lstStyle/>
          <a:p>
            <a:r>
              <a:rPr lang="tr-TR" sz="3600" b="1" dirty="0">
                <a:solidFill>
                  <a:srgbClr val="0000FF"/>
                </a:solidFill>
              </a:rPr>
              <a:t>Öğretmen adaylarında aranacak nitelikler; genel kültür, özel alan eğitimi ve pedagojik formasyon olarak ifade edilmiştir. Adaylık dönemini başarıyla tamamlayanlar mesleğe öğretmen olarak atanır. Öğretmenlik mesleği; adaylık döneminden sonra öğretmen, uzman öğretmen ve başöğretmen olmak üzere üç kariyer basamağına ayrılır.</a:t>
            </a:r>
          </a:p>
          <a:p>
            <a:endParaRPr lang="tr-TR" dirty="0"/>
          </a:p>
        </p:txBody>
      </p:sp>
    </p:spTree>
    <p:extLst>
      <p:ext uri="{BB962C8B-B14F-4D97-AF65-F5344CB8AC3E}">
        <p14:creationId xmlns:p14="http://schemas.microsoft.com/office/powerpoint/2010/main" val="30698749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1"/>
            <a:ext cx="12192000" cy="1825624"/>
          </a:xfrm>
          <a:solidFill>
            <a:schemeClr val="accent6">
              <a:lumMod val="40000"/>
              <a:lumOff val="60000"/>
            </a:schemeClr>
          </a:solidFill>
        </p:spPr>
        <p:txBody>
          <a:bodyPr>
            <a:normAutofit fontScale="90000"/>
          </a:bodyPr>
          <a:lstStyle/>
          <a:p>
            <a:r>
              <a:rPr lang="tr-TR" b="1" dirty="0">
                <a:latin typeface="Times New Roman" panose="02020603050405020304" pitchFamily="18" charset="0"/>
                <a:cs typeface="Times New Roman" panose="02020603050405020304" pitchFamily="18" charset="0"/>
              </a:rPr>
              <a:t>20. Türk Milli Eğitiminin Temel İlkeleri belirterek Atatürk inkılapları ve ilkeleri ve Atatürk Milliyetçiliği ilkesini açıklayınız</a:t>
            </a:r>
            <a:r>
              <a:rPr lang="tr-TR" b="1" dirty="0" smtClean="0">
                <a:latin typeface="Times New Roman" panose="02020603050405020304" pitchFamily="18" charset="0"/>
                <a:cs typeface="Times New Roman" panose="02020603050405020304" pitchFamily="18" charset="0"/>
              </a:rPr>
              <a:t>?</a:t>
            </a:r>
            <a:endParaRPr lang="tr-TR"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0" y="1825624"/>
            <a:ext cx="12192000" cy="5032375"/>
          </a:xfrm>
          <a:solidFill>
            <a:schemeClr val="accent1">
              <a:lumMod val="40000"/>
              <a:lumOff val="60000"/>
            </a:schemeClr>
          </a:solidFill>
        </p:spPr>
        <p:txBody>
          <a:bodyPr>
            <a:noAutofit/>
          </a:bodyPr>
          <a:lstStyle/>
          <a:p>
            <a:r>
              <a:rPr lang="tr-TR" sz="2400" b="1" dirty="0">
                <a:solidFill>
                  <a:srgbClr val="0000FF"/>
                </a:solidFill>
              </a:rPr>
              <a:t>a) Genellik ve Eşitlik b) Ferdin ve Toplumun ihtiyaçları c)Yöneltme d) Eğitim Hakkı e) Fırsat ve İmkan eşitliği g) Süreklilik h) Atatürk İnkılapları ve İlkeleri, Atatürk Milliyetçiliği ı) Demokrasi eğitimi, j) Laiklik k) Bilimsellik l) </a:t>
            </a:r>
            <a:r>
              <a:rPr lang="tr-TR" sz="2400" b="1" dirty="0" err="1">
                <a:solidFill>
                  <a:srgbClr val="0000FF"/>
                </a:solidFill>
              </a:rPr>
              <a:t>Planlılık</a:t>
            </a:r>
            <a:r>
              <a:rPr lang="tr-TR" sz="2400" b="1" dirty="0">
                <a:solidFill>
                  <a:srgbClr val="0000FF"/>
                </a:solidFill>
              </a:rPr>
              <a:t> m) Karma Eğitim n) Okul ile Aile işbirliği o) Her yerde eğitim</a:t>
            </a:r>
          </a:p>
          <a:p>
            <a:r>
              <a:rPr lang="tr-TR" sz="2400" b="1" dirty="0">
                <a:solidFill>
                  <a:srgbClr val="0000FF"/>
                </a:solidFill>
              </a:rPr>
              <a:t>Atatürk İnkılapları ve İlkeleri, Atatürk Milliyetçiliği: Eğitim sistemimizin her derece ve türü ile ilgili ders programlarının hazırlanıp uygulanmasında ve türlü eğitim faaliyetlerinde Atatürk İnkılap ve İlkeleri ve Anayasada ifadesini bulmuş olan Atatürk Milliyetçiliği temel olarak alınır. Milli ahlak ve Milli Kültürün bozulup yozlaşmadan kendimize has şekli ve evrensel kültür içinde korunup geliştirilmesine ve öğretilmesine önem verilir.</a:t>
            </a:r>
          </a:p>
          <a:p>
            <a:r>
              <a:rPr lang="tr-TR" sz="2400" b="1" dirty="0">
                <a:solidFill>
                  <a:srgbClr val="0000FF"/>
                </a:solidFill>
              </a:rPr>
              <a:t>Milli birlik ve bütünlüğün temel unsurlarından biri olarak Türk Dilinin eğitimin her kademesinde, özellikleri bozulmadan ve aşırılığa kaçılmadan öğretilmesine önem </a:t>
            </a:r>
            <a:r>
              <a:rPr lang="tr-TR" sz="2400" b="1" dirty="0" err="1">
                <a:solidFill>
                  <a:srgbClr val="0000FF"/>
                </a:solidFill>
              </a:rPr>
              <a:t>verilir,çağdaş</a:t>
            </a:r>
            <a:r>
              <a:rPr lang="tr-TR" sz="2400" b="1" dirty="0">
                <a:solidFill>
                  <a:srgbClr val="0000FF"/>
                </a:solidFill>
              </a:rPr>
              <a:t> eğitim ve bilim dili halinde zenginleşmesine çalışılır ve bu maksatla Atatürk Kültür Dil ve Tarih Yüksek Kurumu ile işbirliği yapılarak Milli Eğitim Bakanlığınca gereken tedbirler alınır</a:t>
            </a:r>
            <a:r>
              <a:rPr lang="tr-TR" sz="2400" b="1" dirty="0" smtClean="0">
                <a:solidFill>
                  <a:srgbClr val="0000FF"/>
                </a:solidFill>
              </a:rPr>
              <a:t>.</a:t>
            </a:r>
            <a:endParaRPr lang="tr-TR" sz="2400" b="1" dirty="0">
              <a:solidFill>
                <a:srgbClr val="0000FF"/>
              </a:solidFill>
            </a:endParaRPr>
          </a:p>
        </p:txBody>
      </p:sp>
    </p:spTree>
    <p:extLst>
      <p:ext uri="{BB962C8B-B14F-4D97-AF65-F5344CB8AC3E}">
        <p14:creationId xmlns:p14="http://schemas.microsoft.com/office/powerpoint/2010/main" val="33287027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1"/>
            <a:ext cx="12192000" cy="1690688"/>
          </a:xfrm>
          <a:solidFill>
            <a:schemeClr val="accent6">
              <a:lumMod val="40000"/>
              <a:lumOff val="60000"/>
            </a:schemeClr>
          </a:solidFill>
        </p:spPr>
        <p:txBody>
          <a:bodyPr>
            <a:normAutofit/>
          </a:bodyPr>
          <a:lstStyle/>
          <a:p>
            <a:r>
              <a:rPr lang="tr-TR" dirty="0">
                <a:latin typeface="Times New Roman" panose="02020603050405020304" pitchFamily="18" charset="0"/>
                <a:cs typeface="Times New Roman" panose="02020603050405020304" pitchFamily="18" charset="0"/>
              </a:rPr>
              <a:t>21. </a:t>
            </a:r>
            <a:r>
              <a:rPr lang="tr-TR" b="1" dirty="0">
                <a:latin typeface="Times New Roman" panose="02020603050405020304" pitchFamily="18" charset="0"/>
                <a:cs typeface="Times New Roman" panose="02020603050405020304" pitchFamily="18" charset="0"/>
              </a:rPr>
              <a:t>Milli Eğitim Temel Kanununda öğretmenlik mesleği nasıl açıklanmıştır</a:t>
            </a:r>
            <a:r>
              <a:rPr lang="tr-TR" b="1" dirty="0" smtClean="0">
                <a:latin typeface="Times New Roman" panose="02020603050405020304" pitchFamily="18" charset="0"/>
                <a:cs typeface="Times New Roman" panose="02020603050405020304" pitchFamily="18" charset="0"/>
              </a:rPr>
              <a:t>?</a:t>
            </a:r>
            <a:endParaRPr lang="tr-TR"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0" y="1690688"/>
            <a:ext cx="12191999" cy="5167311"/>
          </a:xfrm>
          <a:solidFill>
            <a:schemeClr val="accent1">
              <a:lumMod val="40000"/>
              <a:lumOff val="60000"/>
            </a:schemeClr>
          </a:solidFill>
        </p:spPr>
        <p:txBody>
          <a:bodyPr>
            <a:normAutofit/>
          </a:bodyPr>
          <a:lstStyle/>
          <a:p>
            <a:r>
              <a:rPr lang="tr-TR" sz="4400" b="1" dirty="0">
                <a:solidFill>
                  <a:srgbClr val="0000FF"/>
                </a:solidFill>
              </a:rPr>
              <a:t>Öğretmenlik, Devletin eğitim, öğretim ve bununla ilgili yönetim görevlerini üzerine alan özel bir ihtisas mesleğidir</a:t>
            </a:r>
            <a:r>
              <a:rPr lang="tr-TR" sz="4400" b="1" dirty="0" smtClean="0">
                <a:solidFill>
                  <a:srgbClr val="0000FF"/>
                </a:solidFill>
              </a:rPr>
              <a:t>. Öğretmenler </a:t>
            </a:r>
            <a:r>
              <a:rPr lang="tr-TR" sz="4400" b="1" dirty="0">
                <a:solidFill>
                  <a:srgbClr val="0000FF"/>
                </a:solidFill>
              </a:rPr>
              <a:t>bu görevlerini Türk Milli Eğitiminin amaçlarına ve temel ilkelerine uygun olarak ifa etmekle yükümlüdürler.</a:t>
            </a:r>
          </a:p>
          <a:p>
            <a:r>
              <a:rPr lang="tr-TR" sz="4400" b="1" dirty="0">
                <a:solidFill>
                  <a:srgbClr val="0000FF"/>
                </a:solidFill>
              </a:rPr>
              <a:t>Öğretmenlik mesleğine hazırlık genel kültür, özel alan eğitimi ve pedagojik formasyon ile sağlanır.</a:t>
            </a:r>
          </a:p>
          <a:p>
            <a:pPr marL="0" indent="0">
              <a:buNone/>
            </a:pPr>
            <a:endParaRPr lang="tr-TR" dirty="0"/>
          </a:p>
        </p:txBody>
      </p:sp>
    </p:spTree>
    <p:extLst>
      <p:ext uri="{BB962C8B-B14F-4D97-AF65-F5344CB8AC3E}">
        <p14:creationId xmlns:p14="http://schemas.microsoft.com/office/powerpoint/2010/main" val="38854617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1"/>
            <a:ext cx="12192000" cy="1690688"/>
          </a:xfrm>
          <a:solidFill>
            <a:schemeClr val="accent6">
              <a:lumMod val="40000"/>
              <a:lumOff val="60000"/>
            </a:schemeClr>
          </a:solidFill>
        </p:spPr>
        <p:txBody>
          <a:bodyPr/>
          <a:lstStyle/>
          <a:p>
            <a:r>
              <a:rPr lang="tr-TR" b="1" dirty="0">
                <a:latin typeface="Times New Roman" panose="02020603050405020304" pitchFamily="18" charset="0"/>
                <a:cs typeface="Times New Roman" panose="02020603050405020304" pitchFamily="18" charset="0"/>
              </a:rPr>
              <a:t>22. Ortaöğretimin amaç ve görevleri nelerdir</a:t>
            </a:r>
            <a:r>
              <a:rPr lang="tr-TR" b="1" dirty="0" smtClean="0">
                <a:latin typeface="Times New Roman" panose="02020603050405020304" pitchFamily="18" charset="0"/>
                <a:cs typeface="Times New Roman" panose="02020603050405020304" pitchFamily="18" charset="0"/>
              </a:rPr>
              <a:t>?</a:t>
            </a:r>
            <a:endParaRPr lang="tr-TR"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0" y="1690690"/>
            <a:ext cx="12192000" cy="5167310"/>
          </a:xfrm>
          <a:solidFill>
            <a:schemeClr val="accent1">
              <a:lumMod val="40000"/>
              <a:lumOff val="60000"/>
            </a:schemeClr>
          </a:solidFill>
        </p:spPr>
        <p:txBody>
          <a:bodyPr>
            <a:normAutofit lnSpcReduction="10000"/>
          </a:bodyPr>
          <a:lstStyle/>
          <a:p>
            <a:r>
              <a:rPr lang="tr-TR" sz="3200" b="1" dirty="0">
                <a:solidFill>
                  <a:srgbClr val="0000FF"/>
                </a:solidFill>
              </a:rPr>
              <a:t>Ortaöğretimin amaç ve görevleri, Milli Eğitimin genel amaçlarına ve temel ilkelerine uygun olarak,</a:t>
            </a:r>
          </a:p>
          <a:p>
            <a:r>
              <a:rPr lang="tr-TR" sz="3200" b="1" dirty="0">
                <a:solidFill>
                  <a:srgbClr val="0000FF"/>
                </a:solidFill>
              </a:rPr>
              <a:t>Bütün öğrencilere ortaöğretim seviyesinde asgari ortak bir genel kültür vermek suretiyle onlara kişi ve toplum sorunlarını tanımak, çözüm yolları aramak ve yurdun iktisadi, sosyal ve kültürel kalkınmasına katkıda bulunmak bilincini ve gücünü kazandırmak;</a:t>
            </a:r>
          </a:p>
          <a:p>
            <a:r>
              <a:rPr lang="tr-TR" sz="3200" b="1" dirty="0">
                <a:solidFill>
                  <a:srgbClr val="0000FF"/>
                </a:solidFill>
              </a:rPr>
              <a:t>Öğrencileri, çeşitli program ve okullarla ilgili, istidat ve kabiliyetleri ölçüsünde ve doğrultusunda yüksek öğretime veya hem mesleğe hem de yüksek öğretime veya hayata ve iş alanlarına hazırlamaktır.</a:t>
            </a:r>
          </a:p>
          <a:p>
            <a:r>
              <a:rPr lang="tr-TR" sz="3200" b="1" dirty="0">
                <a:solidFill>
                  <a:srgbClr val="0000FF"/>
                </a:solidFill>
              </a:rPr>
              <a:t>Bu görevler yerine getirilirken öğrencilerin istekleri ve kabiliyetleri ile toplum ihtiyaçları arasında denge sağlanır.</a:t>
            </a:r>
          </a:p>
          <a:p>
            <a:endParaRPr lang="tr-TR" dirty="0"/>
          </a:p>
        </p:txBody>
      </p:sp>
    </p:spTree>
    <p:extLst>
      <p:ext uri="{BB962C8B-B14F-4D97-AF65-F5344CB8AC3E}">
        <p14:creationId xmlns:p14="http://schemas.microsoft.com/office/powerpoint/2010/main" val="24896695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1"/>
            <a:ext cx="12192000" cy="1690688"/>
          </a:xfrm>
          <a:solidFill>
            <a:schemeClr val="accent6">
              <a:lumMod val="40000"/>
              <a:lumOff val="60000"/>
            </a:schemeClr>
          </a:solidFill>
        </p:spPr>
        <p:txBody>
          <a:bodyPr>
            <a:normAutofit/>
          </a:bodyPr>
          <a:lstStyle/>
          <a:p>
            <a:r>
              <a:rPr lang="tr-TR" b="1" dirty="0">
                <a:latin typeface="Times New Roman" panose="02020603050405020304" pitchFamily="18" charset="0"/>
                <a:cs typeface="Times New Roman" panose="02020603050405020304" pitchFamily="18" charset="0"/>
              </a:rPr>
              <a:t>23. 1739 Sayılı Milli Eğitim Temel Kanununun kapsamında neler bulunmaktadır?(Madde:1</a:t>
            </a:r>
            <a:r>
              <a:rPr lang="tr-TR" b="1" dirty="0" smtClean="0">
                <a:latin typeface="Times New Roman" panose="02020603050405020304" pitchFamily="18" charset="0"/>
                <a:cs typeface="Times New Roman" panose="02020603050405020304" pitchFamily="18" charset="0"/>
              </a:rPr>
              <a:t>).</a:t>
            </a:r>
            <a:endParaRPr lang="tr-TR"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0" y="1690688"/>
            <a:ext cx="12192000" cy="4923054"/>
          </a:xfrm>
          <a:solidFill>
            <a:schemeClr val="accent1">
              <a:lumMod val="40000"/>
              <a:lumOff val="60000"/>
            </a:schemeClr>
          </a:solidFill>
        </p:spPr>
        <p:txBody>
          <a:bodyPr/>
          <a:lstStyle/>
          <a:p>
            <a:r>
              <a:rPr lang="tr-TR" sz="4400" b="1" dirty="0">
                <a:solidFill>
                  <a:srgbClr val="0000FF"/>
                </a:solidFill>
              </a:rPr>
              <a:t>Milli Eğitim Temel Kanununun kapsamında; Türk Milli Eğitiminin düzenlenmesinde esas olan amaç ve ilkeler, eğitim sisteminin genel yapısı, öğretmenlik mesleği, okul bina ve tesisleri, eğitim araç ve gereçleri ve Devletin eğitim ve öğretim alanındaki görev ve sorumluluğu ile ilgili temel hükümleri bir sistem bütünlüğü içinde bulunur.</a:t>
            </a:r>
          </a:p>
          <a:p>
            <a:endParaRPr lang="tr-TR" dirty="0"/>
          </a:p>
        </p:txBody>
      </p:sp>
    </p:spTree>
    <p:extLst>
      <p:ext uri="{BB962C8B-B14F-4D97-AF65-F5344CB8AC3E}">
        <p14:creationId xmlns:p14="http://schemas.microsoft.com/office/powerpoint/2010/main" val="26823173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1"/>
            <a:ext cx="12192000" cy="1690688"/>
          </a:xfrm>
          <a:solidFill>
            <a:schemeClr val="accent6">
              <a:lumMod val="40000"/>
              <a:lumOff val="60000"/>
            </a:schemeClr>
          </a:solidFill>
        </p:spPr>
        <p:txBody>
          <a:bodyPr>
            <a:normAutofit fontScale="90000"/>
          </a:bodyPr>
          <a:lstStyle/>
          <a:p>
            <a:r>
              <a:rPr lang="tr-TR" b="1" dirty="0">
                <a:latin typeface="+mn-lt"/>
              </a:rPr>
              <a:t>24. Temel Eğitim Kanununun genel amaçlarında; Türk Milletinin bütün fertlerinin nasıl yurttaşlar olarak yetiştirileceği belirlenmiştir? (Madde:2</a:t>
            </a:r>
            <a:r>
              <a:rPr lang="tr-TR" b="1" dirty="0" smtClean="0">
                <a:latin typeface="+mn-lt"/>
              </a:rPr>
              <a:t>).</a:t>
            </a:r>
            <a:endParaRPr lang="tr-TR" b="1" dirty="0">
              <a:latin typeface="+mn-lt"/>
            </a:endParaRPr>
          </a:p>
        </p:txBody>
      </p:sp>
      <p:sp>
        <p:nvSpPr>
          <p:cNvPr id="3" name="İçerik Yer Tutucusu 2"/>
          <p:cNvSpPr>
            <a:spLocks noGrp="1"/>
          </p:cNvSpPr>
          <p:nvPr>
            <p:ph idx="1"/>
          </p:nvPr>
        </p:nvSpPr>
        <p:spPr>
          <a:xfrm>
            <a:off x="0" y="1690688"/>
            <a:ext cx="12191999" cy="5167311"/>
          </a:xfrm>
          <a:solidFill>
            <a:schemeClr val="accent1">
              <a:lumMod val="40000"/>
              <a:lumOff val="60000"/>
            </a:schemeClr>
          </a:solidFill>
        </p:spPr>
        <p:txBody>
          <a:bodyPr>
            <a:normAutofit/>
          </a:bodyPr>
          <a:lstStyle/>
          <a:p>
            <a:r>
              <a:rPr lang="tr-TR" sz="3600" b="1" dirty="0">
                <a:solidFill>
                  <a:srgbClr val="0000FF"/>
                </a:solidFill>
              </a:rPr>
              <a:t>Türk Milletinin bütün fertlerinin; Atatürk inkılâp ve ilkelerine ve Anayasada ifadesini bulan Atatürk milliyetçiliğine bağlı, Türk Milletinin milli, ahlakı, insani, manevi ve kültürel değerlerini benimseyen, koruyan ve geliştiren; ailesini, vatanını, milletini seven ve daima yüceltmeye çalışan, insan haklarına ve Anayasanın başlangıcındaki temel ilkelere dayanan demokratik, laik ve sosyal bir hukuk devleti olan Türkiye Cumhuriyetine karşı görev ve sorumluluklarını bilen ve bunları davranış haline getirmiş yurttaşlar olarak yetiştirilmesi genel amaç olarak belirlenmiştir.</a:t>
            </a:r>
          </a:p>
          <a:p>
            <a:endParaRPr lang="tr-TR" dirty="0"/>
          </a:p>
        </p:txBody>
      </p:sp>
    </p:spTree>
    <p:extLst>
      <p:ext uri="{BB962C8B-B14F-4D97-AF65-F5344CB8AC3E}">
        <p14:creationId xmlns:p14="http://schemas.microsoft.com/office/powerpoint/2010/main" val="9907059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12942" y="-1741118"/>
            <a:ext cx="10860066" cy="8599118"/>
          </a:xfrm>
          <a:solidFill>
            <a:schemeClr val="accent6">
              <a:lumMod val="40000"/>
              <a:lumOff val="60000"/>
            </a:schemeClr>
          </a:solidFill>
        </p:spPr>
        <p:txBody>
          <a:bodyPr>
            <a:normAutofit fontScale="90000"/>
          </a:bodyPr>
          <a:lstStyle/>
          <a:p>
            <a:r>
              <a:rPr lang="tr-TR" sz="4900" b="1" dirty="0" smtClean="0">
                <a:latin typeface="Times New Roman" panose="02020603050405020304" pitchFamily="18" charset="0"/>
                <a:cs typeface="Times New Roman" panose="02020603050405020304" pitchFamily="18" charset="0"/>
              </a:rPr>
              <a:t/>
            </a:r>
            <a:br>
              <a:rPr lang="tr-TR" sz="4900" b="1" dirty="0" smtClean="0">
                <a:latin typeface="Times New Roman" panose="02020603050405020304" pitchFamily="18" charset="0"/>
                <a:cs typeface="Times New Roman" panose="02020603050405020304" pitchFamily="18" charset="0"/>
              </a:rPr>
            </a:br>
            <a:r>
              <a:rPr lang="tr-TR" sz="4900" b="1" dirty="0" smtClean="0">
                <a:latin typeface="Times New Roman" panose="02020603050405020304" pitchFamily="18" charset="0"/>
                <a:cs typeface="Times New Roman" panose="02020603050405020304" pitchFamily="18" charset="0"/>
              </a:rPr>
              <a:t/>
            </a:r>
            <a:br>
              <a:rPr lang="tr-TR" sz="4900" b="1" dirty="0" smtClean="0">
                <a:latin typeface="Times New Roman" panose="02020603050405020304" pitchFamily="18" charset="0"/>
                <a:cs typeface="Times New Roman" panose="02020603050405020304" pitchFamily="18" charset="0"/>
              </a:rPr>
            </a:br>
            <a:r>
              <a:rPr lang="tr-TR" b="1" dirty="0" smtClean="0">
                <a:latin typeface="Times New Roman" panose="02020603050405020304" pitchFamily="18" charset="0"/>
                <a:cs typeface="Times New Roman" panose="02020603050405020304" pitchFamily="18" charset="0"/>
              </a:rPr>
              <a:t>1</a:t>
            </a:r>
            <a:r>
              <a:rPr lang="tr-TR" b="1" dirty="0">
                <a:latin typeface="Times New Roman" panose="02020603050405020304" pitchFamily="18" charset="0"/>
                <a:cs typeface="Times New Roman" panose="02020603050405020304" pitchFamily="18" charset="0"/>
              </a:rPr>
              <a:t>. İlköğretim kaç yaşındaki çocukların eğitim ve öğretimini kapsar?</a:t>
            </a:r>
            <a:br>
              <a:rPr lang="tr-TR" b="1" dirty="0">
                <a:latin typeface="Times New Roman" panose="02020603050405020304" pitchFamily="18" charset="0"/>
                <a:cs typeface="Times New Roman" panose="02020603050405020304" pitchFamily="18" charset="0"/>
              </a:rPr>
            </a:br>
            <a:r>
              <a:rPr lang="tr-TR" b="1" dirty="0">
                <a:solidFill>
                  <a:srgbClr val="0000FF"/>
                </a:solidFill>
                <a:latin typeface="+mn-lt"/>
              </a:rPr>
              <a:t>İlköğretim 6-14 yaşındaki çocukların eğitim ve öğretimini kapsar</a:t>
            </a:r>
            <a:r>
              <a:rPr lang="tr-TR" b="1" dirty="0" smtClean="0">
                <a:solidFill>
                  <a:srgbClr val="0000FF"/>
                </a:solidFill>
                <a:latin typeface="+mn-lt"/>
              </a:rPr>
              <a:t>.</a:t>
            </a:r>
            <a:br>
              <a:rPr lang="tr-TR" b="1" dirty="0" smtClean="0">
                <a:solidFill>
                  <a:srgbClr val="0000FF"/>
                </a:solidFill>
                <a:latin typeface="+mn-lt"/>
              </a:rPr>
            </a:br>
            <a:r>
              <a:rPr lang="tr-TR" b="1" dirty="0">
                <a:latin typeface="Times New Roman" panose="02020603050405020304" pitchFamily="18" charset="0"/>
                <a:cs typeface="Times New Roman" panose="02020603050405020304" pitchFamily="18" charset="0"/>
              </a:rPr>
              <a:t>2. İlköğretimin amaç ve görevleri nelerdir?</a:t>
            </a:r>
            <a:r>
              <a:rPr lang="tr-TR" dirty="0">
                <a:latin typeface="Times New Roman" panose="02020603050405020304" pitchFamily="18" charset="0"/>
                <a:cs typeface="Times New Roman" panose="02020603050405020304" pitchFamily="18" charset="0"/>
              </a:rPr>
              <a:t/>
            </a:r>
            <a:br>
              <a:rPr lang="tr-TR" dirty="0">
                <a:latin typeface="Times New Roman" panose="02020603050405020304" pitchFamily="18" charset="0"/>
                <a:cs typeface="Times New Roman" panose="02020603050405020304" pitchFamily="18" charset="0"/>
              </a:rPr>
            </a:br>
            <a:r>
              <a:rPr lang="tr-TR" b="1" dirty="0">
                <a:solidFill>
                  <a:srgbClr val="0000FF"/>
                </a:solidFill>
                <a:latin typeface="+mn-lt"/>
              </a:rPr>
              <a:t>İlköğretimin amaç ve görevleri, milli eğitimin genel amaçlarına ve temel ilkelerine uygun olarak,</a:t>
            </a:r>
            <a:br>
              <a:rPr lang="tr-TR" b="1" dirty="0">
                <a:solidFill>
                  <a:srgbClr val="0000FF"/>
                </a:solidFill>
                <a:latin typeface="+mn-lt"/>
              </a:rPr>
            </a:br>
            <a:r>
              <a:rPr lang="tr-TR" b="1" dirty="0">
                <a:solidFill>
                  <a:srgbClr val="0000FF"/>
                </a:solidFill>
                <a:latin typeface="+mn-lt"/>
              </a:rPr>
              <a:t>Her Türk çocuğuna iyi bir vatandaş olmak için gerekli temel bilgi, beceri, davranış ve alışkanlıkları kazandırmak; onu milli ahlak anlayışına uygun olarak yetiştirmek;</a:t>
            </a:r>
            <a:br>
              <a:rPr lang="tr-TR" b="1" dirty="0">
                <a:solidFill>
                  <a:srgbClr val="0000FF"/>
                </a:solidFill>
                <a:latin typeface="+mn-lt"/>
              </a:rPr>
            </a:br>
            <a:r>
              <a:rPr lang="tr-TR" b="1" dirty="0">
                <a:solidFill>
                  <a:srgbClr val="0000FF"/>
                </a:solidFill>
                <a:latin typeface="+mn-lt"/>
              </a:rPr>
              <a:t>Her Türk çocuğunu ilgi, istidat ve kabiliyetleri yönünden yetiştirerek hayata ve üst öğrenime hazırlamaktır.</a:t>
            </a:r>
            <a:br>
              <a:rPr lang="tr-TR" b="1" dirty="0">
                <a:solidFill>
                  <a:srgbClr val="0000FF"/>
                </a:solidFill>
                <a:latin typeface="+mn-lt"/>
              </a:rPr>
            </a:br>
            <a:r>
              <a:rPr lang="tr-TR" dirty="0"/>
              <a:t/>
            </a:r>
            <a:br>
              <a:rPr lang="tr-TR" dirty="0"/>
            </a:br>
            <a:endParaRPr lang="tr-TR" dirty="0"/>
          </a:p>
        </p:txBody>
      </p:sp>
    </p:spTree>
    <p:extLst>
      <p:ext uri="{BB962C8B-B14F-4D97-AF65-F5344CB8AC3E}">
        <p14:creationId xmlns:p14="http://schemas.microsoft.com/office/powerpoint/2010/main" val="41222936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1"/>
            <a:ext cx="12192000" cy="1690688"/>
          </a:xfrm>
          <a:solidFill>
            <a:schemeClr val="accent6">
              <a:lumMod val="40000"/>
              <a:lumOff val="60000"/>
            </a:schemeClr>
          </a:solidFill>
        </p:spPr>
        <p:txBody>
          <a:bodyPr>
            <a:normAutofit/>
          </a:bodyPr>
          <a:lstStyle/>
          <a:p>
            <a:r>
              <a:rPr lang="tr-TR" b="1" dirty="0">
                <a:latin typeface="+mn-lt"/>
              </a:rPr>
              <a:t>25. Türk Milli Eğitiminin Temel İlkeleri nelerdir? Sayabilir misiniz? (Madde: 4-14</a:t>
            </a:r>
            <a:r>
              <a:rPr lang="tr-TR" b="1" dirty="0" smtClean="0">
                <a:latin typeface="+mn-lt"/>
              </a:rPr>
              <a:t>).</a:t>
            </a:r>
            <a:endParaRPr lang="tr-TR" dirty="0">
              <a:latin typeface="+mn-lt"/>
            </a:endParaRPr>
          </a:p>
        </p:txBody>
      </p:sp>
      <p:sp>
        <p:nvSpPr>
          <p:cNvPr id="3" name="İçerik Yer Tutucusu 2"/>
          <p:cNvSpPr>
            <a:spLocks noGrp="1"/>
          </p:cNvSpPr>
          <p:nvPr>
            <p:ph idx="1"/>
          </p:nvPr>
        </p:nvSpPr>
        <p:spPr>
          <a:xfrm>
            <a:off x="0" y="1690690"/>
            <a:ext cx="12192000" cy="5167310"/>
          </a:xfrm>
          <a:solidFill>
            <a:schemeClr val="accent1">
              <a:lumMod val="40000"/>
              <a:lumOff val="60000"/>
            </a:schemeClr>
          </a:solidFill>
        </p:spPr>
        <p:txBody>
          <a:bodyPr>
            <a:normAutofit/>
          </a:bodyPr>
          <a:lstStyle/>
          <a:p>
            <a:r>
              <a:rPr lang="tr-TR" sz="4000" b="1" dirty="0">
                <a:solidFill>
                  <a:srgbClr val="0000FF"/>
                </a:solidFill>
              </a:rPr>
              <a:t>Milli Eğitim Temel Kanununda Türk Milli Eğitiminin Temel ilkeleri;</a:t>
            </a:r>
          </a:p>
          <a:p>
            <a:r>
              <a:rPr lang="tr-TR" sz="4000" b="1" dirty="0">
                <a:solidFill>
                  <a:srgbClr val="FF0000"/>
                </a:solidFill>
              </a:rPr>
              <a:t>1</a:t>
            </a:r>
            <a:r>
              <a:rPr lang="tr-TR" sz="4000" b="1" dirty="0">
                <a:solidFill>
                  <a:srgbClr val="0000FF"/>
                </a:solidFill>
              </a:rPr>
              <a:t>.Genellik ve Eşitlik</a:t>
            </a:r>
            <a:r>
              <a:rPr lang="tr-TR" sz="4000" b="1" dirty="0" smtClean="0">
                <a:solidFill>
                  <a:srgbClr val="0000FF"/>
                </a:solidFill>
              </a:rPr>
              <a:t>,  </a:t>
            </a:r>
            <a:r>
              <a:rPr lang="tr-TR" sz="4000" b="1" dirty="0" smtClean="0">
                <a:solidFill>
                  <a:srgbClr val="FF0000"/>
                </a:solidFill>
              </a:rPr>
              <a:t>2</a:t>
            </a:r>
            <a:r>
              <a:rPr lang="tr-TR" sz="4000" b="1" dirty="0" smtClean="0">
                <a:solidFill>
                  <a:srgbClr val="0000FF"/>
                </a:solidFill>
              </a:rPr>
              <a:t>.Ferdin </a:t>
            </a:r>
            <a:r>
              <a:rPr lang="tr-TR" sz="4000" b="1" dirty="0">
                <a:solidFill>
                  <a:srgbClr val="0000FF"/>
                </a:solidFill>
              </a:rPr>
              <a:t>ve Toplumun İhtiyaçları</a:t>
            </a:r>
            <a:r>
              <a:rPr lang="tr-TR" sz="4000" b="1" dirty="0" smtClean="0">
                <a:solidFill>
                  <a:srgbClr val="0000FF"/>
                </a:solidFill>
              </a:rPr>
              <a:t>,  </a:t>
            </a:r>
            <a:r>
              <a:rPr lang="tr-TR" sz="4000" b="1" dirty="0" smtClean="0">
                <a:solidFill>
                  <a:srgbClr val="FF0000"/>
                </a:solidFill>
              </a:rPr>
              <a:t>3</a:t>
            </a:r>
            <a:r>
              <a:rPr lang="tr-TR" sz="4000" b="1" dirty="0" smtClean="0">
                <a:solidFill>
                  <a:srgbClr val="0000FF"/>
                </a:solidFill>
              </a:rPr>
              <a:t>.Yöneltme, </a:t>
            </a:r>
            <a:r>
              <a:rPr lang="tr-TR" sz="4000" b="1" dirty="0" smtClean="0">
                <a:solidFill>
                  <a:srgbClr val="FF0000"/>
                </a:solidFill>
              </a:rPr>
              <a:t>4</a:t>
            </a:r>
            <a:r>
              <a:rPr lang="tr-TR" sz="4000" b="1" dirty="0" smtClean="0">
                <a:solidFill>
                  <a:srgbClr val="0000FF"/>
                </a:solidFill>
              </a:rPr>
              <a:t>.Eğitim </a:t>
            </a:r>
            <a:r>
              <a:rPr lang="tr-TR" sz="4000" b="1" dirty="0">
                <a:solidFill>
                  <a:srgbClr val="0000FF"/>
                </a:solidFill>
              </a:rPr>
              <a:t>Hakkı</a:t>
            </a:r>
            <a:r>
              <a:rPr lang="tr-TR" sz="4000" b="1" dirty="0" smtClean="0">
                <a:solidFill>
                  <a:srgbClr val="0000FF"/>
                </a:solidFill>
              </a:rPr>
              <a:t>, </a:t>
            </a:r>
            <a:r>
              <a:rPr lang="tr-TR" sz="4000" b="1" dirty="0" smtClean="0">
                <a:solidFill>
                  <a:srgbClr val="FF0000"/>
                </a:solidFill>
              </a:rPr>
              <a:t>5</a:t>
            </a:r>
            <a:r>
              <a:rPr lang="tr-TR" sz="4000" b="1" dirty="0" smtClean="0">
                <a:solidFill>
                  <a:srgbClr val="0000FF"/>
                </a:solidFill>
              </a:rPr>
              <a:t>.Fırsat </a:t>
            </a:r>
            <a:r>
              <a:rPr lang="tr-TR" sz="4000" b="1" dirty="0">
                <a:solidFill>
                  <a:srgbClr val="0000FF"/>
                </a:solidFill>
              </a:rPr>
              <a:t>ve İmkân Eşitliği</a:t>
            </a:r>
            <a:r>
              <a:rPr lang="tr-TR" sz="4000" b="1" dirty="0" smtClean="0">
                <a:solidFill>
                  <a:srgbClr val="0000FF"/>
                </a:solidFill>
              </a:rPr>
              <a:t>, </a:t>
            </a:r>
            <a:r>
              <a:rPr lang="tr-TR" sz="4000" b="1" dirty="0" smtClean="0">
                <a:solidFill>
                  <a:srgbClr val="FF0000"/>
                </a:solidFill>
              </a:rPr>
              <a:t>6</a:t>
            </a:r>
            <a:r>
              <a:rPr lang="tr-TR" sz="4000" b="1" dirty="0" smtClean="0">
                <a:solidFill>
                  <a:srgbClr val="0000FF"/>
                </a:solidFill>
              </a:rPr>
              <a:t>.Süreklilik, </a:t>
            </a:r>
            <a:r>
              <a:rPr lang="tr-TR" sz="4000" b="1" dirty="0" smtClean="0">
                <a:solidFill>
                  <a:srgbClr val="FF0000"/>
                </a:solidFill>
              </a:rPr>
              <a:t>7</a:t>
            </a:r>
            <a:r>
              <a:rPr lang="tr-TR" sz="4000" b="1" dirty="0" smtClean="0">
                <a:solidFill>
                  <a:srgbClr val="0000FF"/>
                </a:solidFill>
              </a:rPr>
              <a:t>.Atatürk </a:t>
            </a:r>
            <a:r>
              <a:rPr lang="tr-TR" sz="4000" b="1" dirty="0">
                <a:solidFill>
                  <a:srgbClr val="0000FF"/>
                </a:solidFill>
              </a:rPr>
              <a:t>İnkılâp ve İlkeleri ve Atatürk Milliyetçiliği</a:t>
            </a:r>
            <a:r>
              <a:rPr lang="tr-TR" sz="4000" b="1" dirty="0" smtClean="0">
                <a:solidFill>
                  <a:srgbClr val="0000FF"/>
                </a:solidFill>
              </a:rPr>
              <a:t>, </a:t>
            </a:r>
            <a:r>
              <a:rPr lang="tr-TR" sz="4000" b="1" dirty="0" smtClean="0">
                <a:solidFill>
                  <a:srgbClr val="FF0000"/>
                </a:solidFill>
              </a:rPr>
              <a:t>8</a:t>
            </a:r>
            <a:r>
              <a:rPr lang="tr-TR" sz="4000" b="1" dirty="0" smtClean="0">
                <a:solidFill>
                  <a:srgbClr val="0000FF"/>
                </a:solidFill>
              </a:rPr>
              <a:t>.Demokrasi </a:t>
            </a:r>
            <a:r>
              <a:rPr lang="tr-TR" sz="4000" b="1" dirty="0">
                <a:solidFill>
                  <a:srgbClr val="0000FF"/>
                </a:solidFill>
              </a:rPr>
              <a:t>Eğitimi</a:t>
            </a:r>
            <a:r>
              <a:rPr lang="tr-TR" sz="4000" b="1" dirty="0" smtClean="0">
                <a:solidFill>
                  <a:srgbClr val="0000FF"/>
                </a:solidFill>
              </a:rPr>
              <a:t>, </a:t>
            </a:r>
            <a:r>
              <a:rPr lang="tr-TR" sz="4000" b="1" dirty="0" smtClean="0">
                <a:solidFill>
                  <a:srgbClr val="FF0000"/>
                </a:solidFill>
              </a:rPr>
              <a:t>9</a:t>
            </a:r>
            <a:r>
              <a:rPr lang="tr-TR" sz="4000" b="1" dirty="0" smtClean="0">
                <a:solidFill>
                  <a:srgbClr val="0000FF"/>
                </a:solidFill>
              </a:rPr>
              <a:t>.Laiklik, </a:t>
            </a:r>
            <a:r>
              <a:rPr lang="tr-TR" sz="4000" b="1" dirty="0" smtClean="0">
                <a:solidFill>
                  <a:srgbClr val="FF0000"/>
                </a:solidFill>
              </a:rPr>
              <a:t>10</a:t>
            </a:r>
            <a:r>
              <a:rPr lang="tr-TR" sz="4000" b="1" dirty="0" smtClean="0">
                <a:solidFill>
                  <a:srgbClr val="0000FF"/>
                </a:solidFill>
              </a:rPr>
              <a:t>.Bilimsellik, </a:t>
            </a:r>
            <a:r>
              <a:rPr lang="tr-TR" sz="4000" b="1" dirty="0" smtClean="0">
                <a:solidFill>
                  <a:srgbClr val="FF0000"/>
                </a:solidFill>
              </a:rPr>
              <a:t>11</a:t>
            </a:r>
            <a:r>
              <a:rPr lang="tr-TR" sz="4000" b="1" dirty="0" smtClean="0">
                <a:solidFill>
                  <a:srgbClr val="0000FF"/>
                </a:solidFill>
              </a:rPr>
              <a:t>.Planlılık, </a:t>
            </a:r>
            <a:r>
              <a:rPr lang="tr-TR" sz="4000" b="1" dirty="0" smtClean="0">
                <a:solidFill>
                  <a:srgbClr val="FF0000"/>
                </a:solidFill>
              </a:rPr>
              <a:t>12</a:t>
            </a:r>
            <a:r>
              <a:rPr lang="tr-TR" sz="4000" b="1" dirty="0" smtClean="0">
                <a:solidFill>
                  <a:srgbClr val="0000FF"/>
                </a:solidFill>
              </a:rPr>
              <a:t>.Karma </a:t>
            </a:r>
            <a:r>
              <a:rPr lang="tr-TR" sz="4000" b="1" dirty="0">
                <a:solidFill>
                  <a:srgbClr val="0000FF"/>
                </a:solidFill>
              </a:rPr>
              <a:t>Eğitim</a:t>
            </a:r>
            <a:r>
              <a:rPr lang="tr-TR" sz="4000" b="1" dirty="0" smtClean="0">
                <a:solidFill>
                  <a:srgbClr val="0000FF"/>
                </a:solidFill>
              </a:rPr>
              <a:t>, </a:t>
            </a:r>
            <a:r>
              <a:rPr lang="tr-TR" sz="4000" b="1" dirty="0" smtClean="0">
                <a:solidFill>
                  <a:srgbClr val="FF0000"/>
                </a:solidFill>
              </a:rPr>
              <a:t>13</a:t>
            </a:r>
            <a:r>
              <a:rPr lang="tr-TR" sz="4000" b="1" dirty="0" smtClean="0">
                <a:solidFill>
                  <a:srgbClr val="0000FF"/>
                </a:solidFill>
              </a:rPr>
              <a:t>.Okul </a:t>
            </a:r>
            <a:r>
              <a:rPr lang="tr-TR" sz="4000" b="1" dirty="0">
                <a:solidFill>
                  <a:srgbClr val="0000FF"/>
                </a:solidFill>
              </a:rPr>
              <a:t>ile Ailenin </a:t>
            </a:r>
            <a:r>
              <a:rPr lang="tr-TR" sz="4000" b="1" dirty="0" smtClean="0">
                <a:solidFill>
                  <a:srgbClr val="0000FF"/>
                </a:solidFill>
              </a:rPr>
              <a:t>İşbirliği, </a:t>
            </a:r>
            <a:r>
              <a:rPr lang="tr-TR" sz="4000" b="1" dirty="0" smtClean="0">
                <a:solidFill>
                  <a:srgbClr val="FF0000"/>
                </a:solidFill>
              </a:rPr>
              <a:t>14</a:t>
            </a:r>
            <a:r>
              <a:rPr lang="tr-TR" sz="4000" b="1" dirty="0" smtClean="0">
                <a:solidFill>
                  <a:srgbClr val="0000FF"/>
                </a:solidFill>
              </a:rPr>
              <a:t>.Her </a:t>
            </a:r>
            <a:r>
              <a:rPr lang="tr-TR" sz="4000" b="1" dirty="0">
                <a:solidFill>
                  <a:srgbClr val="0000FF"/>
                </a:solidFill>
              </a:rPr>
              <a:t>Yerde Eğitim olarak </a:t>
            </a:r>
            <a:r>
              <a:rPr lang="tr-TR" sz="4000" b="1" dirty="0" smtClean="0">
                <a:solidFill>
                  <a:srgbClr val="0000FF"/>
                </a:solidFill>
              </a:rPr>
              <a:t>belirlenmiştir</a:t>
            </a:r>
            <a:r>
              <a:rPr lang="tr-TR" sz="4000" b="1" dirty="0">
                <a:solidFill>
                  <a:srgbClr val="0000FF"/>
                </a:solidFill>
              </a:rPr>
              <a:t>.</a:t>
            </a:r>
          </a:p>
          <a:p>
            <a:endParaRPr lang="tr-TR" dirty="0"/>
          </a:p>
        </p:txBody>
      </p:sp>
    </p:spTree>
    <p:extLst>
      <p:ext uri="{BB962C8B-B14F-4D97-AF65-F5344CB8AC3E}">
        <p14:creationId xmlns:p14="http://schemas.microsoft.com/office/powerpoint/2010/main" val="13094134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1"/>
            <a:ext cx="12192000" cy="1690688"/>
          </a:xfrm>
          <a:solidFill>
            <a:schemeClr val="accent1">
              <a:lumMod val="40000"/>
              <a:lumOff val="60000"/>
            </a:schemeClr>
          </a:solidFill>
        </p:spPr>
        <p:txBody>
          <a:bodyPr>
            <a:normAutofit/>
          </a:bodyPr>
          <a:lstStyle/>
          <a:p>
            <a:r>
              <a:rPr lang="tr-TR" b="1" dirty="0">
                <a:latin typeface="Times New Roman" panose="02020603050405020304" pitchFamily="18" charset="0"/>
                <a:cs typeface="Times New Roman" panose="02020603050405020304" pitchFamily="18" charset="0"/>
              </a:rPr>
              <a:t>26. Temel Eğitim Kanununda İlköğretimin amaç ve görevleri nasıl belirlenmiştir?(madde:22</a:t>
            </a:r>
            <a:r>
              <a:rPr lang="tr-TR" b="1" dirty="0" smtClean="0">
                <a:latin typeface="Times New Roman" panose="02020603050405020304" pitchFamily="18" charset="0"/>
                <a:cs typeface="Times New Roman" panose="02020603050405020304" pitchFamily="18" charset="0"/>
              </a:rPr>
              <a:t>)</a:t>
            </a:r>
            <a:endParaRPr lang="tr-TR" b="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0" y="1690688"/>
            <a:ext cx="12192000" cy="5167311"/>
          </a:xfrm>
          <a:solidFill>
            <a:schemeClr val="accent6">
              <a:lumMod val="40000"/>
              <a:lumOff val="60000"/>
            </a:schemeClr>
          </a:solidFill>
        </p:spPr>
        <p:txBody>
          <a:bodyPr>
            <a:noAutofit/>
          </a:bodyPr>
          <a:lstStyle/>
          <a:p>
            <a:r>
              <a:rPr lang="tr-TR" sz="2900" b="1" dirty="0">
                <a:solidFill>
                  <a:srgbClr val="0000FF"/>
                </a:solidFill>
              </a:rPr>
              <a:t>İlköğretimin amaç ve görevleri; millî eğitimin genel amaçlarına ve temel il­kelerine uygun olarak,</a:t>
            </a:r>
          </a:p>
          <a:p>
            <a:r>
              <a:rPr lang="tr-TR" sz="2900" b="1" dirty="0">
                <a:solidFill>
                  <a:srgbClr val="FF0000"/>
                </a:solidFill>
              </a:rPr>
              <a:t>1</a:t>
            </a:r>
            <a:r>
              <a:rPr lang="tr-TR" sz="2900" b="1" dirty="0">
                <a:solidFill>
                  <a:srgbClr val="0000FF"/>
                </a:solidFill>
              </a:rPr>
              <a:t>.Her Türk çocuğuna iyi bir vatandaş olmak için gerekli temel bilgi, beceri, davranış ve alışkanlıkları kazandırmak; onu millî ahlâk anlayışına uygun olarak yetiştirmek;</a:t>
            </a:r>
          </a:p>
          <a:p>
            <a:r>
              <a:rPr lang="tr-TR" sz="2900" b="1" dirty="0">
                <a:solidFill>
                  <a:srgbClr val="FF0000"/>
                </a:solidFill>
              </a:rPr>
              <a:t>2</a:t>
            </a:r>
            <a:r>
              <a:rPr lang="tr-TR" sz="2900" b="1" dirty="0">
                <a:solidFill>
                  <a:srgbClr val="0000FF"/>
                </a:solidFill>
              </a:rPr>
              <a:t>.Her Türk çocuğunu ilgi, istidat ve kabiliyetleri yönünden yetiştirerek hayat ve üst öğrenime hazırlamaktır.</a:t>
            </a:r>
          </a:p>
          <a:p>
            <a:r>
              <a:rPr lang="tr-TR" sz="2900" b="1" dirty="0">
                <a:solidFill>
                  <a:srgbClr val="FF0000"/>
                </a:solidFill>
              </a:rPr>
              <a:t>3</a:t>
            </a:r>
            <a:r>
              <a:rPr lang="tr-TR" sz="2900" b="1" dirty="0">
                <a:solidFill>
                  <a:srgbClr val="0000FF"/>
                </a:solidFill>
              </a:rPr>
              <a:t>.İlköğretimin son ders yılının ikinci yarısında öğrencilere, orta öğretimde devam edilebilecek okul ve programların hangi mesleklerin yolunu açabileceği ve bu mesleklerin kendilerine sağlayacağı yaşam standardı konusunda tanıtıcı bilgiler vermek üzere rehberlik servislerince gerekli çalışmalar yapılır</a:t>
            </a:r>
            <a:r>
              <a:rPr lang="tr-TR" sz="2900" b="1" dirty="0" smtClean="0">
                <a:solidFill>
                  <a:srgbClr val="0000FF"/>
                </a:solidFill>
              </a:rPr>
              <a:t>.</a:t>
            </a:r>
            <a:endParaRPr lang="tr-TR" sz="2900" b="1" dirty="0">
              <a:solidFill>
                <a:srgbClr val="0000FF"/>
              </a:solidFill>
            </a:endParaRPr>
          </a:p>
        </p:txBody>
      </p:sp>
    </p:spTree>
    <p:extLst>
      <p:ext uri="{BB962C8B-B14F-4D97-AF65-F5344CB8AC3E}">
        <p14:creationId xmlns:p14="http://schemas.microsoft.com/office/powerpoint/2010/main" val="37703227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0"/>
            <a:ext cx="12192000" cy="2555309"/>
          </a:xfrm>
          <a:solidFill>
            <a:schemeClr val="accent1">
              <a:lumMod val="40000"/>
              <a:lumOff val="60000"/>
            </a:schemeClr>
          </a:solidFill>
        </p:spPr>
        <p:txBody>
          <a:bodyPr>
            <a:normAutofit/>
          </a:bodyPr>
          <a:lstStyle/>
          <a:p>
            <a:r>
              <a:rPr lang="tr-TR" b="1" dirty="0">
                <a:latin typeface="Times New Roman" panose="02020603050405020304" pitchFamily="18" charset="0"/>
                <a:cs typeface="Times New Roman" panose="02020603050405020304" pitchFamily="18" charset="0"/>
              </a:rPr>
              <a:t>27. .Öğretmenlik bir meslek midir? Milli Eğitim Temel Kanunda Öğretmenlik nasıl tanımlanmaktadır? (Madde:43</a:t>
            </a:r>
            <a:r>
              <a:rPr lang="tr-TR" b="1" dirty="0" smtClean="0">
                <a:latin typeface="Times New Roman" panose="02020603050405020304" pitchFamily="18" charset="0"/>
                <a:cs typeface="Times New Roman" panose="02020603050405020304" pitchFamily="18" charset="0"/>
              </a:rPr>
              <a:t>).</a:t>
            </a:r>
            <a:endParaRPr lang="tr-TR" b="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0" y="2555309"/>
            <a:ext cx="12192000" cy="4302691"/>
          </a:xfrm>
          <a:solidFill>
            <a:schemeClr val="accent6">
              <a:lumMod val="40000"/>
              <a:lumOff val="60000"/>
            </a:schemeClr>
          </a:solidFill>
        </p:spPr>
        <p:txBody>
          <a:bodyPr>
            <a:normAutofit/>
          </a:bodyPr>
          <a:lstStyle/>
          <a:p>
            <a:endParaRPr lang="tr-TR" sz="2400" b="1" dirty="0" smtClean="0">
              <a:solidFill>
                <a:srgbClr val="0000FF"/>
              </a:solidFill>
            </a:endParaRPr>
          </a:p>
          <a:p>
            <a:r>
              <a:rPr lang="tr-TR" sz="3600" b="1" dirty="0" smtClean="0">
                <a:solidFill>
                  <a:srgbClr val="0000FF"/>
                </a:solidFill>
              </a:rPr>
              <a:t>Öğretmenlik</a:t>
            </a:r>
            <a:r>
              <a:rPr lang="tr-TR" sz="3600" b="1" dirty="0">
                <a:solidFill>
                  <a:srgbClr val="0000FF"/>
                </a:solidFill>
              </a:rPr>
              <a:t>, Devletin eğitim-öğretim ve bununla ilgili yönetim görevlerini üzerine alan özel bir ihtisas mesleğidir. Öğretmenler bu görevlerini Türk Milli Eğitiminin amaçlarına ve temel ilkelerine uygun olarak ifa etmekle yükümlüdürler.</a:t>
            </a:r>
          </a:p>
          <a:p>
            <a:r>
              <a:rPr lang="tr-TR" sz="3600" b="1" dirty="0">
                <a:solidFill>
                  <a:srgbClr val="0000FF"/>
                </a:solidFill>
              </a:rPr>
              <a:t>Öğretmenlik mesleğine hazırlık genel kültür, özel alan eğitimi ve pedagojik biçimlenme ile sağlanır.</a:t>
            </a:r>
          </a:p>
          <a:p>
            <a:endParaRPr lang="tr-TR" b="1" dirty="0">
              <a:solidFill>
                <a:srgbClr val="0000FF"/>
              </a:solidFill>
            </a:endParaRPr>
          </a:p>
        </p:txBody>
      </p:sp>
    </p:spTree>
    <p:extLst>
      <p:ext uri="{BB962C8B-B14F-4D97-AF65-F5344CB8AC3E}">
        <p14:creationId xmlns:p14="http://schemas.microsoft.com/office/powerpoint/2010/main" val="26829790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1"/>
            <a:ext cx="12192000" cy="1690688"/>
          </a:xfrm>
          <a:solidFill>
            <a:schemeClr val="accent1">
              <a:lumMod val="40000"/>
              <a:lumOff val="60000"/>
            </a:schemeClr>
          </a:solidFill>
        </p:spPr>
        <p:txBody>
          <a:bodyPr>
            <a:normAutofit/>
          </a:bodyPr>
          <a:lstStyle/>
          <a:p>
            <a:r>
              <a:rPr lang="tr-TR" b="1" dirty="0">
                <a:latin typeface="Times New Roman" panose="02020603050405020304" pitchFamily="18" charset="0"/>
                <a:cs typeface="Times New Roman" panose="02020603050405020304" pitchFamily="18" charset="0"/>
              </a:rPr>
              <a:t>28. Temel Eğitim Kanunu ile öğretmenlere nasıl bir öğrenci yetiştirme görevi verilmiştir</a:t>
            </a:r>
            <a:r>
              <a:rPr lang="tr-TR" b="1" dirty="0" smtClean="0">
                <a:latin typeface="Times New Roman" panose="02020603050405020304" pitchFamily="18" charset="0"/>
                <a:cs typeface="Times New Roman" panose="02020603050405020304" pitchFamily="18" charset="0"/>
              </a:rPr>
              <a:t>?</a:t>
            </a:r>
            <a:endParaRPr lang="tr-TR" b="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0" y="1690688"/>
            <a:ext cx="12192000" cy="5167311"/>
          </a:xfrm>
          <a:solidFill>
            <a:schemeClr val="accent6">
              <a:lumMod val="40000"/>
              <a:lumOff val="60000"/>
            </a:schemeClr>
          </a:solidFill>
        </p:spPr>
        <p:txBody>
          <a:bodyPr/>
          <a:lstStyle/>
          <a:p>
            <a:endParaRPr lang="tr-TR" sz="2000" dirty="0" smtClean="0"/>
          </a:p>
          <a:p>
            <a:r>
              <a:rPr lang="tr-TR" sz="4400" b="1" dirty="0" smtClean="0">
                <a:solidFill>
                  <a:srgbClr val="0000FF"/>
                </a:solidFill>
              </a:rPr>
              <a:t>Beden</a:t>
            </a:r>
            <a:r>
              <a:rPr lang="tr-TR" sz="4400" b="1" dirty="0">
                <a:solidFill>
                  <a:srgbClr val="0000FF"/>
                </a:solidFill>
              </a:rPr>
              <a:t>, zihin, ahlak, ruh ve duygu bakımlarından dengeli ve sağlıklı şekilde gelişmiş bir kişiliğe ve karaktere, hür ve bilimsel düşünme gücüne, geniş bir dünya görüşüne sahip, insan haklarına saygılı, kişilik ve teşebbüse değer veren, topluma karşı sorumluluk duyan; yapıcı, yaratıcı ve verimli kişiler olarak yetiştirme görevi verilmiştir.</a:t>
            </a:r>
          </a:p>
          <a:p>
            <a:endParaRPr lang="tr-TR" dirty="0"/>
          </a:p>
        </p:txBody>
      </p:sp>
    </p:spTree>
    <p:extLst>
      <p:ext uri="{BB962C8B-B14F-4D97-AF65-F5344CB8AC3E}">
        <p14:creationId xmlns:p14="http://schemas.microsoft.com/office/powerpoint/2010/main" val="25193454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 y="0"/>
            <a:ext cx="12192000" cy="1966586"/>
          </a:xfrm>
          <a:solidFill>
            <a:schemeClr val="accent1">
              <a:lumMod val="40000"/>
              <a:lumOff val="60000"/>
            </a:schemeClr>
          </a:solidFill>
        </p:spPr>
        <p:txBody>
          <a:bodyPr>
            <a:noAutofit/>
          </a:bodyPr>
          <a:lstStyle/>
          <a:p>
            <a:r>
              <a:rPr lang="tr-TR" sz="6000" b="1" dirty="0">
                <a:latin typeface="Times New Roman" panose="02020603050405020304" pitchFamily="18" charset="0"/>
                <a:cs typeface="Times New Roman" panose="02020603050405020304" pitchFamily="18" charset="0"/>
              </a:rPr>
              <a:t>29. Temel Eğitim </a:t>
            </a:r>
            <a:r>
              <a:rPr lang="tr-TR" sz="6000" b="1" dirty="0" smtClean="0">
                <a:latin typeface="Times New Roman" panose="02020603050405020304" pitchFamily="18" charset="0"/>
                <a:cs typeface="Times New Roman" panose="02020603050405020304" pitchFamily="18" charset="0"/>
              </a:rPr>
              <a:t>Kanununun    Laiklik </a:t>
            </a:r>
            <a:r>
              <a:rPr lang="tr-TR" sz="6000" b="1" dirty="0">
                <a:latin typeface="Times New Roman" panose="02020603050405020304" pitchFamily="18" charset="0"/>
                <a:cs typeface="Times New Roman" panose="02020603050405020304" pitchFamily="18" charset="0"/>
              </a:rPr>
              <a:t>ilkesinedir</a:t>
            </a:r>
            <a:r>
              <a:rPr lang="tr-TR" sz="6000" b="1" dirty="0" smtClean="0">
                <a:latin typeface="Times New Roman" panose="02020603050405020304" pitchFamily="18" charset="0"/>
                <a:cs typeface="Times New Roman" panose="02020603050405020304" pitchFamily="18" charset="0"/>
              </a:rPr>
              <a:t>?  </a:t>
            </a:r>
            <a:endParaRPr lang="tr-TR" sz="6000" b="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0" y="1966586"/>
            <a:ext cx="12192000" cy="4891413"/>
          </a:xfrm>
          <a:solidFill>
            <a:schemeClr val="accent6">
              <a:lumMod val="40000"/>
              <a:lumOff val="60000"/>
            </a:schemeClr>
          </a:solidFill>
        </p:spPr>
        <p:txBody>
          <a:bodyPr>
            <a:normAutofit lnSpcReduction="10000"/>
          </a:bodyPr>
          <a:lstStyle/>
          <a:p>
            <a:endParaRPr lang="tr-TR" sz="4800" dirty="0" smtClean="0"/>
          </a:p>
          <a:p>
            <a:r>
              <a:rPr lang="tr-TR" sz="6000" b="1" dirty="0" smtClean="0">
                <a:solidFill>
                  <a:srgbClr val="0000FF"/>
                </a:solidFill>
              </a:rPr>
              <a:t>Türk </a:t>
            </a:r>
            <a:r>
              <a:rPr lang="tr-TR" sz="6000" b="1" dirty="0">
                <a:solidFill>
                  <a:srgbClr val="0000FF"/>
                </a:solidFill>
              </a:rPr>
              <a:t>millî eğitiminde laiklik esastır. Din kültürü ve ahlak öğretimi ilköğretim okulları ile lise ve dengi okullarda okutulan zorunlu dersler arasında yer alır.</a:t>
            </a:r>
          </a:p>
          <a:p>
            <a:endParaRPr lang="tr-TR" dirty="0"/>
          </a:p>
        </p:txBody>
      </p:sp>
    </p:spTree>
    <p:extLst>
      <p:ext uri="{BB962C8B-B14F-4D97-AF65-F5344CB8AC3E}">
        <p14:creationId xmlns:p14="http://schemas.microsoft.com/office/powerpoint/2010/main" val="6604781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1"/>
            <a:ext cx="12192000" cy="1690688"/>
          </a:xfrm>
          <a:solidFill>
            <a:schemeClr val="accent1">
              <a:lumMod val="40000"/>
              <a:lumOff val="60000"/>
            </a:schemeClr>
          </a:solidFill>
        </p:spPr>
        <p:txBody>
          <a:bodyPr>
            <a:normAutofit/>
          </a:bodyPr>
          <a:lstStyle/>
          <a:p>
            <a:r>
              <a:rPr lang="tr-TR" b="1" dirty="0">
                <a:latin typeface="Times New Roman" panose="02020603050405020304" pitchFamily="18" charset="0"/>
                <a:cs typeface="Times New Roman" panose="02020603050405020304" pitchFamily="18" charset="0"/>
              </a:rPr>
              <a:t>30. Milli Eğitim Temel Kanunun kapsamını </a:t>
            </a:r>
            <a:r>
              <a:rPr lang="tr-TR" b="1" dirty="0" smtClean="0">
                <a:latin typeface="Times New Roman" panose="02020603050405020304" pitchFamily="18" charset="0"/>
                <a:cs typeface="Times New Roman" panose="02020603050405020304" pitchFamily="18" charset="0"/>
              </a:rPr>
              <a:t>açıklayınız</a:t>
            </a:r>
            <a:endParaRPr lang="tr-TR" b="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0" y="1690690"/>
            <a:ext cx="12192000" cy="5167310"/>
          </a:xfrm>
          <a:solidFill>
            <a:schemeClr val="accent6">
              <a:lumMod val="40000"/>
              <a:lumOff val="60000"/>
            </a:schemeClr>
          </a:solidFill>
        </p:spPr>
        <p:txBody>
          <a:bodyPr>
            <a:normAutofit lnSpcReduction="10000"/>
          </a:bodyPr>
          <a:lstStyle/>
          <a:p>
            <a:endParaRPr lang="tr-TR" sz="2000" b="1" dirty="0" smtClean="0"/>
          </a:p>
          <a:p>
            <a:r>
              <a:rPr lang="tr-TR" sz="4400" b="1" dirty="0" smtClean="0"/>
              <a:t>Milli </a:t>
            </a:r>
            <a:r>
              <a:rPr lang="tr-TR" sz="4400" b="1" dirty="0"/>
              <a:t>Eğitim Temel </a:t>
            </a:r>
            <a:r>
              <a:rPr lang="tr-TR" sz="4400" b="1" dirty="0" smtClean="0"/>
              <a:t>Kanunu </a:t>
            </a:r>
            <a:r>
              <a:rPr lang="tr-TR" sz="4400" b="1" dirty="0" smtClean="0">
                <a:solidFill>
                  <a:srgbClr val="0000FF"/>
                </a:solidFill>
              </a:rPr>
              <a:t>Milli </a:t>
            </a:r>
            <a:r>
              <a:rPr lang="tr-TR" sz="4400" b="1" dirty="0">
                <a:solidFill>
                  <a:srgbClr val="0000FF"/>
                </a:solidFill>
              </a:rPr>
              <a:t>Eğitim Temel Kanunu: Türk Milli Eğitiminin düzenlenmesinde esas olan amaç ve ilkeler, eğitim sisteminin genel yapısı, öğretmenlik mesleği, okul bina ve tesisleri, eğitim araç ve gereçleri ve devletin eğitim ve öğretim alanındaki görev ve sorumluluğu ile ilgili temel hükümleri bir sistem bütünlüğü içinde kapsar.</a:t>
            </a:r>
          </a:p>
          <a:p>
            <a:endParaRPr lang="tr-TR" dirty="0"/>
          </a:p>
        </p:txBody>
      </p:sp>
    </p:spTree>
    <p:extLst>
      <p:ext uri="{BB962C8B-B14F-4D97-AF65-F5344CB8AC3E}">
        <p14:creationId xmlns:p14="http://schemas.microsoft.com/office/powerpoint/2010/main" val="26451242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1"/>
            <a:ext cx="12192000" cy="2630466"/>
          </a:xfrm>
          <a:solidFill>
            <a:schemeClr val="accent1">
              <a:lumMod val="40000"/>
              <a:lumOff val="60000"/>
            </a:schemeClr>
          </a:solidFill>
        </p:spPr>
        <p:txBody>
          <a:bodyPr>
            <a:normAutofit/>
          </a:bodyPr>
          <a:lstStyle/>
          <a:p>
            <a:r>
              <a:rPr lang="tr-TR" sz="5400" b="1" dirty="0">
                <a:latin typeface="Times New Roman" panose="02020603050405020304" pitchFamily="18" charset="0"/>
                <a:cs typeface="Times New Roman" panose="02020603050405020304" pitchFamily="18" charset="0"/>
              </a:rPr>
              <a:t>31. Milli Eğitim Temel Kanununa göre hangi öğretmenlerde başöğretmenlik için sınav şartı aranmayacaktır</a:t>
            </a:r>
            <a:r>
              <a:rPr lang="tr-TR" sz="5400" b="1" dirty="0" smtClean="0">
                <a:latin typeface="Times New Roman" panose="02020603050405020304" pitchFamily="18" charset="0"/>
                <a:cs typeface="Times New Roman" panose="02020603050405020304" pitchFamily="18" charset="0"/>
              </a:rPr>
              <a:t>?</a:t>
            </a:r>
            <a:endParaRPr lang="tr-TR" sz="5400"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0" y="2630467"/>
            <a:ext cx="12192000" cy="4227533"/>
          </a:xfrm>
          <a:solidFill>
            <a:schemeClr val="accent6">
              <a:lumMod val="40000"/>
              <a:lumOff val="60000"/>
            </a:schemeClr>
          </a:solidFill>
        </p:spPr>
        <p:txBody>
          <a:bodyPr>
            <a:normAutofit/>
          </a:bodyPr>
          <a:lstStyle/>
          <a:p>
            <a:endParaRPr lang="tr-TR" dirty="0" smtClean="0"/>
          </a:p>
          <a:p>
            <a:r>
              <a:rPr lang="tr-TR" sz="5400" b="1" dirty="0" smtClean="0">
                <a:solidFill>
                  <a:srgbClr val="0000FF"/>
                </a:solidFill>
              </a:rPr>
              <a:t>Milli </a:t>
            </a:r>
            <a:r>
              <a:rPr lang="tr-TR" sz="5400" b="1" dirty="0">
                <a:solidFill>
                  <a:srgbClr val="0000FF"/>
                </a:solidFill>
              </a:rPr>
              <a:t>Eğitim Temel Kanununa göre “ Alanında yüksek lisans “ yapmış öğretmenlerde başöğretmenlik için sınav şartı aranmamaktadır</a:t>
            </a:r>
            <a:r>
              <a:rPr lang="tr-TR" sz="5400" b="1" dirty="0" smtClean="0">
                <a:solidFill>
                  <a:srgbClr val="0000FF"/>
                </a:solidFill>
              </a:rPr>
              <a:t>.</a:t>
            </a:r>
            <a:endParaRPr lang="tr-TR" sz="5400" b="1" dirty="0">
              <a:solidFill>
                <a:srgbClr val="0000FF"/>
              </a:solidFill>
            </a:endParaRPr>
          </a:p>
        </p:txBody>
      </p:sp>
    </p:spTree>
    <p:extLst>
      <p:ext uri="{BB962C8B-B14F-4D97-AF65-F5344CB8AC3E}">
        <p14:creationId xmlns:p14="http://schemas.microsoft.com/office/powerpoint/2010/main" val="25827549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0"/>
            <a:ext cx="12192000" cy="2304789"/>
          </a:xfrm>
          <a:solidFill>
            <a:schemeClr val="accent1">
              <a:lumMod val="40000"/>
              <a:lumOff val="60000"/>
            </a:schemeClr>
          </a:solidFill>
        </p:spPr>
        <p:txBody>
          <a:bodyPr>
            <a:normAutofit/>
          </a:bodyPr>
          <a:lstStyle/>
          <a:p>
            <a:r>
              <a:rPr lang="tr-TR" sz="6000" b="1" dirty="0">
                <a:latin typeface="Times New Roman" panose="02020603050405020304" pitchFamily="18" charset="0"/>
                <a:cs typeface="Times New Roman" panose="02020603050405020304" pitchFamily="18" charset="0"/>
              </a:rPr>
              <a:t>32. İlköğretim hangi yaş gruplarının eğitim ve öğretimini kapsar</a:t>
            </a:r>
            <a:r>
              <a:rPr lang="tr-TR" sz="6000" b="1" dirty="0" smtClean="0">
                <a:latin typeface="Times New Roman" panose="02020603050405020304" pitchFamily="18" charset="0"/>
                <a:cs typeface="Times New Roman" panose="02020603050405020304" pitchFamily="18" charset="0"/>
              </a:rPr>
              <a:t>?</a:t>
            </a:r>
            <a:endParaRPr lang="tr-TR" dirty="0"/>
          </a:p>
        </p:txBody>
      </p:sp>
      <p:sp>
        <p:nvSpPr>
          <p:cNvPr id="3" name="İçerik Yer Tutucusu 2"/>
          <p:cNvSpPr>
            <a:spLocks noGrp="1"/>
          </p:cNvSpPr>
          <p:nvPr>
            <p:ph idx="1"/>
          </p:nvPr>
        </p:nvSpPr>
        <p:spPr>
          <a:xfrm>
            <a:off x="112734" y="2304790"/>
            <a:ext cx="12079266" cy="4553210"/>
          </a:xfrm>
          <a:solidFill>
            <a:schemeClr val="accent6">
              <a:lumMod val="40000"/>
              <a:lumOff val="60000"/>
            </a:schemeClr>
          </a:solidFill>
        </p:spPr>
        <p:txBody>
          <a:bodyPr>
            <a:normAutofit/>
          </a:bodyPr>
          <a:lstStyle/>
          <a:p>
            <a:endParaRPr lang="tr-TR" sz="6600" dirty="0" smtClean="0"/>
          </a:p>
          <a:p>
            <a:r>
              <a:rPr lang="tr-TR" sz="7200" b="1" dirty="0" smtClean="0">
                <a:solidFill>
                  <a:srgbClr val="0000FF"/>
                </a:solidFill>
              </a:rPr>
              <a:t>İlköğretim ( 6-14 ) yaş grubunu kapsamaktadır.</a:t>
            </a:r>
            <a:endParaRPr lang="tr-TR" sz="7200" b="1" dirty="0">
              <a:solidFill>
                <a:srgbClr val="0000FF"/>
              </a:solidFill>
            </a:endParaRPr>
          </a:p>
        </p:txBody>
      </p:sp>
    </p:spTree>
    <p:extLst>
      <p:ext uri="{BB962C8B-B14F-4D97-AF65-F5344CB8AC3E}">
        <p14:creationId xmlns:p14="http://schemas.microsoft.com/office/powerpoint/2010/main" val="32119657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1"/>
            <a:ext cx="12191999" cy="1690688"/>
          </a:xfrm>
          <a:solidFill>
            <a:schemeClr val="accent1">
              <a:lumMod val="40000"/>
              <a:lumOff val="60000"/>
            </a:schemeClr>
          </a:solidFill>
        </p:spPr>
        <p:txBody>
          <a:bodyPr>
            <a:normAutofit/>
          </a:bodyPr>
          <a:lstStyle/>
          <a:p>
            <a:r>
              <a:rPr lang="tr-TR" b="1"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33. Hangi kanunla İlköğretim zorunlu eğitim olarak belirlenmiştir. </a:t>
            </a:r>
            <a:endParaRPr lang="tr-TR" dirty="0"/>
          </a:p>
        </p:txBody>
      </p:sp>
      <p:sp>
        <p:nvSpPr>
          <p:cNvPr id="3" name="İçerik Yer Tutucusu 2"/>
          <p:cNvSpPr>
            <a:spLocks noGrp="1"/>
          </p:cNvSpPr>
          <p:nvPr>
            <p:ph idx="1"/>
          </p:nvPr>
        </p:nvSpPr>
        <p:spPr>
          <a:xfrm>
            <a:off x="1" y="1690689"/>
            <a:ext cx="12192000" cy="5167311"/>
          </a:xfrm>
          <a:solidFill>
            <a:schemeClr val="accent6">
              <a:lumMod val="40000"/>
              <a:lumOff val="60000"/>
            </a:schemeClr>
          </a:solidFill>
        </p:spPr>
        <p:txBody>
          <a:bodyPr>
            <a:normAutofit/>
          </a:bodyPr>
          <a:lstStyle/>
          <a:p>
            <a:endParaRPr lang="tr-TR" sz="2000" dirty="0" smtClean="0">
              <a:solidFill>
                <a:srgbClr val="000000"/>
              </a:solidFill>
              <a:effectLst/>
              <a:latin typeface="Comic Sans MS" panose="030F0702030302020204" pitchFamily="66" charset="0"/>
              <a:ea typeface="Times New Roman" panose="02020603050405020304" pitchFamily="18" charset="0"/>
              <a:cs typeface="Times New Roman" panose="02020603050405020304" pitchFamily="18" charset="0"/>
            </a:endParaRPr>
          </a:p>
          <a:p>
            <a:r>
              <a:rPr lang="tr-TR" sz="4400" dirty="0" smtClean="0">
                <a:solidFill>
                  <a:srgbClr val="000000"/>
                </a:solidFill>
                <a:effectLst/>
                <a:latin typeface="Comic Sans MS" panose="030F0702030302020204" pitchFamily="66" charset="0"/>
                <a:ea typeface="Times New Roman" panose="02020603050405020304" pitchFamily="18" charset="0"/>
                <a:cs typeface="Times New Roman" panose="02020603050405020304" pitchFamily="18" charset="0"/>
              </a:rPr>
              <a:t>“</a:t>
            </a:r>
            <a:r>
              <a:rPr lang="tr-TR" sz="4400" b="1" dirty="0" smtClean="0">
                <a:solidFill>
                  <a:srgbClr val="0000FF"/>
                </a:solidFill>
                <a:effectLst/>
                <a:latin typeface="Comic Sans MS" panose="030F0702030302020204" pitchFamily="66" charset="0"/>
                <a:ea typeface="Times New Roman" panose="02020603050405020304" pitchFamily="18" charset="0"/>
                <a:cs typeface="Times New Roman" panose="02020603050405020304" pitchFamily="18" charset="0"/>
              </a:rPr>
              <a:t>İlköğretim 6 - 14 yaşlarındaki çocukların eğitim ve öğretimini kapsar, İlköğretim, kız ve erkek bütün vatandaşlar için zorunludur ve Devlet okullarında parasızdır.” Şeklinde Milli Eğitim Temel Kanununda belirlenmiştir. </a:t>
            </a:r>
            <a:r>
              <a:rPr lang="tr-TR" sz="4400" b="1" dirty="0" smtClean="0">
                <a:solidFill>
                  <a:srgbClr val="000000"/>
                </a:solidFill>
                <a:effectLst/>
                <a:latin typeface="Comic Sans MS" panose="030F0702030302020204" pitchFamily="66" charset="0"/>
                <a:ea typeface="Times New Roman" panose="02020603050405020304" pitchFamily="18" charset="0"/>
                <a:cs typeface="Times New Roman" panose="02020603050405020304" pitchFamily="18" charset="0"/>
              </a:rPr>
              <a:t>(Madde 22 - (Değişik: 16/6/1983 - 2842/7 </a:t>
            </a:r>
            <a:r>
              <a:rPr lang="tr-TR" sz="4400" b="1" dirty="0" err="1" smtClean="0">
                <a:solidFill>
                  <a:srgbClr val="000000"/>
                </a:solidFill>
                <a:effectLst/>
                <a:latin typeface="Comic Sans MS" panose="030F0702030302020204" pitchFamily="66" charset="0"/>
                <a:ea typeface="Times New Roman" panose="02020603050405020304" pitchFamily="18" charset="0"/>
                <a:cs typeface="Times New Roman" panose="02020603050405020304" pitchFamily="18" charset="0"/>
              </a:rPr>
              <a:t>md.</a:t>
            </a:r>
            <a:r>
              <a:rPr lang="tr-TR" sz="4400" b="1" dirty="0" smtClean="0">
                <a:solidFill>
                  <a:srgbClr val="000000"/>
                </a:solidFill>
                <a:effectLst/>
                <a:latin typeface="Comic Sans MS" panose="030F0702030302020204" pitchFamily="66" charset="0"/>
                <a:ea typeface="Times New Roman" panose="02020603050405020304" pitchFamily="18" charset="0"/>
                <a:cs typeface="Times New Roman" panose="02020603050405020304" pitchFamily="18" charset="0"/>
              </a:rPr>
              <a:t>)</a:t>
            </a:r>
            <a:endParaRPr lang="tr-TR" sz="4400"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tr-TR" sz="4400" dirty="0"/>
          </a:p>
        </p:txBody>
      </p:sp>
    </p:spTree>
    <p:extLst>
      <p:ext uri="{BB962C8B-B14F-4D97-AF65-F5344CB8AC3E}">
        <p14:creationId xmlns:p14="http://schemas.microsoft.com/office/powerpoint/2010/main" val="14450942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1"/>
            <a:ext cx="12192000" cy="4496842"/>
          </a:xfrm>
          <a:solidFill>
            <a:schemeClr val="accent1">
              <a:lumMod val="40000"/>
              <a:lumOff val="60000"/>
            </a:schemeClr>
          </a:solidFill>
        </p:spPr>
        <p:txBody>
          <a:bodyPr>
            <a:normAutofit/>
          </a:bodyPr>
          <a:lstStyle/>
          <a:p>
            <a:r>
              <a:rPr lang="tr-TR" sz="4800" b="1" dirty="0">
                <a:latin typeface="Times New Roman" panose="02020603050405020304" pitchFamily="18" charset="0"/>
                <a:cs typeface="Times New Roman" panose="02020603050405020304" pitchFamily="18" charset="0"/>
              </a:rPr>
              <a:t>34. Millî birlik ve bütünlüğün temel unsurlarından biri olarak Türk dilinin, eğitimin her kademesinde, özellikleri bozulmadan ve aşırılığa kaçılmadan öğretilmesine önem verilir;” ilkesi hangi kanunda yer almaktadır. </a:t>
            </a:r>
            <a:endParaRPr lang="tr-TR" sz="4800"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0" y="4496843"/>
            <a:ext cx="12192000" cy="2361157"/>
          </a:xfrm>
          <a:solidFill>
            <a:schemeClr val="accent6">
              <a:lumMod val="40000"/>
              <a:lumOff val="60000"/>
            </a:schemeClr>
          </a:solidFill>
        </p:spPr>
        <p:txBody>
          <a:bodyPr>
            <a:normAutofit/>
          </a:bodyPr>
          <a:lstStyle/>
          <a:p>
            <a:r>
              <a:rPr lang="tr-TR" sz="6600" b="1" dirty="0">
                <a:solidFill>
                  <a:srgbClr val="0000FF"/>
                </a:solidFill>
              </a:rPr>
              <a:t>Milli Eğitim Temel Kanunun (10.maddesi) da yer almaktadır</a:t>
            </a:r>
            <a:r>
              <a:rPr lang="tr-TR" sz="6600" b="1" dirty="0" smtClean="0">
                <a:solidFill>
                  <a:srgbClr val="0000FF"/>
                </a:solidFill>
              </a:rPr>
              <a:t>.</a:t>
            </a:r>
            <a:endParaRPr lang="tr-TR" sz="6600" b="1" dirty="0">
              <a:solidFill>
                <a:srgbClr val="0000FF"/>
              </a:solidFill>
            </a:endParaRPr>
          </a:p>
        </p:txBody>
      </p:sp>
    </p:spTree>
    <p:extLst>
      <p:ext uri="{BB962C8B-B14F-4D97-AF65-F5344CB8AC3E}">
        <p14:creationId xmlns:p14="http://schemas.microsoft.com/office/powerpoint/2010/main" val="31455612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1"/>
            <a:ext cx="11135638" cy="1690688"/>
          </a:xfrm>
          <a:solidFill>
            <a:schemeClr val="accent4">
              <a:lumMod val="40000"/>
              <a:lumOff val="60000"/>
            </a:schemeClr>
          </a:solidFill>
        </p:spPr>
        <p:txBody>
          <a:bodyPr>
            <a:normAutofit/>
          </a:bodyPr>
          <a:lstStyle/>
          <a:p>
            <a:r>
              <a:rPr lang="tr-TR" sz="4800" b="1" dirty="0">
                <a:latin typeface="Times New Roman" panose="02020603050405020304" pitchFamily="18" charset="0"/>
                <a:cs typeface="Times New Roman" panose="02020603050405020304" pitchFamily="18" charset="0"/>
              </a:rPr>
              <a:t>3. Kimler ortaöğretimden yararlanabilir</a:t>
            </a:r>
            <a:r>
              <a:rPr lang="tr-TR" sz="4800" b="1" dirty="0" smtClean="0">
                <a:latin typeface="Times New Roman" panose="02020603050405020304" pitchFamily="18" charset="0"/>
                <a:cs typeface="Times New Roman" panose="02020603050405020304" pitchFamily="18" charset="0"/>
              </a:rPr>
              <a:t>?</a:t>
            </a:r>
            <a:endParaRPr lang="tr-TR" sz="4800" b="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0" y="1690690"/>
            <a:ext cx="11135638" cy="5167310"/>
          </a:xfrm>
          <a:solidFill>
            <a:schemeClr val="accent6">
              <a:lumMod val="40000"/>
              <a:lumOff val="60000"/>
            </a:schemeClr>
          </a:solidFill>
        </p:spPr>
        <p:txBody>
          <a:bodyPr>
            <a:normAutofit fontScale="92500" lnSpcReduction="10000"/>
          </a:bodyPr>
          <a:lstStyle/>
          <a:p>
            <a:r>
              <a:rPr lang="tr-TR" sz="6000" b="1" dirty="0" smtClean="0">
                <a:solidFill>
                  <a:srgbClr val="0000FF"/>
                </a:solidFill>
              </a:rPr>
              <a:t>İlköğretimini tamamlayan ve ortaöğretime girmeye hak kazanmış olan her öğrenci, ortaöğretime devam etmek ve ortaöğretim imkanlarından ilgi, istidat ve kabiliyetleri ölçüsünde yararlanmak hakkına sahiptir.</a:t>
            </a:r>
            <a:endParaRPr lang="tr-TR" sz="6000" b="1" dirty="0">
              <a:solidFill>
                <a:srgbClr val="0000FF"/>
              </a:solidFill>
            </a:endParaRPr>
          </a:p>
        </p:txBody>
      </p:sp>
    </p:spTree>
    <p:extLst>
      <p:ext uri="{BB962C8B-B14F-4D97-AF65-F5344CB8AC3E}">
        <p14:creationId xmlns:p14="http://schemas.microsoft.com/office/powerpoint/2010/main" val="233725443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0"/>
            <a:ext cx="12192000" cy="2480153"/>
          </a:xfrm>
          <a:solidFill>
            <a:schemeClr val="accent1">
              <a:lumMod val="40000"/>
              <a:lumOff val="60000"/>
            </a:schemeClr>
          </a:solidFill>
        </p:spPr>
        <p:txBody>
          <a:bodyPr>
            <a:normAutofit fontScale="90000"/>
          </a:bodyPr>
          <a:lstStyle/>
          <a:p>
            <a:r>
              <a:rPr lang="tr-TR" b="1" dirty="0">
                <a:latin typeface="Times New Roman" panose="02020603050405020304" pitchFamily="18" charset="0"/>
                <a:cs typeface="Times New Roman" panose="02020603050405020304" pitchFamily="18" charset="0"/>
              </a:rPr>
              <a:t>35. Öğretmenliğin “özel bir ihtisas mesleği” olduğu hangi kanunda yer almıştır. </a:t>
            </a:r>
            <a:r>
              <a:rPr lang="tr-TR" dirty="0"/>
              <a:t/>
            </a:r>
            <a:br>
              <a:rPr lang="tr-TR" dirty="0"/>
            </a:br>
            <a:r>
              <a:rPr lang="tr-TR" b="1" dirty="0">
                <a:solidFill>
                  <a:srgbClr val="0000FF"/>
                </a:solidFill>
                <a:latin typeface="+mn-lt"/>
              </a:rPr>
              <a:t>Milli Eğitim Temel Kanununda yer almıştır.(Madde.43</a:t>
            </a:r>
            <a:r>
              <a:rPr lang="tr-TR" b="1" dirty="0" smtClean="0">
                <a:solidFill>
                  <a:srgbClr val="0000FF"/>
                </a:solidFill>
                <a:latin typeface="+mn-lt"/>
              </a:rPr>
              <a:t>)</a:t>
            </a:r>
            <a:endParaRPr lang="tr-TR" b="1" dirty="0">
              <a:solidFill>
                <a:srgbClr val="0000FF"/>
              </a:solidFill>
              <a:latin typeface="+mn-lt"/>
            </a:endParaRPr>
          </a:p>
        </p:txBody>
      </p:sp>
      <p:sp>
        <p:nvSpPr>
          <p:cNvPr id="3" name="İçerik Yer Tutucusu 2"/>
          <p:cNvSpPr>
            <a:spLocks noGrp="1"/>
          </p:cNvSpPr>
          <p:nvPr>
            <p:ph idx="1"/>
          </p:nvPr>
        </p:nvSpPr>
        <p:spPr>
          <a:xfrm>
            <a:off x="0" y="2480152"/>
            <a:ext cx="12192000" cy="4377847"/>
          </a:xfrm>
          <a:solidFill>
            <a:schemeClr val="accent6">
              <a:lumMod val="40000"/>
              <a:lumOff val="60000"/>
            </a:schemeClr>
          </a:solidFill>
        </p:spPr>
        <p:txBody>
          <a:bodyPr>
            <a:normAutofit/>
          </a:bodyPr>
          <a:lstStyle/>
          <a:p>
            <a:r>
              <a:rPr lang="tr-TR" sz="4000" b="1" dirty="0">
                <a:latin typeface="Times New Roman" panose="02020603050405020304" pitchFamily="18" charset="0"/>
                <a:cs typeface="Times New Roman" panose="02020603050405020304" pitchFamily="18" charset="0"/>
              </a:rPr>
              <a:t>36. Okul Öncesi Eğitim kimleri kapsar. </a:t>
            </a:r>
            <a:endParaRPr lang="tr-TR" sz="4000" dirty="0">
              <a:latin typeface="Times New Roman" panose="02020603050405020304" pitchFamily="18" charset="0"/>
              <a:cs typeface="Times New Roman" panose="02020603050405020304" pitchFamily="18" charset="0"/>
            </a:endParaRPr>
          </a:p>
          <a:p>
            <a:r>
              <a:rPr lang="tr-TR" sz="4000" b="1" dirty="0">
                <a:solidFill>
                  <a:srgbClr val="0000FF"/>
                </a:solidFill>
              </a:rPr>
              <a:t>Okul öncesi eğitimi, mecburi ilköğrenim çağına gelmemiş çocukların eğitimini kapsar. (Madde 19) </a:t>
            </a:r>
          </a:p>
          <a:p>
            <a:r>
              <a:rPr lang="tr-TR" sz="4000" b="1" dirty="0">
                <a:latin typeface="Times New Roman" panose="02020603050405020304" pitchFamily="18" charset="0"/>
                <a:cs typeface="Times New Roman" panose="02020603050405020304" pitchFamily="18" charset="0"/>
              </a:rPr>
              <a:t>37. Temel Eğitim hangi yaş grubundaki çocukları kapsar.?</a:t>
            </a:r>
            <a:endParaRPr lang="tr-TR" sz="4000" dirty="0">
              <a:latin typeface="Times New Roman" panose="02020603050405020304" pitchFamily="18" charset="0"/>
              <a:cs typeface="Times New Roman" panose="02020603050405020304" pitchFamily="18" charset="0"/>
            </a:endParaRPr>
          </a:p>
          <a:p>
            <a:r>
              <a:rPr lang="tr-TR" sz="4000" b="1" dirty="0">
                <a:solidFill>
                  <a:srgbClr val="0000FF"/>
                </a:solidFill>
              </a:rPr>
              <a:t>Temel Eğitim genel olarak 7-14 yaş grubundaki çocukların eğitimini kapsar.</a:t>
            </a:r>
          </a:p>
          <a:p>
            <a:endParaRPr lang="tr-TR" dirty="0"/>
          </a:p>
        </p:txBody>
      </p:sp>
    </p:spTree>
    <p:extLst>
      <p:ext uri="{BB962C8B-B14F-4D97-AF65-F5344CB8AC3E}">
        <p14:creationId xmlns:p14="http://schemas.microsoft.com/office/powerpoint/2010/main" val="37963033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0208" y="-1"/>
            <a:ext cx="12091792" cy="2217107"/>
          </a:xfrm>
          <a:solidFill>
            <a:schemeClr val="accent1">
              <a:lumMod val="40000"/>
              <a:lumOff val="60000"/>
            </a:schemeClr>
          </a:solidFill>
        </p:spPr>
        <p:txBody>
          <a:bodyPr>
            <a:noAutofit/>
          </a:bodyPr>
          <a:lstStyle/>
          <a:p>
            <a:r>
              <a:rPr lang="tr-TR" sz="5400" b="1" dirty="0">
                <a:latin typeface="Times New Roman" panose="02020603050405020304" pitchFamily="18" charset="0"/>
                <a:cs typeface="Times New Roman" panose="02020603050405020304" pitchFamily="18" charset="0"/>
              </a:rPr>
              <a:t>38. Temel eğitimin amaç ve görevleri nelerdir</a:t>
            </a:r>
            <a:r>
              <a:rPr lang="tr-TR" sz="5400" b="1" dirty="0" smtClean="0">
                <a:latin typeface="Times New Roman" panose="02020603050405020304" pitchFamily="18" charset="0"/>
                <a:cs typeface="Times New Roman" panose="02020603050405020304" pitchFamily="18" charset="0"/>
              </a:rPr>
              <a:t>.?</a:t>
            </a:r>
            <a:endParaRPr lang="tr-TR" sz="5400"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100208" y="2217106"/>
            <a:ext cx="12091792" cy="4396635"/>
          </a:xfrm>
          <a:solidFill>
            <a:schemeClr val="accent6">
              <a:lumMod val="40000"/>
              <a:lumOff val="60000"/>
            </a:schemeClr>
          </a:solidFill>
        </p:spPr>
        <p:txBody>
          <a:bodyPr>
            <a:normAutofit lnSpcReduction="10000"/>
          </a:bodyPr>
          <a:lstStyle/>
          <a:p>
            <a:r>
              <a:rPr lang="tr-TR" sz="4800" b="1" dirty="0">
                <a:solidFill>
                  <a:srgbClr val="0000FF"/>
                </a:solidFill>
              </a:rPr>
              <a:t>Her Türk çocuğuna iyi bir vatandaş olmak için gerekli temel bilgi, beceri, davranış ve alışkanlıkları kazandırmak; onu milli ahlâk anlayışına uygun olarak yetiştirmek, Her Türk çocuğunu ilgi, istidat ve kabiliyetleri yönünden yetiştirerek hayata ve üst öğrenime hazırlamaktır</a:t>
            </a:r>
            <a:r>
              <a:rPr lang="tr-TR" sz="4800" b="1" dirty="0" smtClean="0">
                <a:solidFill>
                  <a:srgbClr val="0000FF"/>
                </a:solidFill>
              </a:rPr>
              <a:t>.</a:t>
            </a:r>
            <a:endParaRPr lang="tr-TR" sz="4800" b="1" dirty="0">
              <a:solidFill>
                <a:srgbClr val="0000FF"/>
              </a:solidFill>
            </a:endParaRPr>
          </a:p>
        </p:txBody>
      </p:sp>
    </p:spTree>
    <p:extLst>
      <p:ext uri="{BB962C8B-B14F-4D97-AF65-F5344CB8AC3E}">
        <p14:creationId xmlns:p14="http://schemas.microsoft.com/office/powerpoint/2010/main" val="195077736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1"/>
            <a:ext cx="12192000" cy="2517731"/>
          </a:xfrm>
          <a:solidFill>
            <a:schemeClr val="accent1">
              <a:lumMod val="40000"/>
              <a:lumOff val="60000"/>
            </a:schemeClr>
          </a:solidFill>
        </p:spPr>
        <p:txBody>
          <a:bodyPr>
            <a:normAutofit/>
          </a:bodyPr>
          <a:lstStyle/>
          <a:p>
            <a:r>
              <a:rPr lang="tr-TR" b="1" dirty="0">
                <a:latin typeface="Times New Roman" panose="02020603050405020304" pitchFamily="18" charset="0"/>
                <a:cs typeface="Times New Roman" panose="02020603050405020304" pitchFamily="18" charset="0"/>
              </a:rPr>
              <a:t>39. Temel eğitim okulunu tanımlayınız.?</a:t>
            </a:r>
            <a:r>
              <a:rPr lang="tr-TR" dirty="0"/>
              <a:t/>
            </a:r>
            <a:br>
              <a:rPr lang="tr-TR" dirty="0"/>
            </a:br>
            <a:r>
              <a:rPr lang="tr-TR" b="1" dirty="0">
                <a:solidFill>
                  <a:srgbClr val="0000FF"/>
                </a:solidFill>
                <a:latin typeface="+mn-lt"/>
              </a:rPr>
              <a:t>Temel eğitim okulları </a:t>
            </a:r>
            <a:r>
              <a:rPr lang="tr-TR" b="1" dirty="0" smtClean="0">
                <a:solidFill>
                  <a:srgbClr val="0000FF"/>
                </a:solidFill>
                <a:latin typeface="+mn-lt"/>
              </a:rPr>
              <a:t>dört </a:t>
            </a:r>
            <a:r>
              <a:rPr lang="tr-TR" b="1" dirty="0">
                <a:solidFill>
                  <a:srgbClr val="0000FF"/>
                </a:solidFill>
                <a:latin typeface="+mn-lt"/>
              </a:rPr>
              <a:t>yıllık birinci kademe ile </a:t>
            </a:r>
            <a:r>
              <a:rPr lang="tr-TR" b="1" dirty="0" smtClean="0">
                <a:solidFill>
                  <a:srgbClr val="0000FF"/>
                </a:solidFill>
                <a:latin typeface="+mn-lt"/>
              </a:rPr>
              <a:t>dört </a:t>
            </a:r>
            <a:r>
              <a:rPr lang="tr-TR" b="1" dirty="0">
                <a:solidFill>
                  <a:srgbClr val="0000FF"/>
                </a:solidFill>
                <a:latin typeface="+mn-lt"/>
              </a:rPr>
              <a:t>yıllık ikinci kademe eğitim kurumlarından oluşur</a:t>
            </a:r>
            <a:r>
              <a:rPr lang="tr-TR" b="1" dirty="0" smtClean="0">
                <a:solidFill>
                  <a:srgbClr val="0000FF"/>
                </a:solidFill>
                <a:latin typeface="+mn-lt"/>
              </a:rPr>
              <a:t>.</a:t>
            </a:r>
            <a:endParaRPr lang="tr-TR" b="1" dirty="0">
              <a:solidFill>
                <a:srgbClr val="0000FF"/>
              </a:solidFill>
              <a:latin typeface="+mn-lt"/>
            </a:endParaRPr>
          </a:p>
        </p:txBody>
      </p:sp>
      <p:sp>
        <p:nvSpPr>
          <p:cNvPr id="3" name="İçerik Yer Tutucusu 2"/>
          <p:cNvSpPr>
            <a:spLocks noGrp="1"/>
          </p:cNvSpPr>
          <p:nvPr>
            <p:ph idx="1"/>
          </p:nvPr>
        </p:nvSpPr>
        <p:spPr>
          <a:xfrm>
            <a:off x="0" y="2517733"/>
            <a:ext cx="12192000" cy="4340268"/>
          </a:xfrm>
          <a:solidFill>
            <a:schemeClr val="accent6">
              <a:lumMod val="40000"/>
              <a:lumOff val="60000"/>
            </a:schemeClr>
          </a:solidFill>
        </p:spPr>
        <p:txBody>
          <a:bodyPr>
            <a:noAutofit/>
          </a:bodyPr>
          <a:lstStyle/>
          <a:p>
            <a:r>
              <a:rPr lang="tr-TR" sz="3600" b="1" dirty="0">
                <a:latin typeface="Times New Roman" panose="02020603050405020304" pitchFamily="18" charset="0"/>
                <a:cs typeface="Times New Roman" panose="02020603050405020304" pitchFamily="18" charset="0"/>
              </a:rPr>
              <a:t>40. Her derece ve türdeki eğitim kurumlarının özel amaçları tespit edilirken esas alınan temel fonksiyon nedir?</a:t>
            </a:r>
          </a:p>
          <a:p>
            <a:r>
              <a:rPr lang="tr-TR" sz="3600" b="1" dirty="0">
                <a:solidFill>
                  <a:srgbClr val="0000FF"/>
                </a:solidFill>
              </a:rPr>
              <a:t>Milli Eğitim Temel Kanunundaki, Türk Milli Eğitiminin Genel Amaçları ve Temel İlkeleri.</a:t>
            </a:r>
          </a:p>
          <a:p>
            <a:r>
              <a:rPr lang="tr-TR" sz="3600" b="1" dirty="0">
                <a:latin typeface="Times New Roman" panose="02020603050405020304" pitchFamily="18" charset="0"/>
                <a:cs typeface="Times New Roman" panose="02020603050405020304" pitchFamily="18" charset="0"/>
              </a:rPr>
              <a:t>41. Okulların bünyesinde bulunan kantin, açık alan, salon ve benzeri yerleri kimler işletebilir veya işlettirebilir?</a:t>
            </a:r>
          </a:p>
          <a:p>
            <a:r>
              <a:rPr lang="tr-TR" sz="3600" b="1" dirty="0">
                <a:solidFill>
                  <a:srgbClr val="0000FF"/>
                </a:solidFill>
              </a:rPr>
              <a:t>Okul Aile Birlikleri</a:t>
            </a:r>
          </a:p>
        </p:txBody>
      </p:sp>
    </p:spTree>
    <p:extLst>
      <p:ext uri="{BB962C8B-B14F-4D97-AF65-F5344CB8AC3E}">
        <p14:creationId xmlns:p14="http://schemas.microsoft.com/office/powerpoint/2010/main" val="10425067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0"/>
            <a:ext cx="12192000" cy="6857999"/>
          </a:xfrm>
          <a:solidFill>
            <a:schemeClr val="accent1">
              <a:lumMod val="40000"/>
              <a:lumOff val="60000"/>
            </a:schemeClr>
          </a:solidFill>
        </p:spPr>
        <p:txBody>
          <a:bodyPr>
            <a:normAutofit/>
          </a:bodyPr>
          <a:lstStyle/>
          <a:p>
            <a:r>
              <a:rPr lang="tr-TR" b="1" dirty="0">
                <a:latin typeface="Times New Roman" panose="02020603050405020304" pitchFamily="18" charset="0"/>
                <a:cs typeface="Times New Roman" panose="02020603050405020304" pitchFamily="18" charset="0"/>
              </a:rPr>
              <a:t>42. “Eğitimde hiçbir kişiye, aileye, zümreye veya sınıfa imtiyaz tanınamaz.” Hükmü Türk Milli Eğitiminin hangi temel hükmünün kapsamındadır.</a:t>
            </a:r>
            <a:br>
              <a:rPr lang="tr-TR" b="1" dirty="0">
                <a:latin typeface="Times New Roman" panose="02020603050405020304" pitchFamily="18" charset="0"/>
                <a:cs typeface="Times New Roman" panose="02020603050405020304" pitchFamily="18" charset="0"/>
              </a:rPr>
            </a:br>
            <a:r>
              <a:rPr lang="tr-TR" b="1" dirty="0">
                <a:solidFill>
                  <a:srgbClr val="0000FF"/>
                </a:solidFill>
                <a:latin typeface="+mn-lt"/>
              </a:rPr>
              <a:t>Genellik ve Eşitlik</a:t>
            </a:r>
            <a:br>
              <a:rPr lang="tr-TR" b="1" dirty="0">
                <a:solidFill>
                  <a:srgbClr val="0000FF"/>
                </a:solidFill>
                <a:latin typeface="+mn-lt"/>
              </a:rPr>
            </a:br>
            <a:r>
              <a:rPr lang="tr-TR" b="1" dirty="0" smtClean="0">
                <a:solidFill>
                  <a:srgbClr val="0000FF"/>
                </a:solidFill>
                <a:latin typeface="+mn-lt"/>
              </a:rPr>
              <a:t> </a:t>
            </a:r>
            <a:r>
              <a:rPr lang="tr-TR" b="1" dirty="0">
                <a:solidFill>
                  <a:srgbClr val="0000FF"/>
                </a:solidFill>
                <a:latin typeface="+mn-lt"/>
              </a:rPr>
              <a:t>“Her Türk çocuğunu ilgi, istidat ve kabiliyetleri yönünden yetiştirerek hayata ve üst öğrenime hazırlamaktır.” Yukarıdaki cümle hangi eğitim kurumunun temel amaçlarından birisidir.?</a:t>
            </a:r>
            <a:br>
              <a:rPr lang="tr-TR" b="1" dirty="0">
                <a:solidFill>
                  <a:srgbClr val="0000FF"/>
                </a:solidFill>
                <a:latin typeface="+mn-lt"/>
              </a:rPr>
            </a:br>
            <a:r>
              <a:rPr lang="tr-TR" b="1" dirty="0">
                <a:solidFill>
                  <a:srgbClr val="0000FF"/>
                </a:solidFill>
                <a:latin typeface="+mn-lt"/>
              </a:rPr>
              <a:t>İlköğretim Okullarının</a:t>
            </a:r>
            <a:br>
              <a:rPr lang="tr-TR" b="1" dirty="0">
                <a:solidFill>
                  <a:srgbClr val="0000FF"/>
                </a:solidFill>
                <a:latin typeface="+mn-lt"/>
              </a:rPr>
            </a:br>
            <a:endParaRPr lang="tr-TR" b="1" dirty="0">
              <a:solidFill>
                <a:srgbClr val="0000FF"/>
              </a:solidFill>
              <a:latin typeface="+mn-lt"/>
            </a:endParaRPr>
          </a:p>
        </p:txBody>
      </p:sp>
    </p:spTree>
    <p:extLst>
      <p:ext uri="{BB962C8B-B14F-4D97-AF65-F5344CB8AC3E}">
        <p14:creationId xmlns:p14="http://schemas.microsoft.com/office/powerpoint/2010/main" val="401273670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12192000" cy="6858000"/>
          </a:xfrm>
          <a:solidFill>
            <a:schemeClr val="accent6">
              <a:lumMod val="40000"/>
              <a:lumOff val="60000"/>
            </a:schemeClr>
          </a:solidFill>
        </p:spPr>
        <p:txBody>
          <a:bodyPr/>
          <a:lstStyle/>
          <a:p>
            <a:endParaRPr lang="tr-TR" sz="1200" b="1" dirty="0" smtClean="0">
              <a:latin typeface="Times New Roman" panose="02020603050405020304" pitchFamily="18" charset="0"/>
              <a:cs typeface="Times New Roman" panose="02020603050405020304" pitchFamily="18" charset="0"/>
            </a:endParaRPr>
          </a:p>
          <a:p>
            <a:r>
              <a:rPr lang="tr-TR" sz="5400" b="1" dirty="0" smtClean="0">
                <a:latin typeface="Times New Roman" panose="02020603050405020304" pitchFamily="18" charset="0"/>
                <a:cs typeface="Times New Roman" panose="02020603050405020304" pitchFamily="18" charset="0"/>
              </a:rPr>
              <a:t>43</a:t>
            </a:r>
            <a:r>
              <a:rPr lang="tr-TR" sz="5400" b="1" dirty="0">
                <a:latin typeface="Times New Roman" panose="02020603050405020304" pitchFamily="18" charset="0"/>
                <a:cs typeface="Times New Roman" panose="02020603050405020304" pitchFamily="18" charset="0"/>
              </a:rPr>
              <a:t>. Kariyer basamaklarında yükselecekler değerlendirme puanlarına göre başarı sıralamasına alınır. Değerlendirmeye alınmak için sınav tam puanının en az yüzde kaçını almış </a:t>
            </a:r>
            <a:r>
              <a:rPr lang="tr-TR" sz="5400" b="1" dirty="0" smtClean="0">
                <a:latin typeface="Times New Roman" panose="02020603050405020304" pitchFamily="18" charset="0"/>
                <a:cs typeface="Times New Roman" panose="02020603050405020304" pitchFamily="18" charset="0"/>
              </a:rPr>
              <a:t>olmak şartı </a:t>
            </a:r>
            <a:r>
              <a:rPr lang="tr-TR" sz="5400" b="1" dirty="0">
                <a:latin typeface="Times New Roman" panose="02020603050405020304" pitchFamily="18" charset="0"/>
                <a:cs typeface="Times New Roman" panose="02020603050405020304" pitchFamily="18" charset="0"/>
              </a:rPr>
              <a:t>aranır.</a:t>
            </a:r>
            <a:endParaRPr lang="tr-TR" sz="5400" dirty="0">
              <a:latin typeface="Times New Roman" panose="02020603050405020304" pitchFamily="18" charset="0"/>
              <a:cs typeface="Times New Roman" panose="02020603050405020304" pitchFamily="18" charset="0"/>
            </a:endParaRPr>
          </a:p>
          <a:p>
            <a:r>
              <a:rPr lang="tr-TR" sz="5400" b="1" dirty="0" smtClean="0">
                <a:solidFill>
                  <a:srgbClr val="0000FF"/>
                </a:solidFill>
              </a:rPr>
              <a:t>% </a:t>
            </a:r>
            <a:r>
              <a:rPr lang="tr-TR" sz="5400" b="1" dirty="0">
                <a:solidFill>
                  <a:srgbClr val="0000FF"/>
                </a:solidFill>
              </a:rPr>
              <a:t>60'ını almış olmak şartı aranır</a:t>
            </a:r>
            <a:r>
              <a:rPr lang="tr-TR" sz="5400" dirty="0" smtClean="0">
                <a:solidFill>
                  <a:srgbClr val="0000FF"/>
                </a:solidFill>
              </a:rPr>
              <a:t>.</a:t>
            </a:r>
            <a:endParaRPr lang="tr-TR" sz="5400" dirty="0">
              <a:solidFill>
                <a:srgbClr val="0000FF"/>
              </a:solidFill>
            </a:endParaRPr>
          </a:p>
        </p:txBody>
      </p:sp>
    </p:spTree>
    <p:extLst>
      <p:ext uri="{BB962C8B-B14F-4D97-AF65-F5344CB8AC3E}">
        <p14:creationId xmlns:p14="http://schemas.microsoft.com/office/powerpoint/2010/main" val="57913548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1"/>
            <a:ext cx="12100142" cy="2292262"/>
          </a:xfrm>
          <a:solidFill>
            <a:schemeClr val="accent1">
              <a:lumMod val="40000"/>
              <a:lumOff val="60000"/>
            </a:schemeClr>
          </a:solidFill>
        </p:spPr>
        <p:txBody>
          <a:bodyPr>
            <a:normAutofit fontScale="90000"/>
          </a:bodyPr>
          <a:lstStyle/>
          <a:p>
            <a:r>
              <a:rPr lang="tr-TR" b="1" dirty="0" smtClean="0">
                <a:latin typeface="Times New Roman" panose="02020603050405020304" pitchFamily="18" charset="0"/>
                <a:cs typeface="Times New Roman" panose="02020603050405020304" pitchFamily="18" charset="0"/>
              </a:rPr>
              <a:t>44. </a:t>
            </a:r>
            <a:r>
              <a:rPr lang="tr-TR" b="1" dirty="0">
                <a:latin typeface="Times New Roman" panose="02020603050405020304" pitchFamily="18" charset="0"/>
                <a:cs typeface="Times New Roman" panose="02020603050405020304" pitchFamily="18" charset="0"/>
              </a:rPr>
              <a:t>Milli Eğitim Temel Kanunu hükümlerine göre eğitim ve öğretimin Devlet adına yürütülmesinden, gözetim ve denetiminden hangi bakanlık sorumludur</a:t>
            </a:r>
            <a:r>
              <a:rPr lang="tr-TR" b="1" dirty="0" smtClean="0">
                <a:latin typeface="Times New Roman" panose="02020603050405020304" pitchFamily="18" charset="0"/>
                <a:cs typeface="Times New Roman" panose="02020603050405020304" pitchFamily="18" charset="0"/>
              </a:rPr>
              <a:t>?</a:t>
            </a:r>
            <a:endParaRPr lang="tr-TR" b="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0" y="2292263"/>
            <a:ext cx="12100142" cy="3884699"/>
          </a:xfrm>
          <a:solidFill>
            <a:schemeClr val="accent6">
              <a:lumMod val="40000"/>
              <a:lumOff val="60000"/>
            </a:schemeClr>
          </a:solidFill>
        </p:spPr>
        <p:txBody>
          <a:bodyPr/>
          <a:lstStyle/>
          <a:p>
            <a:endParaRPr lang="tr-TR" sz="4000" dirty="0" smtClean="0"/>
          </a:p>
          <a:p>
            <a:r>
              <a:rPr lang="tr-TR" sz="4800" b="1" dirty="0" smtClean="0">
                <a:solidFill>
                  <a:srgbClr val="0000FF"/>
                </a:solidFill>
              </a:rPr>
              <a:t>Milli </a:t>
            </a:r>
            <a:r>
              <a:rPr lang="tr-TR" sz="4800" b="1" dirty="0">
                <a:solidFill>
                  <a:srgbClr val="0000FF"/>
                </a:solidFill>
              </a:rPr>
              <a:t>Eğitim Temel Kanunu hükümlerine göre eğitim ve öğretimin Devlet adına yürütülmesinden, gözetim ve denetiminden Millî Eğitim Bakanlığı sorumludur.</a:t>
            </a:r>
          </a:p>
          <a:p>
            <a:endParaRPr lang="tr-TR" dirty="0"/>
          </a:p>
        </p:txBody>
      </p:sp>
    </p:spTree>
    <p:extLst>
      <p:ext uri="{BB962C8B-B14F-4D97-AF65-F5344CB8AC3E}">
        <p14:creationId xmlns:p14="http://schemas.microsoft.com/office/powerpoint/2010/main" val="232180809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1"/>
            <a:ext cx="12192000" cy="2292262"/>
          </a:xfrm>
          <a:solidFill>
            <a:schemeClr val="accent1">
              <a:lumMod val="40000"/>
              <a:lumOff val="60000"/>
            </a:schemeClr>
          </a:solidFill>
        </p:spPr>
        <p:txBody>
          <a:bodyPr>
            <a:normAutofit/>
          </a:bodyPr>
          <a:lstStyle/>
          <a:p>
            <a:r>
              <a:rPr lang="tr-TR" b="1" dirty="0" smtClean="0">
                <a:latin typeface="Times New Roman" panose="02020603050405020304" pitchFamily="18" charset="0"/>
                <a:cs typeface="Times New Roman" panose="02020603050405020304" pitchFamily="18" charset="0"/>
              </a:rPr>
              <a:t>45. </a:t>
            </a:r>
            <a:r>
              <a:rPr lang="tr-TR" b="1" dirty="0">
                <a:latin typeface="Times New Roman" panose="02020603050405020304" pitchFamily="18" charset="0"/>
                <a:cs typeface="Times New Roman" panose="02020603050405020304" pitchFamily="18" charset="0"/>
              </a:rPr>
              <a:t>Öğretmenlik formasyonu veren ve öğretmen yetiştiren Millî Eğitim Bakanlığına bağlı "Eğitim Yüksek </a:t>
            </a:r>
          </a:p>
        </p:txBody>
      </p:sp>
      <p:sp>
        <p:nvSpPr>
          <p:cNvPr id="3" name="İçerik Yer Tutucusu 2"/>
          <p:cNvSpPr>
            <a:spLocks noGrp="1"/>
          </p:cNvSpPr>
          <p:nvPr>
            <p:ph idx="1"/>
          </p:nvPr>
        </p:nvSpPr>
        <p:spPr>
          <a:xfrm>
            <a:off x="0" y="2292262"/>
            <a:ext cx="12192000" cy="4565737"/>
          </a:xfrm>
          <a:solidFill>
            <a:schemeClr val="accent6">
              <a:lumMod val="40000"/>
              <a:lumOff val="60000"/>
            </a:schemeClr>
          </a:solidFill>
        </p:spPr>
        <p:txBody>
          <a:bodyPr>
            <a:normAutofit/>
          </a:bodyPr>
          <a:lstStyle/>
          <a:p>
            <a:r>
              <a:rPr lang="tr-TR" sz="4000" b="1" dirty="0">
                <a:solidFill>
                  <a:srgbClr val="0000FF"/>
                </a:solidFill>
              </a:rPr>
              <a:t>Okulu " açma yetkisi, hangi kurulun görüşü alınarak, hangi kurul kararı ile kurulabilir?</a:t>
            </a:r>
          </a:p>
          <a:p>
            <a:r>
              <a:rPr lang="tr-TR" sz="4000" b="1" dirty="0">
                <a:solidFill>
                  <a:srgbClr val="0000FF"/>
                </a:solidFill>
              </a:rPr>
              <a:t>Öğretmenlik formasyonu veren ve öğretmen yetiştiren Millî Eğitim Bakanlığına bağlı "Eğitim Yüksek Okulu " açma yetkisi, Yüksek Öğretim Kurulunun görüşü alınarak, Bakanlar Kurulu kararı ile kurulabilir.</a:t>
            </a:r>
          </a:p>
        </p:txBody>
      </p:sp>
    </p:spTree>
    <p:extLst>
      <p:ext uri="{BB962C8B-B14F-4D97-AF65-F5344CB8AC3E}">
        <p14:creationId xmlns:p14="http://schemas.microsoft.com/office/powerpoint/2010/main" val="105797057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1"/>
            <a:ext cx="12192000" cy="2292262"/>
          </a:xfrm>
          <a:solidFill>
            <a:schemeClr val="accent1">
              <a:lumMod val="40000"/>
              <a:lumOff val="60000"/>
            </a:schemeClr>
          </a:solidFill>
        </p:spPr>
        <p:txBody>
          <a:bodyPr>
            <a:normAutofit/>
          </a:bodyPr>
          <a:lstStyle/>
          <a:p>
            <a:r>
              <a:rPr lang="tr-TR" sz="5400" b="1" dirty="0" smtClean="0">
                <a:latin typeface="Times New Roman" panose="02020603050405020304" pitchFamily="18" charset="0"/>
                <a:cs typeface="Times New Roman" panose="02020603050405020304" pitchFamily="18" charset="0"/>
              </a:rPr>
              <a:t>46. </a:t>
            </a:r>
            <a:r>
              <a:rPr lang="tr-TR" sz="5400" b="1" dirty="0">
                <a:latin typeface="Times New Roman" panose="02020603050405020304" pitchFamily="18" charset="0"/>
                <a:cs typeface="Times New Roman" panose="02020603050405020304" pitchFamily="18" charset="0"/>
              </a:rPr>
              <a:t>Milli Eğitim Temel Kanunu’nun kapsamı nedir</a:t>
            </a:r>
            <a:r>
              <a:rPr lang="tr-TR" sz="5400" b="1" dirty="0" smtClean="0">
                <a:latin typeface="Times New Roman" panose="02020603050405020304" pitchFamily="18" charset="0"/>
                <a:cs typeface="Times New Roman" panose="02020603050405020304" pitchFamily="18" charset="0"/>
              </a:rPr>
              <a:t>?</a:t>
            </a:r>
            <a:endParaRPr lang="tr-TR" sz="5400"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0" y="2292263"/>
            <a:ext cx="12192000" cy="4565737"/>
          </a:xfrm>
          <a:solidFill>
            <a:schemeClr val="accent6">
              <a:lumMod val="40000"/>
              <a:lumOff val="60000"/>
            </a:schemeClr>
          </a:solidFill>
        </p:spPr>
        <p:txBody>
          <a:bodyPr>
            <a:normAutofit lnSpcReduction="10000"/>
          </a:bodyPr>
          <a:lstStyle/>
          <a:p>
            <a:endParaRPr lang="tr-TR" sz="2000" dirty="0" smtClean="0"/>
          </a:p>
          <a:p>
            <a:r>
              <a:rPr lang="tr-TR" sz="4400" b="1" dirty="0" smtClean="0">
                <a:solidFill>
                  <a:srgbClr val="0000FF"/>
                </a:solidFill>
              </a:rPr>
              <a:t>Bu </a:t>
            </a:r>
            <a:r>
              <a:rPr lang="tr-TR" sz="4400" b="1" dirty="0">
                <a:solidFill>
                  <a:srgbClr val="0000FF"/>
                </a:solidFill>
              </a:rPr>
              <a:t>Kanun; Türk Milli Eğitiminin düzenlenmesinde esas olan amaç ve ilkeler, eğitim sisteminin genel yapısı, öğretmenlik mesleği, okul bina ve tesislerin, eğitim araç ve gereçleri ve Devletin eğitim ve öğretim alanındaki görev ve sorumluluğu ile ilgili temel hükümleri bir sistem bütünlüğü içinde kapsar.</a:t>
            </a:r>
          </a:p>
          <a:p>
            <a:endParaRPr lang="tr-TR" dirty="0"/>
          </a:p>
        </p:txBody>
      </p:sp>
    </p:spTree>
    <p:extLst>
      <p:ext uri="{BB962C8B-B14F-4D97-AF65-F5344CB8AC3E}">
        <p14:creationId xmlns:p14="http://schemas.microsoft.com/office/powerpoint/2010/main" val="420140767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12192000" cy="6858000"/>
          </a:xfrm>
          <a:solidFill>
            <a:srgbClr val="00B050"/>
          </a:solidFill>
        </p:spPr>
        <p:txBody>
          <a:bodyPr/>
          <a:lstStyle/>
          <a:p>
            <a:pPr marL="0" indent="0">
              <a:buNone/>
            </a:pPr>
            <a:endParaRPr lang="tr-TR" dirty="0" smtClean="0"/>
          </a:p>
          <a:p>
            <a:pPr marL="0" indent="0" algn="ctr">
              <a:buNone/>
            </a:pPr>
            <a:r>
              <a:rPr lang="tr-TR" dirty="0" smtClean="0"/>
              <a:t> </a:t>
            </a:r>
            <a:r>
              <a:rPr lang="tr-TR" sz="8000" b="1" dirty="0" smtClean="0">
                <a:latin typeface="Algerian" panose="04020705040A02060702" pitchFamily="82" charset="0"/>
              </a:rPr>
              <a:t>SabIrla </a:t>
            </a:r>
            <a:r>
              <a:rPr lang="tr-TR" sz="8000" b="1" dirty="0" err="1" smtClean="0">
                <a:latin typeface="Algerian" panose="04020705040A02060702" pitchFamily="82" charset="0"/>
              </a:rPr>
              <a:t>DİnledİGİnİz</a:t>
            </a:r>
            <a:r>
              <a:rPr lang="tr-TR" sz="8000" b="1" dirty="0" smtClean="0">
                <a:latin typeface="Algerian" panose="04020705040A02060702" pitchFamily="82" charset="0"/>
              </a:rPr>
              <a:t> </a:t>
            </a:r>
            <a:r>
              <a:rPr lang="tr-TR" sz="8000" b="1" dirty="0" err="1" smtClean="0">
                <a:latin typeface="Algerian" panose="04020705040A02060702" pitchFamily="82" charset="0"/>
              </a:rPr>
              <a:t>İçİn</a:t>
            </a:r>
            <a:r>
              <a:rPr lang="tr-TR" sz="8000" b="1" dirty="0" smtClean="0">
                <a:latin typeface="Algerian" panose="04020705040A02060702" pitchFamily="82" charset="0"/>
              </a:rPr>
              <a:t> </a:t>
            </a:r>
            <a:r>
              <a:rPr lang="tr-TR" sz="8000" b="1" dirty="0" err="1" smtClean="0">
                <a:latin typeface="Algerian" panose="04020705040A02060702" pitchFamily="82" charset="0"/>
              </a:rPr>
              <a:t>TeŞekkürler</a:t>
            </a:r>
            <a:endParaRPr lang="tr-TR" sz="8000" b="1" dirty="0">
              <a:latin typeface="Algerian" panose="04020705040A02060702" pitchFamily="82" charset="0"/>
            </a:endParaRPr>
          </a:p>
          <a:p>
            <a:pPr marL="0" indent="0">
              <a:buNone/>
            </a:pPr>
            <a:r>
              <a:rPr lang="tr-TR" dirty="0" smtClean="0"/>
              <a:t> </a:t>
            </a:r>
          </a:p>
          <a:p>
            <a:pPr marL="0" indent="0">
              <a:buNone/>
            </a:pPr>
            <a:endParaRPr lang="tr-TR" dirty="0"/>
          </a:p>
          <a:p>
            <a:pPr marL="0" indent="0">
              <a:buNone/>
            </a:pPr>
            <a:endParaRPr lang="tr-TR" dirty="0" smtClean="0"/>
          </a:p>
          <a:p>
            <a:pPr marL="0" indent="0">
              <a:buNone/>
            </a:pPr>
            <a:r>
              <a:rPr lang="tr-TR" dirty="0" smtClean="0"/>
              <a:t>                                                                                                     </a:t>
            </a:r>
            <a:r>
              <a:rPr lang="tr-TR" b="1" dirty="0" err="1" smtClean="0">
                <a:solidFill>
                  <a:srgbClr val="0000FF"/>
                </a:solidFill>
                <a:latin typeface="Magneto" panose="04030805050802020D02" pitchFamily="82" charset="0"/>
              </a:rPr>
              <a:t>AAteş</a:t>
            </a:r>
            <a:endParaRPr lang="tr-TR" b="1" dirty="0">
              <a:solidFill>
                <a:srgbClr val="0000FF"/>
              </a:solidFill>
              <a:latin typeface="Magneto" panose="04030805050802020D02" pitchFamily="82" charset="0"/>
            </a:endParaRPr>
          </a:p>
          <a:p>
            <a:pPr marL="0" indent="0">
              <a:buNone/>
            </a:pPr>
            <a:r>
              <a:rPr lang="tr-TR" dirty="0" smtClean="0"/>
              <a:t>                                                                                                 </a:t>
            </a:r>
            <a:r>
              <a:rPr lang="tr-TR" b="1" dirty="0" smtClean="0"/>
              <a:t>AHMET ATEŞ</a:t>
            </a:r>
          </a:p>
          <a:p>
            <a:pPr marL="0" indent="0">
              <a:buNone/>
            </a:pPr>
            <a:r>
              <a:rPr lang="tr-TR" b="1" dirty="0" smtClean="0"/>
              <a:t>                                                                                    Ahi Evran İlkokulu/Ortaokulu</a:t>
            </a:r>
          </a:p>
          <a:p>
            <a:pPr marL="0" indent="0">
              <a:buNone/>
            </a:pPr>
            <a:r>
              <a:rPr lang="tr-TR" b="1" dirty="0" smtClean="0"/>
              <a:t>                                                                                                  Okul Müdürü</a:t>
            </a:r>
            <a:endParaRPr lang="tr-TR" b="1" dirty="0"/>
          </a:p>
        </p:txBody>
      </p:sp>
    </p:spTree>
    <p:extLst>
      <p:ext uri="{BB962C8B-B14F-4D97-AF65-F5344CB8AC3E}">
        <p14:creationId xmlns:p14="http://schemas.microsoft.com/office/powerpoint/2010/main" val="16168433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1"/>
            <a:ext cx="12191999" cy="1690688"/>
          </a:xfrm>
          <a:solidFill>
            <a:schemeClr val="accent6">
              <a:lumMod val="40000"/>
              <a:lumOff val="60000"/>
            </a:schemeClr>
          </a:solidFill>
        </p:spPr>
        <p:txBody>
          <a:bodyPr>
            <a:normAutofit/>
          </a:bodyPr>
          <a:lstStyle/>
          <a:p>
            <a:r>
              <a:rPr lang="tr-TR" sz="5400" b="1" dirty="0"/>
              <a:t>4. Ortaöğretimin amaç ve görevleri nelerdir</a:t>
            </a:r>
            <a:r>
              <a:rPr lang="tr-TR" sz="5400" b="1" dirty="0" smtClean="0"/>
              <a:t>?</a:t>
            </a:r>
            <a:endParaRPr lang="tr-TR" sz="5400" b="1" dirty="0"/>
          </a:p>
        </p:txBody>
      </p:sp>
      <p:sp>
        <p:nvSpPr>
          <p:cNvPr id="3" name="İçerik Yer Tutucusu 2"/>
          <p:cNvSpPr>
            <a:spLocks noGrp="1"/>
          </p:cNvSpPr>
          <p:nvPr>
            <p:ph idx="1"/>
          </p:nvPr>
        </p:nvSpPr>
        <p:spPr>
          <a:xfrm>
            <a:off x="-1" y="1690690"/>
            <a:ext cx="12191999" cy="5167310"/>
          </a:xfrm>
          <a:solidFill>
            <a:schemeClr val="accent2">
              <a:lumMod val="40000"/>
              <a:lumOff val="60000"/>
            </a:schemeClr>
          </a:solidFill>
        </p:spPr>
        <p:txBody>
          <a:bodyPr>
            <a:normAutofit lnSpcReduction="10000"/>
          </a:bodyPr>
          <a:lstStyle/>
          <a:p>
            <a:r>
              <a:rPr lang="tr-TR" sz="3200" b="1" dirty="0">
                <a:solidFill>
                  <a:srgbClr val="0000FF"/>
                </a:solidFill>
              </a:rPr>
              <a:t>Ortaöğretimin amaç ve görevleri, Milli Eğitimin genel amaçlarına ve temel ilkelerine uygun olarak,</a:t>
            </a:r>
          </a:p>
          <a:p>
            <a:r>
              <a:rPr lang="tr-TR" sz="3200" b="1" dirty="0">
                <a:solidFill>
                  <a:srgbClr val="0000FF"/>
                </a:solidFill>
              </a:rPr>
              <a:t>a). Bütün öğrencilere ortaöğretim seviyesinde asgari ortak bir genel kültür vermek suretiyle onlara kişi ve toplum sorunlarını tanımak, çözüm yolları aramak ve yurdun iktisadi sosyal ve kültürel kalkınmasına katkıda bulunmak bilincini ve gücünü kazandırmak b). Öğrencileri, çeşitli program ve okullarla ilgi, istidat ve kabiliyetleri ölçüsünde ve doğrultusunda yüksek öğretime veya hem mesleğe hem de yüksek öğretime veya hayata ve iş alanlarına hazırlamaktır.</a:t>
            </a:r>
          </a:p>
          <a:p>
            <a:r>
              <a:rPr lang="tr-TR" sz="3200" b="1" dirty="0">
                <a:solidFill>
                  <a:srgbClr val="0000FF"/>
                </a:solidFill>
              </a:rPr>
              <a:t>Bu görevler yerine getirilirken öğrencilerin istekleri ve kabiliyetleri ile toplum ihtiyaçları arasında denge sağlanır</a:t>
            </a:r>
            <a:r>
              <a:rPr lang="tr-TR" sz="3200" b="1" dirty="0" smtClean="0">
                <a:solidFill>
                  <a:srgbClr val="0000FF"/>
                </a:solidFill>
              </a:rPr>
              <a:t>.</a:t>
            </a:r>
            <a:endParaRPr lang="tr-TR" sz="3200" b="1" dirty="0">
              <a:solidFill>
                <a:srgbClr val="0000FF"/>
              </a:solidFill>
            </a:endParaRPr>
          </a:p>
        </p:txBody>
      </p:sp>
    </p:spTree>
    <p:extLst>
      <p:ext uri="{BB962C8B-B14F-4D97-AF65-F5344CB8AC3E}">
        <p14:creationId xmlns:p14="http://schemas.microsoft.com/office/powerpoint/2010/main" val="17022125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1"/>
            <a:ext cx="12192000" cy="1690688"/>
          </a:xfrm>
          <a:solidFill>
            <a:schemeClr val="accent6">
              <a:lumMod val="40000"/>
              <a:lumOff val="60000"/>
            </a:schemeClr>
          </a:solidFill>
        </p:spPr>
        <p:txBody>
          <a:bodyPr>
            <a:normAutofit/>
          </a:bodyPr>
          <a:lstStyle/>
          <a:p>
            <a:r>
              <a:rPr lang="tr-TR" sz="4800" b="1" dirty="0">
                <a:latin typeface="Times New Roman" panose="02020603050405020304" pitchFamily="18" charset="0"/>
                <a:cs typeface="Times New Roman" panose="02020603050405020304" pitchFamily="18" charset="0"/>
              </a:rPr>
              <a:t>5. Yükseköğretim kurumları hangileridir</a:t>
            </a:r>
            <a:r>
              <a:rPr lang="tr-TR" sz="4800" b="1" dirty="0" smtClean="0">
                <a:latin typeface="Times New Roman" panose="02020603050405020304" pitchFamily="18" charset="0"/>
                <a:cs typeface="Times New Roman" panose="02020603050405020304" pitchFamily="18" charset="0"/>
              </a:rPr>
              <a:t>?</a:t>
            </a:r>
            <a:endParaRPr lang="tr-TR" sz="4800" b="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1" y="1690688"/>
            <a:ext cx="12192001" cy="5167311"/>
          </a:xfrm>
          <a:solidFill>
            <a:schemeClr val="accent4">
              <a:lumMod val="20000"/>
              <a:lumOff val="80000"/>
            </a:schemeClr>
          </a:solidFill>
        </p:spPr>
        <p:txBody>
          <a:bodyPr/>
          <a:lstStyle/>
          <a:p>
            <a:r>
              <a:rPr lang="tr-TR" sz="6000" b="1" dirty="0">
                <a:solidFill>
                  <a:srgbClr val="0000FF"/>
                </a:solidFill>
              </a:rPr>
              <a:t>Yükseköğretim kurumları şunlardır:</a:t>
            </a:r>
          </a:p>
          <a:p>
            <a:r>
              <a:rPr lang="tr-TR" sz="6000" b="1" dirty="0">
                <a:solidFill>
                  <a:srgbClr val="FF0000"/>
                </a:solidFill>
              </a:rPr>
              <a:t>1</a:t>
            </a:r>
            <a:r>
              <a:rPr lang="tr-TR" sz="6000" dirty="0"/>
              <a:t>. Üniversiteler, </a:t>
            </a:r>
            <a:r>
              <a:rPr lang="tr-TR" sz="6000" b="1" dirty="0">
                <a:solidFill>
                  <a:srgbClr val="FF0000"/>
                </a:solidFill>
              </a:rPr>
              <a:t>2</a:t>
            </a:r>
            <a:r>
              <a:rPr lang="tr-TR" sz="6000" dirty="0"/>
              <a:t>. Fakülteler </a:t>
            </a:r>
            <a:r>
              <a:rPr lang="tr-TR" sz="6000" b="1" dirty="0">
                <a:solidFill>
                  <a:srgbClr val="FF0000"/>
                </a:solidFill>
              </a:rPr>
              <a:t>3</a:t>
            </a:r>
            <a:r>
              <a:rPr lang="tr-TR" sz="6000" dirty="0"/>
              <a:t>. Enstitüler, </a:t>
            </a:r>
            <a:r>
              <a:rPr lang="tr-TR" sz="6000" b="1" dirty="0">
                <a:solidFill>
                  <a:srgbClr val="FF0000"/>
                </a:solidFill>
              </a:rPr>
              <a:t>4</a:t>
            </a:r>
            <a:r>
              <a:rPr lang="tr-TR" sz="6000" dirty="0"/>
              <a:t>. Yüksekokullar, </a:t>
            </a:r>
            <a:r>
              <a:rPr lang="tr-TR" sz="6000" b="1" dirty="0">
                <a:solidFill>
                  <a:srgbClr val="FF0000"/>
                </a:solidFill>
              </a:rPr>
              <a:t>5</a:t>
            </a:r>
            <a:r>
              <a:rPr lang="tr-TR" sz="6000" dirty="0"/>
              <a:t>. Konservatuvarlar, </a:t>
            </a:r>
            <a:r>
              <a:rPr lang="tr-TR" sz="6000" b="1" dirty="0">
                <a:solidFill>
                  <a:srgbClr val="FF0000"/>
                </a:solidFill>
              </a:rPr>
              <a:t>6</a:t>
            </a:r>
            <a:r>
              <a:rPr lang="tr-TR" sz="6000" dirty="0"/>
              <a:t>. Meslek yüksekokullar </a:t>
            </a:r>
            <a:r>
              <a:rPr lang="tr-TR" sz="6000" b="1" dirty="0">
                <a:solidFill>
                  <a:srgbClr val="FF0000"/>
                </a:solidFill>
              </a:rPr>
              <a:t>7</a:t>
            </a:r>
            <a:r>
              <a:rPr lang="tr-TR" sz="6000" dirty="0"/>
              <a:t>. Uygulama ve araştırma merkezleri,</a:t>
            </a:r>
          </a:p>
          <a:p>
            <a:endParaRPr lang="tr-TR" dirty="0"/>
          </a:p>
        </p:txBody>
      </p:sp>
    </p:spTree>
    <p:extLst>
      <p:ext uri="{BB962C8B-B14F-4D97-AF65-F5344CB8AC3E}">
        <p14:creationId xmlns:p14="http://schemas.microsoft.com/office/powerpoint/2010/main" val="16909065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1"/>
            <a:ext cx="12192000" cy="1690688"/>
          </a:xfrm>
          <a:solidFill>
            <a:schemeClr val="accent6">
              <a:lumMod val="40000"/>
              <a:lumOff val="60000"/>
            </a:schemeClr>
          </a:solidFill>
        </p:spPr>
        <p:txBody>
          <a:bodyPr>
            <a:normAutofit fontScale="90000"/>
          </a:bodyPr>
          <a:lstStyle/>
          <a:p>
            <a:r>
              <a:rPr lang="tr-TR" b="1" dirty="0">
                <a:latin typeface="Times New Roman" panose="02020603050405020304" pitchFamily="18" charset="0"/>
                <a:cs typeface="Times New Roman" panose="02020603050405020304" pitchFamily="18" charset="0"/>
              </a:rPr>
              <a:t>6. Türk Millî Eğitiminin Temel İlkelerinden “Genellik ve Eşitlik” ile “Fırsat ve İmkan </a:t>
            </a:r>
            <a:r>
              <a:rPr lang="tr-TR" b="1" dirty="0" err="1">
                <a:latin typeface="Times New Roman" panose="02020603050405020304" pitchFamily="18" charset="0"/>
                <a:cs typeface="Times New Roman" panose="02020603050405020304" pitchFamily="18" charset="0"/>
              </a:rPr>
              <a:t>Eşitliği”ilkelerini</a:t>
            </a:r>
            <a:r>
              <a:rPr lang="tr-TR" b="1" dirty="0">
                <a:latin typeface="Times New Roman" panose="02020603050405020304" pitchFamily="18" charset="0"/>
                <a:cs typeface="Times New Roman" panose="02020603050405020304" pitchFamily="18" charset="0"/>
              </a:rPr>
              <a:t> açıklayınız</a:t>
            </a:r>
            <a:r>
              <a:rPr lang="tr-TR" b="1" dirty="0" smtClean="0">
                <a:latin typeface="Times New Roman" panose="02020603050405020304" pitchFamily="18" charset="0"/>
                <a:cs typeface="Times New Roman" panose="02020603050405020304" pitchFamily="18" charset="0"/>
              </a:rPr>
              <a:t>.</a:t>
            </a:r>
            <a:endParaRPr lang="tr-TR"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0" y="1690690"/>
            <a:ext cx="12192000" cy="5167310"/>
          </a:xfrm>
          <a:solidFill>
            <a:schemeClr val="accent4">
              <a:lumMod val="20000"/>
              <a:lumOff val="80000"/>
            </a:schemeClr>
          </a:solidFill>
        </p:spPr>
        <p:txBody>
          <a:bodyPr>
            <a:normAutofit fontScale="92500" lnSpcReduction="10000"/>
          </a:bodyPr>
          <a:lstStyle/>
          <a:p>
            <a:r>
              <a:rPr lang="tr-TR" sz="3600" b="1" dirty="0">
                <a:solidFill>
                  <a:srgbClr val="0000FF"/>
                </a:solidFill>
              </a:rPr>
              <a:t>Türk Millî Eğitiminin Temel İlkelerinden “Genellik ve Eşitlik” </a:t>
            </a:r>
            <a:r>
              <a:rPr lang="tr-TR" sz="3600" b="1" dirty="0" err="1">
                <a:solidFill>
                  <a:srgbClr val="0000FF"/>
                </a:solidFill>
              </a:rPr>
              <a:t>ilkesi,eğitim</a:t>
            </a:r>
            <a:r>
              <a:rPr lang="tr-TR" sz="3600" b="1" dirty="0">
                <a:solidFill>
                  <a:srgbClr val="0000FF"/>
                </a:solidFill>
              </a:rPr>
              <a:t> kurumlarının dil, ırk, cinsiyet ve din ayırımı gözetilmeksizin herkese açık olduğunu, eğitimde hiçbir kişiye, </a:t>
            </a:r>
            <a:r>
              <a:rPr lang="tr-TR" sz="3600" b="1" dirty="0" err="1">
                <a:solidFill>
                  <a:srgbClr val="0000FF"/>
                </a:solidFill>
              </a:rPr>
              <a:t>aileye,zümreye</a:t>
            </a:r>
            <a:r>
              <a:rPr lang="tr-TR" sz="3600" b="1" dirty="0">
                <a:solidFill>
                  <a:srgbClr val="0000FF"/>
                </a:solidFill>
              </a:rPr>
              <a:t> veya sınıfa imtiyaz tanınamayacağını belirten bir ilkedir.</a:t>
            </a:r>
          </a:p>
          <a:p>
            <a:r>
              <a:rPr lang="tr-TR" sz="3600" b="1" dirty="0">
                <a:solidFill>
                  <a:srgbClr val="0000FF"/>
                </a:solidFill>
              </a:rPr>
              <a:t>“Fırsat ve İmkan Eşitliği</a:t>
            </a:r>
            <a:r>
              <a:rPr lang="tr-TR" sz="3600" b="1" dirty="0" smtClean="0">
                <a:solidFill>
                  <a:srgbClr val="0000FF"/>
                </a:solidFill>
              </a:rPr>
              <a:t>” ilkesi</a:t>
            </a:r>
            <a:r>
              <a:rPr lang="tr-TR" sz="3600" b="1" dirty="0">
                <a:solidFill>
                  <a:srgbClr val="0000FF"/>
                </a:solidFill>
              </a:rPr>
              <a:t>, eğitimde kadın, erkek herkese fırsat ve imkan eşitliği sağlanmasını, maddi imkanlardan yoksun başarılı öğrencilerin en yüksek eğitim kademelerine kadar öğrenim görmelerini sağlamak amacıyla parasız yatılılık, burs, kredi ve başka yollarla gerekli yardımların yapılmasını, özel eğitime ve korunmaya muhtaç çocukları yetiştirmek için özel tedbirler alınmasını öngören bir ilkedir.</a:t>
            </a:r>
          </a:p>
          <a:p>
            <a:endParaRPr lang="tr-TR" dirty="0"/>
          </a:p>
        </p:txBody>
      </p:sp>
    </p:spTree>
    <p:extLst>
      <p:ext uri="{BB962C8B-B14F-4D97-AF65-F5344CB8AC3E}">
        <p14:creationId xmlns:p14="http://schemas.microsoft.com/office/powerpoint/2010/main" val="2932478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0"/>
            <a:ext cx="12192000" cy="1825623"/>
          </a:xfrm>
          <a:solidFill>
            <a:schemeClr val="accent6">
              <a:lumMod val="40000"/>
              <a:lumOff val="60000"/>
            </a:schemeClr>
          </a:solidFill>
        </p:spPr>
        <p:txBody>
          <a:bodyPr>
            <a:normAutofit/>
          </a:bodyPr>
          <a:lstStyle/>
          <a:p>
            <a:r>
              <a:rPr lang="tr-TR" b="1" dirty="0">
                <a:latin typeface="+mn-lt"/>
              </a:rPr>
              <a:t>7. Türk Millî Eğitiminin Temel İlkelerinden “Bilimsellik” ilkesini </a:t>
            </a:r>
            <a:r>
              <a:rPr lang="tr-TR" b="1" dirty="0" smtClean="0">
                <a:latin typeface="+mn-lt"/>
              </a:rPr>
              <a:t>açıklayınız</a:t>
            </a:r>
            <a:endParaRPr lang="tr-TR" dirty="0">
              <a:latin typeface="+mn-lt"/>
            </a:endParaRPr>
          </a:p>
        </p:txBody>
      </p:sp>
      <p:sp>
        <p:nvSpPr>
          <p:cNvPr id="3" name="İçerik Yer Tutucusu 2"/>
          <p:cNvSpPr>
            <a:spLocks noGrp="1"/>
          </p:cNvSpPr>
          <p:nvPr>
            <p:ph idx="1"/>
          </p:nvPr>
        </p:nvSpPr>
        <p:spPr>
          <a:xfrm>
            <a:off x="-125260" y="1825624"/>
            <a:ext cx="12225402" cy="5032375"/>
          </a:xfrm>
          <a:solidFill>
            <a:schemeClr val="accent4">
              <a:lumMod val="20000"/>
              <a:lumOff val="80000"/>
            </a:schemeClr>
          </a:solidFill>
        </p:spPr>
        <p:txBody>
          <a:bodyPr/>
          <a:lstStyle/>
          <a:p>
            <a:r>
              <a:rPr lang="tr-TR" sz="3200" b="1" dirty="0">
                <a:solidFill>
                  <a:srgbClr val="0000FF"/>
                </a:solidFill>
              </a:rPr>
              <a:t>a) Türk Millî Eğitiminin Temel İlkelerinden “Bilimsellik” ilkesi; her derece ve türdeki ders programları ve eğitim metotlarıyla ders araç ve gereçlerinin, bilimsel ve teknolojik esaslara ve yeniliklere, çevre ve ülke ihtiyaçlarına göre sürekli olarak geliştirildiğini, eğitimde verimliliğin artırılması ve sürekli olarak gelişme ve yenileşmenin sağlanmasının bilimsel araştırma ve değerlendirmelere dayalı olarak yapıldığını, bilgi ve teknoloji üretmek ve kültürümüzü geliştirmekle görevli eğitim kurumlarının gereğince donatılıp güçlendirildiğini, bu yöndeki çalışmaların maddi ve manevi bakımından teşvik edilip desteklendiğini vurgulayan bir ilkedir.</a:t>
            </a:r>
          </a:p>
          <a:p>
            <a:endParaRPr lang="tr-TR" dirty="0"/>
          </a:p>
        </p:txBody>
      </p:sp>
    </p:spTree>
    <p:extLst>
      <p:ext uri="{BB962C8B-B14F-4D97-AF65-F5344CB8AC3E}">
        <p14:creationId xmlns:p14="http://schemas.microsoft.com/office/powerpoint/2010/main" val="19299385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1"/>
            <a:ext cx="12192000" cy="1690688"/>
          </a:xfrm>
          <a:solidFill>
            <a:schemeClr val="accent6">
              <a:lumMod val="40000"/>
              <a:lumOff val="60000"/>
            </a:schemeClr>
          </a:solidFill>
        </p:spPr>
        <p:txBody>
          <a:bodyPr>
            <a:normAutofit/>
          </a:bodyPr>
          <a:lstStyle/>
          <a:p>
            <a:r>
              <a:rPr lang="tr-TR" sz="4800" b="1" dirty="0">
                <a:latin typeface="+mn-lt"/>
              </a:rPr>
              <a:t>8</a:t>
            </a:r>
            <a:r>
              <a:rPr lang="tr-TR" sz="4800" b="1" dirty="0"/>
              <a:t>. </a:t>
            </a:r>
            <a:r>
              <a:rPr lang="tr-TR" sz="4800" b="1" dirty="0">
                <a:latin typeface="+mn-lt"/>
              </a:rPr>
              <a:t>İlköğretimin</a:t>
            </a:r>
            <a:r>
              <a:rPr lang="tr-TR" sz="4800" b="1" dirty="0"/>
              <a:t> </a:t>
            </a:r>
            <a:r>
              <a:rPr lang="tr-TR" sz="4800" b="1" dirty="0">
                <a:latin typeface="+mn-lt"/>
              </a:rPr>
              <a:t>amaç ve görevleri nelerdir </a:t>
            </a:r>
            <a:r>
              <a:rPr lang="tr-TR" sz="4800" b="1" dirty="0" smtClean="0">
                <a:latin typeface="+mn-lt"/>
              </a:rPr>
              <a:t>?</a:t>
            </a:r>
            <a:endParaRPr lang="tr-TR" sz="4800" dirty="0">
              <a:latin typeface="+mn-lt"/>
            </a:endParaRPr>
          </a:p>
        </p:txBody>
      </p:sp>
      <p:sp>
        <p:nvSpPr>
          <p:cNvPr id="3" name="İçerik Yer Tutucusu 2"/>
          <p:cNvSpPr>
            <a:spLocks noGrp="1"/>
          </p:cNvSpPr>
          <p:nvPr>
            <p:ph idx="1"/>
          </p:nvPr>
        </p:nvSpPr>
        <p:spPr>
          <a:xfrm>
            <a:off x="0" y="1690688"/>
            <a:ext cx="12192000" cy="5167311"/>
          </a:xfrm>
          <a:solidFill>
            <a:schemeClr val="accent4">
              <a:lumMod val="20000"/>
              <a:lumOff val="80000"/>
            </a:schemeClr>
          </a:solidFill>
        </p:spPr>
        <p:txBody>
          <a:bodyPr>
            <a:normAutofit fontScale="77500" lnSpcReduction="20000"/>
          </a:bodyPr>
          <a:lstStyle/>
          <a:p>
            <a:endParaRPr lang="tr-TR" sz="5400" b="1" dirty="0" smtClean="0"/>
          </a:p>
          <a:p>
            <a:r>
              <a:rPr lang="tr-TR" sz="5400" dirty="0" smtClean="0">
                <a:solidFill>
                  <a:srgbClr val="0000FF"/>
                </a:solidFill>
              </a:rPr>
              <a:t>a</a:t>
            </a:r>
            <a:r>
              <a:rPr lang="tr-TR" sz="5400" dirty="0">
                <a:solidFill>
                  <a:srgbClr val="0000FF"/>
                </a:solidFill>
              </a:rPr>
              <a:t>) İlköğretimin amaç ve görevleri, millî eğitimin genel amaçlarına ve temel ilkelerine uygun olarak,</a:t>
            </a:r>
          </a:p>
          <a:p>
            <a:r>
              <a:rPr lang="tr-TR" sz="5400" dirty="0">
                <a:solidFill>
                  <a:srgbClr val="0000FF"/>
                </a:solidFill>
              </a:rPr>
              <a:t>1.Her Türk çocuğuna iyi bir vatandaş olmak için gerekli temel bilgi, beceri, davranış ve alışkanlıkları kazandırmak; onu millî ahlak anlayışına uygun olarak yetiştirmek;</a:t>
            </a:r>
          </a:p>
          <a:p>
            <a:r>
              <a:rPr lang="tr-TR" sz="5400" dirty="0">
                <a:solidFill>
                  <a:srgbClr val="0000FF"/>
                </a:solidFill>
              </a:rPr>
              <a:t>2.Her Türk çocuğunu ilgi, istidat ve kabiliyetleri yönünden yetiştirerek hayata ve üst öğrenime hazırlamaktır.</a:t>
            </a:r>
          </a:p>
          <a:p>
            <a:endParaRPr lang="tr-TR" dirty="0"/>
          </a:p>
        </p:txBody>
      </p:sp>
    </p:spTree>
    <p:extLst>
      <p:ext uri="{BB962C8B-B14F-4D97-AF65-F5344CB8AC3E}">
        <p14:creationId xmlns:p14="http://schemas.microsoft.com/office/powerpoint/2010/main" val="7211161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1"/>
            <a:ext cx="12192000" cy="1690688"/>
          </a:xfrm>
          <a:solidFill>
            <a:schemeClr val="accent6">
              <a:lumMod val="40000"/>
              <a:lumOff val="60000"/>
            </a:schemeClr>
          </a:solidFill>
        </p:spPr>
        <p:txBody>
          <a:bodyPr/>
          <a:lstStyle/>
          <a:p>
            <a:r>
              <a:rPr lang="tr-TR" b="1" dirty="0">
                <a:latin typeface="+mn-lt"/>
              </a:rPr>
              <a:t>9</a:t>
            </a:r>
            <a:r>
              <a:rPr lang="tr-TR" sz="4800" b="1" dirty="0">
                <a:latin typeface="+mn-lt"/>
              </a:rPr>
              <a:t>. Öğretmenlik mesleği hakkında bilgi veriniz</a:t>
            </a:r>
            <a:r>
              <a:rPr lang="tr-TR" sz="4800" b="1" dirty="0" smtClean="0">
                <a:latin typeface="+mn-lt"/>
              </a:rPr>
              <a:t>.</a:t>
            </a:r>
            <a:endParaRPr lang="tr-TR" sz="4800" dirty="0">
              <a:latin typeface="+mn-lt"/>
            </a:endParaRPr>
          </a:p>
        </p:txBody>
      </p:sp>
      <p:sp>
        <p:nvSpPr>
          <p:cNvPr id="3" name="İçerik Yer Tutucusu 2"/>
          <p:cNvSpPr>
            <a:spLocks noGrp="1"/>
          </p:cNvSpPr>
          <p:nvPr>
            <p:ph idx="1"/>
          </p:nvPr>
        </p:nvSpPr>
        <p:spPr>
          <a:xfrm>
            <a:off x="0" y="1690688"/>
            <a:ext cx="12192000" cy="5167311"/>
          </a:xfrm>
          <a:solidFill>
            <a:schemeClr val="accent4">
              <a:lumMod val="20000"/>
              <a:lumOff val="80000"/>
            </a:schemeClr>
          </a:solidFill>
        </p:spPr>
        <p:txBody>
          <a:bodyPr>
            <a:normAutofit fontScale="92500" lnSpcReduction="10000"/>
          </a:bodyPr>
          <a:lstStyle/>
          <a:p>
            <a:r>
              <a:rPr lang="tr-TR" sz="3600" b="1" dirty="0" smtClean="0">
                <a:solidFill>
                  <a:srgbClr val="0000FF"/>
                </a:solidFill>
              </a:rPr>
              <a:t>Öğretmenlik</a:t>
            </a:r>
            <a:r>
              <a:rPr lang="tr-TR" sz="3600" b="1" dirty="0">
                <a:solidFill>
                  <a:srgbClr val="0000FF"/>
                </a:solidFill>
              </a:rPr>
              <a:t>, Devletin eğitim, öğretim ve bununla ilgili yönetim görevlerini üzerine alan özel bir ihtisas mesleğidir. Öğretmenler bu görevlerini Türk Millî Eğitiminin amaçlarına ve temel ilkelerine uygun olarak ifa etmekle yükümlüdürler.</a:t>
            </a:r>
          </a:p>
          <a:p>
            <a:r>
              <a:rPr lang="tr-TR" sz="3600" b="1" dirty="0">
                <a:solidFill>
                  <a:srgbClr val="0000FF"/>
                </a:solidFill>
              </a:rPr>
              <a:t>Öğretmenlik mesleğine hazırlık genel kültür, özel alan eğitimi ve pedagojik formasyon ile sağlanır.</a:t>
            </a:r>
          </a:p>
          <a:p>
            <a:r>
              <a:rPr lang="tr-TR" sz="3600" b="1" dirty="0">
                <a:solidFill>
                  <a:srgbClr val="0000FF"/>
                </a:solidFill>
              </a:rPr>
              <a:t>Yukarıda belirtilen nitelikleri kazanabilmeleri için, hangi öğretim kademesinde olursa olsun, öğretmen adaylarının yüksek öğrenim görmelerinin sağlanması esastır. Bu öğrenim lisans öncesi, lisans ve lisans üstü seviyelerde yatay ve dikey geçişlere de imkan verecek biçimde düzenlenir.</a:t>
            </a:r>
          </a:p>
          <a:p>
            <a:endParaRPr lang="tr-TR" dirty="0"/>
          </a:p>
        </p:txBody>
      </p:sp>
    </p:spTree>
    <p:extLst>
      <p:ext uri="{BB962C8B-B14F-4D97-AF65-F5344CB8AC3E}">
        <p14:creationId xmlns:p14="http://schemas.microsoft.com/office/powerpoint/2010/main" val="146027571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265</TotalTime>
  <Words>2434</Words>
  <Application>Microsoft Office PowerPoint</Application>
  <PresentationFormat>Geniş ekran</PresentationFormat>
  <Paragraphs>131</Paragraphs>
  <Slides>38</Slides>
  <Notes>0</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38</vt:i4>
      </vt:variant>
    </vt:vector>
  </HeadingPairs>
  <TitlesOfParts>
    <vt:vector size="46" baseType="lpstr">
      <vt:lpstr>Algerian</vt:lpstr>
      <vt:lpstr>Arial</vt:lpstr>
      <vt:lpstr>Calibri</vt:lpstr>
      <vt:lpstr>Calibri Light</vt:lpstr>
      <vt:lpstr>Comic Sans MS</vt:lpstr>
      <vt:lpstr>Magneto</vt:lpstr>
      <vt:lpstr>Times New Roman</vt:lpstr>
      <vt:lpstr>Office Teması</vt:lpstr>
      <vt:lpstr>1739 MİLLİ EĞİTİM TEMEL KANUNU SORU VE AÇIKLAMALI CEVAPLARI</vt:lpstr>
      <vt:lpstr>  1. İlköğretim kaç yaşındaki çocukların eğitim ve öğretimini kapsar? İlköğretim 6-14 yaşındaki çocukların eğitim ve öğretimini kapsar. 2. İlköğretimin amaç ve görevleri nelerdir? İlköğretimin amaç ve görevleri, milli eğitimin genel amaçlarına ve temel ilkelerine uygun olarak, Her Türk çocuğuna iyi bir vatandaş olmak için gerekli temel bilgi, beceri, davranış ve alışkanlıkları kazandırmak; onu milli ahlak anlayışına uygun olarak yetiştirmek; Her Türk çocuğunu ilgi, istidat ve kabiliyetleri yönünden yetiştirerek hayata ve üst öğrenime hazırlamaktır.  </vt:lpstr>
      <vt:lpstr>3. Kimler ortaöğretimden yararlanabilir?</vt:lpstr>
      <vt:lpstr>4. Ortaöğretimin amaç ve görevleri nelerdir?</vt:lpstr>
      <vt:lpstr>5. Yükseköğretim kurumları hangileridir?</vt:lpstr>
      <vt:lpstr>6. Türk Millî Eğitiminin Temel İlkelerinden “Genellik ve Eşitlik” ile “Fırsat ve İmkan Eşitliği”ilkelerini açıklayınız.</vt:lpstr>
      <vt:lpstr>7. Türk Millî Eğitiminin Temel İlkelerinden “Bilimsellik” ilkesini açıklayınız</vt:lpstr>
      <vt:lpstr>8. İlköğretimin amaç ve görevleri nelerdir ?</vt:lpstr>
      <vt:lpstr>9. Öğretmenlik mesleği hakkında bilgi veriniz.</vt:lpstr>
      <vt:lpstr>10. Milli Eğitim hizmetleri neye göre düzenlenir? Milli eğitim hizmetleri, Türk Vatandaşlarının istek ve kabiliyetleri ile ihtiyaçlarına göre düzenlenir (md.5).</vt:lpstr>
      <vt:lpstr>13. Ortaöğretimde çeşitli program uygulayan okullar nasıl isimlendirilir? Belli bir programa ağırlık veren okullara lise, teknik lise ve tarım meslek lisesi gibi eğitim dallarını belirleyen adlar verilir(md.29). </vt:lpstr>
      <vt:lpstr>15. İlköğretim hangi yaştaki çocukların eğitimve öğretimini kapsar. 6-14 yaş gurubu</vt:lpstr>
      <vt:lpstr>17. Türk Milli Eğitim sistemi ana bölümlerinden olan ‘Örgün Eğitim’ hangi kurumları kapsar? Örgün eğitim, okul öncesi eğitimi, ilköğretim, ortaöğretim ve yükseköğretim kurumlarını kapsar.</vt:lpstr>
      <vt:lpstr>19. Milli Eğitim Temel Kanununda öğretmenlerin nitelikleri nasıl ifade edilmiştir? Milli Eğitim Bakanlığında mesleğe öğretmen olarak atanma ne şekilde gerçekleşir? Öğretmenlik kariyer basmakları nelerdir?</vt:lpstr>
      <vt:lpstr>20. Türk Milli Eğitiminin Temel İlkeleri belirterek Atatürk inkılapları ve ilkeleri ve Atatürk Milliyetçiliği ilkesini açıklayınız?</vt:lpstr>
      <vt:lpstr>21. Milli Eğitim Temel Kanununda öğretmenlik mesleği nasıl açıklanmıştır?</vt:lpstr>
      <vt:lpstr>22. Ortaöğretimin amaç ve görevleri nelerdir?</vt:lpstr>
      <vt:lpstr>23. 1739 Sayılı Milli Eğitim Temel Kanununun kapsamında neler bulunmaktadır?(Madde:1).</vt:lpstr>
      <vt:lpstr>24. Temel Eğitim Kanununun genel amaçlarında; Türk Milletinin bütün fertlerinin nasıl yurttaşlar olarak yetiştirileceği belirlenmiştir? (Madde:2).</vt:lpstr>
      <vt:lpstr>25. Türk Milli Eğitiminin Temel İlkeleri nelerdir? Sayabilir misiniz? (Madde: 4-14).</vt:lpstr>
      <vt:lpstr>26. Temel Eğitim Kanununda İlköğretimin amaç ve görevleri nasıl belirlenmiştir?(madde:22)</vt:lpstr>
      <vt:lpstr>27. .Öğretmenlik bir meslek midir? Milli Eğitim Temel Kanunda Öğretmenlik nasıl tanımlanmaktadır? (Madde:43).</vt:lpstr>
      <vt:lpstr>28. Temel Eğitim Kanunu ile öğretmenlere nasıl bir öğrenci yetiştirme görevi verilmiştir?</vt:lpstr>
      <vt:lpstr>29. Temel Eğitim Kanununun    Laiklik ilkesinedir?  </vt:lpstr>
      <vt:lpstr>30. Milli Eğitim Temel Kanunun kapsamını açıklayınız</vt:lpstr>
      <vt:lpstr>31. Milli Eğitim Temel Kanununa göre hangi öğretmenlerde başöğretmenlik için sınav şartı aranmayacaktır?</vt:lpstr>
      <vt:lpstr>32. İlköğretim hangi yaş gruplarının eğitim ve öğretimini kapsar?</vt:lpstr>
      <vt:lpstr>33. Hangi kanunla İlköğretim zorunlu eğitim olarak belirlenmiştir. </vt:lpstr>
      <vt:lpstr>34. Millî birlik ve bütünlüğün temel unsurlarından biri olarak Türk dilinin, eğitimin her kademesinde, özellikleri bozulmadan ve aşırılığa kaçılmadan öğretilmesine önem verilir;” ilkesi hangi kanunda yer almaktadır. </vt:lpstr>
      <vt:lpstr>35. Öğretmenliğin “özel bir ihtisas mesleği” olduğu hangi kanunda yer almıştır.  Milli Eğitim Temel Kanununda yer almıştır.(Madde.43)</vt:lpstr>
      <vt:lpstr>38. Temel eğitimin amaç ve görevleri nelerdir.?</vt:lpstr>
      <vt:lpstr>39. Temel eğitim okulunu tanımlayınız.? Temel eğitim okulları dört yıllık birinci kademe ile dört yıllık ikinci kademe eğitim kurumlarından oluşur.</vt:lpstr>
      <vt:lpstr>42. “Eğitimde hiçbir kişiye, aileye, zümreye veya sınıfa imtiyaz tanınamaz.” Hükmü Türk Milli Eğitiminin hangi temel hükmünün kapsamındadır. Genellik ve Eşitlik  “Her Türk çocuğunu ilgi, istidat ve kabiliyetleri yönünden yetiştirerek hayata ve üst öğrenime hazırlamaktır.” Yukarıdaki cümle hangi eğitim kurumunun temel amaçlarından birisidir.? İlköğretim Okullarının </vt:lpstr>
      <vt:lpstr>PowerPoint Sunusu</vt:lpstr>
      <vt:lpstr>44. Milli Eğitim Temel Kanunu hükümlerine göre eğitim ve öğretimin Devlet adına yürütülmesinden, gözetim ve denetiminden hangi bakanlık sorumludur?</vt:lpstr>
      <vt:lpstr>45. Öğretmenlik formasyonu veren ve öğretmen yetiştiren Millî Eğitim Bakanlığına bağlı "Eğitim Yüksek </vt:lpstr>
      <vt:lpstr>46. Milli Eğitim Temel Kanunu’nun kapsamı nedir?</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1739 MİLLİ EĞİTİM TEMEL KANUNU SORU VE AÇIKLAMALI CEVAPLARI</dc:title>
  <dc:creator>ATEŞ</dc:creator>
  <cp:lastModifiedBy>ATEŞ</cp:lastModifiedBy>
  <cp:revision>30</cp:revision>
  <dcterms:created xsi:type="dcterms:W3CDTF">2015-11-28T17:55:04Z</dcterms:created>
  <dcterms:modified xsi:type="dcterms:W3CDTF">2015-11-30T20:02:56Z</dcterms:modified>
</cp:coreProperties>
</file>