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89"/>
  </p:notesMasterIdLst>
  <p:sldIdLst>
    <p:sldId id="259" r:id="rId2"/>
    <p:sldId id="347" r:id="rId3"/>
    <p:sldId id="257" r:id="rId4"/>
    <p:sldId id="346"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3" r:id="rId35"/>
    <p:sldId id="292" r:id="rId36"/>
    <p:sldId id="294" r:id="rId37"/>
    <p:sldId id="295" r:id="rId38"/>
    <p:sldId id="296" r:id="rId39"/>
    <p:sldId id="297" r:id="rId40"/>
    <p:sldId id="298" r:id="rId41"/>
    <p:sldId id="299" r:id="rId42"/>
    <p:sldId id="300" r:id="rId43"/>
    <p:sldId id="301" r:id="rId44"/>
    <p:sldId id="302" r:id="rId45"/>
    <p:sldId id="303"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50" r:id="rId83"/>
    <p:sldId id="352" r:id="rId84"/>
    <p:sldId id="351" r:id="rId85"/>
    <p:sldId id="353" r:id="rId86"/>
    <p:sldId id="354" r:id="rId87"/>
    <p:sldId id="260" r:id="rId88"/>
  </p:sldIdLst>
  <p:sldSz cx="9144000" cy="6858000" type="screen4x3"/>
  <p:notesSz cx="6858000" cy="9144000"/>
  <p:defaultTextStyle>
    <a:defPPr>
      <a:defRPr lang="tr-TR"/>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FF00"/>
    <a:srgbClr val="000099"/>
    <a:srgbClr val="CC0000"/>
    <a:srgbClr val="FF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5" autoAdjust="0"/>
    <p:restoredTop sz="86403" autoAdjust="0"/>
  </p:normalViewPr>
  <p:slideViewPr>
    <p:cSldViewPr>
      <p:cViewPr varScale="1">
        <p:scale>
          <a:sx n="72" d="100"/>
          <a:sy n="72" d="100"/>
        </p:scale>
        <p:origin x="490" y="53"/>
      </p:cViewPr>
      <p:guideLst>
        <p:guide orient="horz" pos="2160"/>
        <p:guide pos="2880"/>
      </p:guideLst>
    </p:cSldViewPr>
  </p:slideViewPr>
  <p:outlineViewPr>
    <p:cViewPr>
      <p:scale>
        <a:sx n="33" d="100"/>
        <a:sy n="33" d="100"/>
      </p:scale>
      <p:origin x="0" y="71730"/>
    </p:cViewPr>
  </p:outlineViewPr>
  <p:notesTextViewPr>
    <p:cViewPr>
      <p:scale>
        <a:sx n="100" d="100"/>
        <a:sy n="100" d="100"/>
      </p:scale>
      <p:origin x="0" y="0"/>
    </p:cViewPr>
  </p:notesTextViewPr>
  <p:sorterViewPr>
    <p:cViewPr>
      <p:scale>
        <a:sx n="66" d="100"/>
        <a:sy n="66" d="100"/>
      </p:scale>
      <p:origin x="0" y="1657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atin typeface="Arial" charset="0"/>
              </a:defRPr>
            </a:lvl1pPr>
          </a:lstStyle>
          <a:p>
            <a:pPr>
              <a:defRPr/>
            </a:pPr>
            <a:endParaRPr lang="tr-TR"/>
          </a:p>
        </p:txBody>
      </p:sp>
      <p:sp>
        <p:nvSpPr>
          <p:cNvPr id="167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atin typeface="Arial" charset="0"/>
              </a:defRPr>
            </a:lvl1pPr>
          </a:lstStyle>
          <a:p>
            <a:pPr>
              <a:defRPr/>
            </a:pPr>
            <a:endParaRPr lang="tr-T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67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atin typeface="Arial" charset="0"/>
              </a:defRPr>
            </a:lvl1pPr>
          </a:lstStyle>
          <a:p>
            <a:pPr>
              <a:defRPr/>
            </a:pPr>
            <a:endParaRPr lang="tr-TR"/>
          </a:p>
        </p:txBody>
      </p:sp>
      <p:sp>
        <p:nvSpPr>
          <p:cNvPr id="167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smtClean="0"/>
            </a:lvl1pPr>
          </a:lstStyle>
          <a:p>
            <a:pPr>
              <a:defRPr/>
            </a:pPr>
            <a:fld id="{AB3C90D0-96B6-4BAC-952B-996CC8DA0BB0}" type="slidenum">
              <a:rPr lang="tr-TR" altLang="tr-TR"/>
              <a:pPr>
                <a:defRPr/>
              </a:pPr>
              <a:t>‹#›</a:t>
            </a:fld>
            <a:endParaRPr lang="tr-TR" altLang="tr-TR"/>
          </a:p>
        </p:txBody>
      </p:sp>
    </p:spTree>
    <p:extLst>
      <p:ext uri="{BB962C8B-B14F-4D97-AF65-F5344CB8AC3E}">
        <p14:creationId xmlns:p14="http://schemas.microsoft.com/office/powerpoint/2010/main" val="31802932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AB3C90D0-96B6-4BAC-952B-996CC8DA0BB0}" type="slidenum">
              <a:rPr lang="tr-TR" altLang="tr-TR" smtClean="0"/>
              <a:pPr>
                <a:defRPr/>
              </a:pPr>
              <a:t>1</a:t>
            </a:fld>
            <a:endParaRPr lang="tr-TR" altLang="tr-TR"/>
          </a:p>
        </p:txBody>
      </p:sp>
    </p:spTree>
    <p:extLst>
      <p:ext uri="{BB962C8B-B14F-4D97-AF65-F5344CB8AC3E}">
        <p14:creationId xmlns:p14="http://schemas.microsoft.com/office/powerpoint/2010/main" val="26237266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tr-TR">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tr-TR">
                  <a:latin typeface="Arial" charset="0"/>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tr-TR">
                  <a:latin typeface="Arial" charset="0"/>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tr-TR">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tr-TR">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tr-TR">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tr-TR">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tr-TR">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tr-TR">
                  <a:latin typeface="Arial" charset="0"/>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tr-TR">
                  <a:latin typeface="Arial" charset="0"/>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tr-TR">
                  <a:latin typeface="Arial" charset="0"/>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tr-TR">
                  <a:latin typeface="Arial" charset="0"/>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tr-TR">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grpSp>
        </p:grpSp>
      </p:grpSp>
      <p:sp>
        <p:nvSpPr>
          <p:cNvPr id="166978"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tr-TR"/>
              <a:t>Asıl başlık stili için tıklatın</a:t>
            </a:r>
          </a:p>
        </p:txBody>
      </p:sp>
      <p:sp>
        <p:nvSpPr>
          <p:cNvPr id="166979"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fld id="{3950A07A-A4C2-4710-9B0F-CF209F64BCBF}" type="datetime1">
              <a:rPr lang="tr-TR"/>
              <a:pPr>
                <a:defRPr/>
              </a:pPr>
              <a:t>30.11.2015</a:t>
            </a:fld>
            <a:endParaRPr lang="tr-TR"/>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tr-TR"/>
          </a:p>
        </p:txBody>
      </p:sp>
      <p:sp>
        <p:nvSpPr>
          <p:cNvPr id="70" name="Rectangle 70"/>
          <p:cNvSpPr>
            <a:spLocks noGrp="1" noChangeArrowheads="1"/>
          </p:cNvSpPr>
          <p:nvPr>
            <p:ph type="sldNum" sz="quarter" idx="12"/>
          </p:nvPr>
        </p:nvSpPr>
        <p:spPr>
          <a:xfrm>
            <a:off x="6553200" y="6248400"/>
            <a:ext cx="2133600" cy="457200"/>
          </a:xfrm>
        </p:spPr>
        <p:txBody>
          <a:bodyPr/>
          <a:lstStyle>
            <a:lvl1pPr>
              <a:defRPr smtClean="0"/>
            </a:lvl1pPr>
          </a:lstStyle>
          <a:p>
            <a:pPr>
              <a:defRPr/>
            </a:pPr>
            <a:fld id="{FF6E6D11-8426-4FD2-B901-D413736BE5D9}" type="slidenum">
              <a:rPr lang="tr-TR" altLang="tr-TR"/>
              <a:pPr>
                <a:defRPr/>
              </a:pPr>
              <a:t>‹#›</a:t>
            </a:fld>
            <a:endParaRPr lang="tr-TR" altLang="tr-TR"/>
          </a:p>
        </p:txBody>
      </p:sp>
    </p:spTree>
    <p:extLst>
      <p:ext uri="{BB962C8B-B14F-4D97-AF65-F5344CB8AC3E}">
        <p14:creationId xmlns:p14="http://schemas.microsoft.com/office/powerpoint/2010/main" val="1357413387"/>
      </p:ext>
    </p:extLst>
  </p:cSld>
  <p:clrMapOvr>
    <a:masterClrMapping/>
  </p:clrMapOvr>
  <p:transition spd="slow">
    <p:wheel spokes="8"/>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4736D8D5-6BE1-494C-88AC-CBAB77D646DB}" type="datetime1">
              <a:rPr lang="tr-TR"/>
              <a:pPr>
                <a:defRPr/>
              </a:pPr>
              <a:t>30.11.2015</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59D7085F-DD57-4E75-A309-5EEE54DD19FC}" type="slidenum">
              <a:rPr lang="tr-TR" altLang="tr-TR"/>
              <a:pPr>
                <a:defRPr/>
              </a:pPr>
              <a:t>‹#›</a:t>
            </a:fld>
            <a:endParaRPr lang="tr-TR" altLang="tr-TR"/>
          </a:p>
        </p:txBody>
      </p:sp>
    </p:spTree>
    <p:extLst>
      <p:ext uri="{BB962C8B-B14F-4D97-AF65-F5344CB8AC3E}">
        <p14:creationId xmlns:p14="http://schemas.microsoft.com/office/powerpoint/2010/main" val="2338644851"/>
      </p:ext>
    </p:extLst>
  </p:cSld>
  <p:clrMapOvr>
    <a:masterClrMapping/>
  </p:clrMapOvr>
  <p:transition spd="slow">
    <p:wheel spokes="8"/>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8F0CBE16-9FD8-40C1-B2A1-072B030E8864}" type="datetime1">
              <a:rPr lang="tr-TR"/>
              <a:pPr>
                <a:defRPr/>
              </a:pPr>
              <a:t>30.11.2015</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8C81FFB7-590E-4C30-8994-E8A35129F3C4}" type="slidenum">
              <a:rPr lang="tr-TR" altLang="tr-TR"/>
              <a:pPr>
                <a:defRPr/>
              </a:pPr>
              <a:t>‹#›</a:t>
            </a:fld>
            <a:endParaRPr lang="tr-TR" altLang="tr-TR"/>
          </a:p>
        </p:txBody>
      </p:sp>
    </p:spTree>
    <p:extLst>
      <p:ext uri="{BB962C8B-B14F-4D97-AF65-F5344CB8AC3E}">
        <p14:creationId xmlns:p14="http://schemas.microsoft.com/office/powerpoint/2010/main" val="3648774688"/>
      </p:ext>
    </p:extLst>
  </p:cSld>
  <p:clrMapOvr>
    <a:masterClrMapping/>
  </p:clrMapOvr>
  <p:transition spd="slow">
    <p:wheel spokes="8"/>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6CCC5A89-0215-4B69-8D9A-E5C9C125B9B4}" type="datetime1">
              <a:rPr lang="tr-TR"/>
              <a:pPr>
                <a:defRPr/>
              </a:pPr>
              <a:t>30.11.2015</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69CC371A-1852-4239-9143-4550173E8835}" type="slidenum">
              <a:rPr lang="tr-TR" altLang="tr-TR"/>
              <a:pPr>
                <a:defRPr/>
              </a:pPr>
              <a:t>‹#›</a:t>
            </a:fld>
            <a:endParaRPr lang="tr-TR" altLang="tr-TR"/>
          </a:p>
        </p:txBody>
      </p:sp>
    </p:spTree>
    <p:extLst>
      <p:ext uri="{BB962C8B-B14F-4D97-AF65-F5344CB8AC3E}">
        <p14:creationId xmlns:p14="http://schemas.microsoft.com/office/powerpoint/2010/main" val="3946952746"/>
      </p:ext>
    </p:extLst>
  </p:cSld>
  <p:clrMapOvr>
    <a:masterClrMapping/>
  </p:clrMapOvr>
  <p:transition spd="slow">
    <p:wheel spokes="8"/>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69"/>
          <p:cNvSpPr>
            <a:spLocks noGrp="1" noChangeArrowheads="1"/>
          </p:cNvSpPr>
          <p:nvPr>
            <p:ph type="dt" sz="half" idx="10"/>
          </p:nvPr>
        </p:nvSpPr>
        <p:spPr>
          <a:ln/>
        </p:spPr>
        <p:txBody>
          <a:bodyPr/>
          <a:lstStyle>
            <a:lvl1pPr>
              <a:defRPr/>
            </a:lvl1pPr>
          </a:lstStyle>
          <a:p>
            <a:pPr>
              <a:defRPr/>
            </a:pPr>
            <a:fld id="{C3BE2717-59C8-41E6-A55A-23B9856E9C3B}" type="datetime1">
              <a:rPr lang="tr-TR"/>
              <a:pPr>
                <a:defRPr/>
              </a:pPr>
              <a:t>30.11.2015</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440EEB80-A690-440E-AF21-185A024E4158}" type="slidenum">
              <a:rPr lang="tr-TR" altLang="tr-TR"/>
              <a:pPr>
                <a:defRPr/>
              </a:pPr>
              <a:t>‹#›</a:t>
            </a:fld>
            <a:endParaRPr lang="tr-TR" altLang="tr-TR"/>
          </a:p>
        </p:txBody>
      </p:sp>
    </p:spTree>
    <p:extLst>
      <p:ext uri="{BB962C8B-B14F-4D97-AF65-F5344CB8AC3E}">
        <p14:creationId xmlns:p14="http://schemas.microsoft.com/office/powerpoint/2010/main" val="3890597487"/>
      </p:ext>
    </p:extLst>
  </p:cSld>
  <p:clrMapOvr>
    <a:masterClrMapping/>
  </p:clrMapOvr>
  <p:transition spd="slow">
    <p:wheel spokes="8"/>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fld id="{3347014B-BF9A-4082-BB3D-D34B4132C79A}" type="datetime1">
              <a:rPr lang="tr-TR"/>
              <a:pPr>
                <a:defRPr/>
              </a:pPr>
              <a:t>30.11.2015</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p>
        </p:txBody>
      </p:sp>
      <p:sp>
        <p:nvSpPr>
          <p:cNvPr id="7" name="Rectangle 71"/>
          <p:cNvSpPr>
            <a:spLocks noGrp="1" noChangeArrowheads="1"/>
          </p:cNvSpPr>
          <p:nvPr>
            <p:ph type="sldNum" sz="quarter" idx="12"/>
          </p:nvPr>
        </p:nvSpPr>
        <p:spPr>
          <a:ln/>
        </p:spPr>
        <p:txBody>
          <a:bodyPr/>
          <a:lstStyle>
            <a:lvl1pPr>
              <a:defRPr/>
            </a:lvl1pPr>
          </a:lstStyle>
          <a:p>
            <a:pPr>
              <a:defRPr/>
            </a:pPr>
            <a:fld id="{60BFF02A-677F-4ECD-A72E-D6371204672F}" type="slidenum">
              <a:rPr lang="tr-TR" altLang="tr-TR"/>
              <a:pPr>
                <a:defRPr/>
              </a:pPr>
              <a:t>‹#›</a:t>
            </a:fld>
            <a:endParaRPr lang="tr-TR" altLang="tr-TR"/>
          </a:p>
        </p:txBody>
      </p:sp>
    </p:spTree>
    <p:extLst>
      <p:ext uri="{BB962C8B-B14F-4D97-AF65-F5344CB8AC3E}">
        <p14:creationId xmlns:p14="http://schemas.microsoft.com/office/powerpoint/2010/main" val="4151342592"/>
      </p:ext>
    </p:extLst>
  </p:cSld>
  <p:clrMapOvr>
    <a:masterClrMapping/>
  </p:clrMapOvr>
  <p:transition spd="slow">
    <p:wheel spokes="8"/>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69"/>
          <p:cNvSpPr>
            <a:spLocks noGrp="1" noChangeArrowheads="1"/>
          </p:cNvSpPr>
          <p:nvPr>
            <p:ph type="dt" sz="half" idx="10"/>
          </p:nvPr>
        </p:nvSpPr>
        <p:spPr>
          <a:ln/>
        </p:spPr>
        <p:txBody>
          <a:bodyPr/>
          <a:lstStyle>
            <a:lvl1pPr>
              <a:defRPr/>
            </a:lvl1pPr>
          </a:lstStyle>
          <a:p>
            <a:pPr>
              <a:defRPr/>
            </a:pPr>
            <a:fld id="{707CDDE0-0E3F-4689-B78C-C49280542FF4}" type="datetime1">
              <a:rPr lang="tr-TR"/>
              <a:pPr>
                <a:defRPr/>
              </a:pPr>
              <a:t>30.11.2015</a:t>
            </a:fld>
            <a:endParaRPr lang="tr-TR"/>
          </a:p>
        </p:txBody>
      </p:sp>
      <p:sp>
        <p:nvSpPr>
          <p:cNvPr id="8" name="Rectangle 70"/>
          <p:cNvSpPr>
            <a:spLocks noGrp="1" noChangeArrowheads="1"/>
          </p:cNvSpPr>
          <p:nvPr>
            <p:ph type="ftr" sz="quarter" idx="11"/>
          </p:nvPr>
        </p:nvSpPr>
        <p:spPr>
          <a:ln/>
        </p:spPr>
        <p:txBody>
          <a:bodyPr/>
          <a:lstStyle>
            <a:lvl1pPr>
              <a:defRPr/>
            </a:lvl1pPr>
          </a:lstStyle>
          <a:p>
            <a:pPr>
              <a:defRPr/>
            </a:pPr>
            <a:endParaRPr lang="tr-TR"/>
          </a:p>
        </p:txBody>
      </p:sp>
      <p:sp>
        <p:nvSpPr>
          <p:cNvPr id="9" name="Rectangle 71"/>
          <p:cNvSpPr>
            <a:spLocks noGrp="1" noChangeArrowheads="1"/>
          </p:cNvSpPr>
          <p:nvPr>
            <p:ph type="sldNum" sz="quarter" idx="12"/>
          </p:nvPr>
        </p:nvSpPr>
        <p:spPr>
          <a:ln/>
        </p:spPr>
        <p:txBody>
          <a:bodyPr/>
          <a:lstStyle>
            <a:lvl1pPr>
              <a:defRPr/>
            </a:lvl1pPr>
          </a:lstStyle>
          <a:p>
            <a:pPr>
              <a:defRPr/>
            </a:pPr>
            <a:fld id="{DDC31EE1-B948-4BE7-A5F5-FC3665B5B00F}" type="slidenum">
              <a:rPr lang="tr-TR" altLang="tr-TR"/>
              <a:pPr>
                <a:defRPr/>
              </a:pPr>
              <a:t>‹#›</a:t>
            </a:fld>
            <a:endParaRPr lang="tr-TR" altLang="tr-TR"/>
          </a:p>
        </p:txBody>
      </p:sp>
    </p:spTree>
    <p:extLst>
      <p:ext uri="{BB962C8B-B14F-4D97-AF65-F5344CB8AC3E}">
        <p14:creationId xmlns:p14="http://schemas.microsoft.com/office/powerpoint/2010/main" val="4082099051"/>
      </p:ext>
    </p:extLst>
  </p:cSld>
  <p:clrMapOvr>
    <a:masterClrMapping/>
  </p:clrMapOvr>
  <p:transition spd="slow">
    <p:wheel spokes="8"/>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fld id="{48FD8702-EF52-4B69-88DB-E24E284477AD}" type="datetime1">
              <a:rPr lang="tr-TR"/>
              <a:pPr>
                <a:defRPr/>
              </a:pPr>
              <a:t>30.11.2015</a:t>
            </a:fld>
            <a:endParaRPr lang="tr-TR"/>
          </a:p>
        </p:txBody>
      </p:sp>
      <p:sp>
        <p:nvSpPr>
          <p:cNvPr id="4" name="Rectangle 70"/>
          <p:cNvSpPr>
            <a:spLocks noGrp="1" noChangeArrowheads="1"/>
          </p:cNvSpPr>
          <p:nvPr>
            <p:ph type="ftr" sz="quarter" idx="11"/>
          </p:nvPr>
        </p:nvSpPr>
        <p:spPr>
          <a:ln/>
        </p:spPr>
        <p:txBody>
          <a:bodyPr/>
          <a:lstStyle>
            <a:lvl1pPr>
              <a:defRPr/>
            </a:lvl1pPr>
          </a:lstStyle>
          <a:p>
            <a:pPr>
              <a:defRPr/>
            </a:pPr>
            <a:endParaRPr lang="tr-TR"/>
          </a:p>
        </p:txBody>
      </p:sp>
      <p:sp>
        <p:nvSpPr>
          <p:cNvPr id="5" name="Rectangle 71"/>
          <p:cNvSpPr>
            <a:spLocks noGrp="1" noChangeArrowheads="1"/>
          </p:cNvSpPr>
          <p:nvPr>
            <p:ph type="sldNum" sz="quarter" idx="12"/>
          </p:nvPr>
        </p:nvSpPr>
        <p:spPr>
          <a:ln/>
        </p:spPr>
        <p:txBody>
          <a:bodyPr/>
          <a:lstStyle>
            <a:lvl1pPr>
              <a:defRPr/>
            </a:lvl1pPr>
          </a:lstStyle>
          <a:p>
            <a:pPr>
              <a:defRPr/>
            </a:pPr>
            <a:fld id="{82883A1F-06B2-490E-B741-9E2D03ADB9F4}" type="slidenum">
              <a:rPr lang="tr-TR" altLang="tr-TR"/>
              <a:pPr>
                <a:defRPr/>
              </a:pPr>
              <a:t>‹#›</a:t>
            </a:fld>
            <a:endParaRPr lang="tr-TR" altLang="tr-TR"/>
          </a:p>
        </p:txBody>
      </p:sp>
    </p:spTree>
    <p:extLst>
      <p:ext uri="{BB962C8B-B14F-4D97-AF65-F5344CB8AC3E}">
        <p14:creationId xmlns:p14="http://schemas.microsoft.com/office/powerpoint/2010/main" val="1565972779"/>
      </p:ext>
    </p:extLst>
  </p:cSld>
  <p:clrMapOvr>
    <a:masterClrMapping/>
  </p:clrMapOvr>
  <p:transition spd="slow">
    <p:wheel spokes="8"/>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fld id="{9259F9F0-9CE1-4237-862B-FC4CDA68B66D}" type="datetime1">
              <a:rPr lang="tr-TR"/>
              <a:pPr>
                <a:defRPr/>
              </a:pPr>
              <a:t>30.11.2015</a:t>
            </a:fld>
            <a:endParaRPr lang="tr-TR"/>
          </a:p>
        </p:txBody>
      </p:sp>
      <p:sp>
        <p:nvSpPr>
          <p:cNvPr id="3" name="Rectangle 70"/>
          <p:cNvSpPr>
            <a:spLocks noGrp="1" noChangeArrowheads="1"/>
          </p:cNvSpPr>
          <p:nvPr>
            <p:ph type="ftr" sz="quarter" idx="11"/>
          </p:nvPr>
        </p:nvSpPr>
        <p:spPr>
          <a:ln/>
        </p:spPr>
        <p:txBody>
          <a:bodyPr/>
          <a:lstStyle>
            <a:lvl1pPr>
              <a:defRPr/>
            </a:lvl1pPr>
          </a:lstStyle>
          <a:p>
            <a:pPr>
              <a:defRPr/>
            </a:pPr>
            <a:endParaRPr lang="tr-TR"/>
          </a:p>
        </p:txBody>
      </p:sp>
      <p:sp>
        <p:nvSpPr>
          <p:cNvPr id="4" name="Rectangle 71"/>
          <p:cNvSpPr>
            <a:spLocks noGrp="1" noChangeArrowheads="1"/>
          </p:cNvSpPr>
          <p:nvPr>
            <p:ph type="sldNum" sz="quarter" idx="12"/>
          </p:nvPr>
        </p:nvSpPr>
        <p:spPr>
          <a:ln/>
        </p:spPr>
        <p:txBody>
          <a:bodyPr/>
          <a:lstStyle>
            <a:lvl1pPr>
              <a:defRPr/>
            </a:lvl1pPr>
          </a:lstStyle>
          <a:p>
            <a:pPr>
              <a:defRPr/>
            </a:pPr>
            <a:fld id="{997E1B97-6027-4A49-B5EE-8A7CB941E0A6}" type="slidenum">
              <a:rPr lang="tr-TR" altLang="tr-TR"/>
              <a:pPr>
                <a:defRPr/>
              </a:pPr>
              <a:t>‹#›</a:t>
            </a:fld>
            <a:endParaRPr lang="tr-TR" altLang="tr-TR"/>
          </a:p>
        </p:txBody>
      </p:sp>
    </p:spTree>
    <p:extLst>
      <p:ext uri="{BB962C8B-B14F-4D97-AF65-F5344CB8AC3E}">
        <p14:creationId xmlns:p14="http://schemas.microsoft.com/office/powerpoint/2010/main" val="3083995274"/>
      </p:ext>
    </p:extLst>
  </p:cSld>
  <p:clrMapOvr>
    <a:masterClrMapping/>
  </p:clrMapOvr>
  <p:transition spd="slow">
    <p:wheel spokes="8"/>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fld id="{7D902A19-4042-4AB6-BBFA-EA68C8CB276F}" type="datetime1">
              <a:rPr lang="tr-TR"/>
              <a:pPr>
                <a:defRPr/>
              </a:pPr>
              <a:t>30.11.2015</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p>
        </p:txBody>
      </p:sp>
      <p:sp>
        <p:nvSpPr>
          <p:cNvPr id="7" name="Rectangle 71"/>
          <p:cNvSpPr>
            <a:spLocks noGrp="1" noChangeArrowheads="1"/>
          </p:cNvSpPr>
          <p:nvPr>
            <p:ph type="sldNum" sz="quarter" idx="12"/>
          </p:nvPr>
        </p:nvSpPr>
        <p:spPr>
          <a:ln/>
        </p:spPr>
        <p:txBody>
          <a:bodyPr/>
          <a:lstStyle>
            <a:lvl1pPr>
              <a:defRPr/>
            </a:lvl1pPr>
          </a:lstStyle>
          <a:p>
            <a:pPr>
              <a:defRPr/>
            </a:pPr>
            <a:fld id="{A2BF5764-9F42-4EBC-8E4E-E1C61C8B7B05}" type="slidenum">
              <a:rPr lang="tr-TR" altLang="tr-TR"/>
              <a:pPr>
                <a:defRPr/>
              </a:pPr>
              <a:t>‹#›</a:t>
            </a:fld>
            <a:endParaRPr lang="tr-TR" altLang="tr-TR"/>
          </a:p>
        </p:txBody>
      </p:sp>
    </p:spTree>
    <p:extLst>
      <p:ext uri="{BB962C8B-B14F-4D97-AF65-F5344CB8AC3E}">
        <p14:creationId xmlns:p14="http://schemas.microsoft.com/office/powerpoint/2010/main" val="3817526610"/>
      </p:ext>
    </p:extLst>
  </p:cSld>
  <p:clrMapOvr>
    <a:masterClrMapping/>
  </p:clrMapOvr>
  <p:transition spd="slow">
    <p:wheel spokes="8"/>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fld id="{6403043A-3A57-4487-BC96-CA0036F6EB5C}" type="datetime1">
              <a:rPr lang="tr-TR"/>
              <a:pPr>
                <a:defRPr/>
              </a:pPr>
              <a:t>30.11.2015</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p>
        </p:txBody>
      </p:sp>
      <p:sp>
        <p:nvSpPr>
          <p:cNvPr id="7" name="Rectangle 71"/>
          <p:cNvSpPr>
            <a:spLocks noGrp="1" noChangeArrowheads="1"/>
          </p:cNvSpPr>
          <p:nvPr>
            <p:ph type="sldNum" sz="quarter" idx="12"/>
          </p:nvPr>
        </p:nvSpPr>
        <p:spPr>
          <a:ln/>
        </p:spPr>
        <p:txBody>
          <a:bodyPr/>
          <a:lstStyle>
            <a:lvl1pPr>
              <a:defRPr/>
            </a:lvl1pPr>
          </a:lstStyle>
          <a:p>
            <a:pPr>
              <a:defRPr/>
            </a:pPr>
            <a:fld id="{DCBF4E12-6B90-4531-9207-E8BAECF6E496}" type="slidenum">
              <a:rPr lang="tr-TR" altLang="tr-TR"/>
              <a:pPr>
                <a:defRPr/>
              </a:pPr>
              <a:t>‹#›</a:t>
            </a:fld>
            <a:endParaRPr lang="tr-TR" altLang="tr-TR"/>
          </a:p>
        </p:txBody>
      </p:sp>
    </p:spTree>
    <p:extLst>
      <p:ext uri="{BB962C8B-B14F-4D97-AF65-F5344CB8AC3E}">
        <p14:creationId xmlns:p14="http://schemas.microsoft.com/office/powerpoint/2010/main" val="3209178765"/>
      </p:ext>
    </p:extLst>
  </p:cSld>
  <p:clrMapOvr>
    <a:masterClrMapping/>
  </p:clrMapOvr>
  <p:transition spd="slow">
    <p:wheel spokes="8"/>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eaLnBrk="1" hangingPunct="1">
              <a:defRPr/>
            </a:pPr>
            <a:endParaRPr lang="tr-TR">
              <a:latin typeface="Arial" charset="0"/>
            </a:endParaRPr>
          </a:p>
        </p:txBody>
      </p:sp>
      <p:grpSp>
        <p:nvGrpSpPr>
          <p:cNvPr id="1027" name="Group 3"/>
          <p:cNvGrpSpPr>
            <a:grpSpLocks/>
          </p:cNvGrpSpPr>
          <p:nvPr/>
        </p:nvGrpSpPr>
        <p:grpSpPr bwMode="auto">
          <a:xfrm>
            <a:off x="3175" y="4267200"/>
            <a:ext cx="9140825" cy="2590800"/>
            <a:chOff x="2" y="2688"/>
            <a:chExt cx="5758" cy="1632"/>
          </a:xfrm>
        </p:grpSpPr>
        <p:sp>
          <p:nvSpPr>
            <p:cNvPr id="1033"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nvGrpSpPr>
            <p:cNvPr id="1034" name="Group 5"/>
            <p:cNvGrpSpPr>
              <a:grpSpLocks/>
            </p:cNvGrpSpPr>
            <p:nvPr userDrawn="1"/>
          </p:nvGrpSpPr>
          <p:grpSpPr bwMode="auto">
            <a:xfrm>
              <a:off x="3528" y="3715"/>
              <a:ext cx="792" cy="521"/>
              <a:chOff x="3527" y="3715"/>
              <a:chExt cx="792" cy="521"/>
            </a:xfrm>
          </p:grpSpPr>
          <p:sp>
            <p:nvSpPr>
              <p:cNvPr id="16589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tr-TR">
                  <a:latin typeface="Arial" charset="0"/>
                </a:endParaRPr>
              </a:p>
            </p:txBody>
          </p:sp>
          <p:sp>
            <p:nvSpPr>
              <p:cNvPr id="16589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89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89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89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899"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00"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tr-TR">
                  <a:latin typeface="Arial" charset="0"/>
                </a:endParaRPr>
              </a:p>
            </p:txBody>
          </p:sp>
          <p:sp>
            <p:nvSpPr>
              <p:cNvPr id="165901"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65902"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tr-TR">
                  <a:latin typeface="Arial" charset="0"/>
                </a:endParaRPr>
              </a:p>
            </p:txBody>
          </p:sp>
          <p:sp>
            <p:nvSpPr>
              <p:cNvPr id="165903"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tr-TR">
                  <a:latin typeface="Arial" charset="0"/>
                </a:endParaRPr>
              </a:p>
            </p:txBody>
          </p:sp>
          <p:sp>
            <p:nvSpPr>
              <p:cNvPr id="16590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16590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tr-TR">
                  <a:latin typeface="Arial" charset="0"/>
                </a:endParaRPr>
              </a:p>
            </p:txBody>
          </p:sp>
          <p:sp>
            <p:nvSpPr>
              <p:cNvPr id="16590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tr-TR">
                  <a:latin typeface="Arial" charset="0"/>
                </a:endParaRPr>
              </a:p>
            </p:txBody>
          </p:sp>
          <p:sp>
            <p:nvSpPr>
              <p:cNvPr id="16590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tr-TR">
                  <a:latin typeface="Arial" charset="0"/>
                </a:endParaRPr>
              </a:p>
            </p:txBody>
          </p:sp>
          <p:sp>
            <p:nvSpPr>
              <p:cNvPr id="16590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1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1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1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tr-TR">
                  <a:latin typeface="Arial" charset="0"/>
                </a:endParaRPr>
              </a:p>
            </p:txBody>
          </p:sp>
          <p:sp>
            <p:nvSpPr>
              <p:cNvPr id="16591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tr-TR">
                  <a:latin typeface="Arial" charset="0"/>
                </a:endParaRPr>
              </a:p>
            </p:txBody>
          </p:sp>
          <p:sp>
            <p:nvSpPr>
              <p:cNvPr id="165914"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15"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tr-TR">
                  <a:latin typeface="Arial" charset="0"/>
                </a:endParaRPr>
              </a:p>
            </p:txBody>
          </p:sp>
          <p:sp>
            <p:nvSpPr>
              <p:cNvPr id="165916"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tr-TR">
                  <a:latin typeface="Arial" charset="0"/>
                </a:endParaRPr>
              </a:p>
            </p:txBody>
          </p:sp>
          <p:sp>
            <p:nvSpPr>
              <p:cNvPr id="165917"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5920"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65921"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65922"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1036" name="Group 36"/>
            <p:cNvGrpSpPr>
              <a:grpSpLocks/>
            </p:cNvGrpSpPr>
            <p:nvPr userDrawn="1"/>
          </p:nvGrpSpPr>
          <p:grpSpPr bwMode="auto">
            <a:xfrm>
              <a:off x="4128" y="3360"/>
              <a:ext cx="1351" cy="821"/>
              <a:chOff x="4128" y="3360"/>
              <a:chExt cx="1351" cy="821"/>
            </a:xfrm>
          </p:grpSpPr>
          <p:sp>
            <p:nvSpPr>
              <p:cNvPr id="165925"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26"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27"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28"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65929"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65930"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65931"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tr-TR">
                  <a:latin typeface="Arial" charset="0"/>
                </a:endParaRP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65933"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tr-TR">
                  <a:latin typeface="Arial" charset="0"/>
                </a:endParaRPr>
              </a:p>
            </p:txBody>
          </p:sp>
          <p:sp>
            <p:nvSpPr>
              <p:cNvPr id="165934"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35"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tr-TR">
                  <a:latin typeface="Arial" charset="0"/>
                </a:endParaRPr>
              </a:p>
            </p:txBody>
          </p:sp>
          <p:sp>
            <p:nvSpPr>
              <p:cNvPr id="16593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tr-TR">
                  <a:latin typeface="Arial" charset="0"/>
                </a:endParaRPr>
              </a:p>
            </p:txBody>
          </p:sp>
          <p:sp>
            <p:nvSpPr>
              <p:cNvPr id="16593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3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3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4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tr-TR">
                  <a:latin typeface="Arial" charset="0"/>
                </a:endParaRPr>
              </a:p>
            </p:txBody>
          </p:sp>
          <p:sp>
            <p:nvSpPr>
              <p:cNvPr id="16594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tr-TR">
                  <a:latin typeface="Arial" charset="0"/>
                </a:endParaRP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endParaRPr lang="tr-TR" altLang="tr-TR"/>
                </a:p>
              </p:txBody>
            </p:sp>
          </p:grpSp>
        </p:grpSp>
      </p:grpSp>
      <p:sp>
        <p:nvSpPr>
          <p:cNvPr id="165955"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165956"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65957"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i="0">
                <a:effectLst>
                  <a:outerShdw blurRad="38100" dist="38100" dir="2700000" algn="tl">
                    <a:srgbClr val="000000"/>
                  </a:outerShdw>
                </a:effectLst>
                <a:latin typeface="Arial" charset="0"/>
              </a:defRPr>
            </a:lvl1pPr>
          </a:lstStyle>
          <a:p>
            <a:pPr>
              <a:defRPr/>
            </a:pPr>
            <a:fld id="{A1805064-D4AD-449F-8A30-95A4C03524A7}" type="datetime1">
              <a:rPr lang="tr-TR"/>
              <a:pPr>
                <a:defRPr/>
              </a:pPr>
              <a:t>30.11.2015</a:t>
            </a:fld>
            <a:endParaRPr lang="tr-TR"/>
          </a:p>
        </p:txBody>
      </p:sp>
      <p:sp>
        <p:nvSpPr>
          <p:cNvPr id="165958"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i="0">
                <a:effectLst>
                  <a:outerShdw blurRad="38100" dist="38100" dir="2700000" algn="tl">
                    <a:srgbClr val="000000"/>
                  </a:outerShdw>
                </a:effectLst>
                <a:latin typeface="Arial" charset="0"/>
              </a:defRPr>
            </a:lvl1pPr>
          </a:lstStyle>
          <a:p>
            <a:pPr>
              <a:defRPr/>
            </a:pPr>
            <a:endParaRPr lang="tr-TR"/>
          </a:p>
        </p:txBody>
      </p:sp>
      <p:sp>
        <p:nvSpPr>
          <p:cNvPr id="165959"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i="0" smtClean="0">
                <a:effectLst>
                  <a:outerShdw blurRad="38100" dist="38100" dir="2700000" algn="tl">
                    <a:srgbClr val="000000"/>
                  </a:outerShdw>
                </a:effectLst>
              </a:defRPr>
            </a:lvl1pPr>
          </a:lstStyle>
          <a:p>
            <a:pPr>
              <a:defRPr/>
            </a:pPr>
            <a:fld id="{313558FD-3B72-407A-B068-E1B66F2BAA36}" type="slidenum">
              <a:rPr lang="tr-TR" altLang="tr-TR"/>
              <a:pPr>
                <a:defRPr/>
              </a:pPr>
              <a:t>‹#›</a:t>
            </a:fld>
            <a:endParaRPr lang="tr-TR" altLang="tr-TR"/>
          </a:p>
        </p:txBody>
      </p:sp>
    </p:spTree>
  </p:cSld>
  <p:clrMap bg1="dk2" tx1="lt1" bg2="dk1" tx2="lt2" accent1="accent1" accent2="accent2" accent3="accent3" accent4="accent4" accent5="accent5" accent6="accent6" hlink="hlink" folHlink="folHlink"/>
  <p:sldLayoutIdLst>
    <p:sldLayoutId id="2147483713"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ransition spd="slow">
    <p:wheel spokes="8"/>
    <p:sndAc>
      <p:stSnd>
        <p:snd r:embed="rId13" name="chimes.wav"/>
      </p:stSnd>
    </p:sndAc>
  </p:transition>
  <p:timing>
    <p:tnLst>
      <p:par>
        <p:cTn id="1" dur="indefinite" restart="never" nodeType="tmRoot"/>
      </p:par>
    </p:tnLst>
  </p:timing>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3 Veri Yer Tutucusu"/>
          <p:cNvSpPr>
            <a:spLocks noGrp="1"/>
          </p:cNvSpPr>
          <p:nvPr>
            <p:ph type="dt" sz="quarter" idx="10"/>
          </p:nvPr>
        </p:nvSpPr>
        <p:spPr/>
        <p:txBody>
          <a:bodyPr/>
          <a:lstStyle/>
          <a:p>
            <a:pPr>
              <a:defRPr/>
            </a:pPr>
            <a:fld id="{A78528E5-5CD8-471C-A5ED-451A7BDDBAF9}" type="datetime1">
              <a:rPr lang="tr-TR"/>
              <a:pPr>
                <a:defRPr/>
              </a:pPr>
              <a:t>30.11.2015</a:t>
            </a:fld>
            <a:endParaRPr lang="tr-TR"/>
          </a:p>
        </p:txBody>
      </p:sp>
      <p:sp>
        <p:nvSpPr>
          <p:cNvPr id="13"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05968125-2C35-48E3-8EE4-2F2848784768}" type="slidenum">
              <a:rPr lang="tr-TR" altLang="tr-TR" i="0" smtClean="0"/>
              <a:pPr eaLnBrk="1" hangingPunct="1">
                <a:defRPr/>
              </a:pPr>
              <a:t>1</a:t>
            </a:fld>
            <a:endParaRPr lang="tr-TR" altLang="tr-TR" i="0" smtClean="0"/>
          </a:p>
        </p:txBody>
      </p:sp>
      <p:sp>
        <p:nvSpPr>
          <p:cNvPr id="19460" name="Rectangle 4"/>
          <p:cNvSpPr>
            <a:spLocks noGrp="1" noChangeArrowheads="1"/>
          </p:cNvSpPr>
          <p:nvPr>
            <p:ph type="title"/>
          </p:nvPr>
        </p:nvSpPr>
        <p:spPr/>
        <p:txBody>
          <a:bodyPr/>
          <a:lstStyle/>
          <a:p>
            <a:pPr eaLnBrk="1" hangingPunct="1">
              <a:defRPr/>
            </a:pPr>
            <a:r>
              <a:rPr lang="tr-TR" dirty="0" smtClean="0"/>
              <a:t/>
            </a:r>
            <a:br>
              <a:rPr lang="tr-TR" dirty="0" smtClean="0"/>
            </a:br>
            <a:r>
              <a:rPr lang="tr-TR" dirty="0" smtClean="0"/>
              <a:t/>
            </a:r>
            <a:br>
              <a:rPr lang="tr-TR" dirty="0" smtClean="0"/>
            </a:br>
            <a:endParaRPr lang="tr-TR" dirty="0" smtClean="0"/>
          </a:p>
        </p:txBody>
      </p:sp>
      <p:sp>
        <p:nvSpPr>
          <p:cNvPr id="19467" name="Rectangle 11"/>
          <p:cNvSpPr>
            <a:spLocks noGrp="1" noChangeArrowheads="1"/>
          </p:cNvSpPr>
          <p:nvPr>
            <p:ph type="body" idx="1"/>
          </p:nvPr>
        </p:nvSpPr>
        <p:spPr>
          <a:xfrm>
            <a:off x="0" y="0"/>
            <a:ext cx="9144000" cy="6381328"/>
          </a:xfrm>
        </p:spPr>
        <p:txBody>
          <a:bodyPr/>
          <a:lstStyle/>
          <a:p>
            <a:pPr algn="ctr" eaLnBrk="1" hangingPunct="1">
              <a:buFont typeface="Wingdings" panose="05000000000000000000" pitchFamily="2" charset="2"/>
              <a:buNone/>
              <a:defRPr/>
            </a:pPr>
            <a:endParaRPr lang="tr-TR" sz="5400" b="1" dirty="0" smtClean="0"/>
          </a:p>
          <a:p>
            <a:pPr algn="ctr" eaLnBrk="1" hangingPunct="1">
              <a:buFont typeface="Wingdings" panose="05000000000000000000" pitchFamily="2" charset="2"/>
              <a:buNone/>
              <a:defRPr/>
            </a:pPr>
            <a:r>
              <a:rPr lang="tr-TR" sz="5400" b="1" dirty="0" smtClean="0"/>
              <a:t>1739 SAYILI MİLLİ</a:t>
            </a:r>
          </a:p>
          <a:p>
            <a:pPr algn="ctr" eaLnBrk="1" hangingPunct="1">
              <a:buFont typeface="Wingdings" panose="05000000000000000000" pitchFamily="2" charset="2"/>
              <a:buNone/>
              <a:defRPr/>
            </a:pPr>
            <a:r>
              <a:rPr lang="tr-TR" sz="5400" b="1" dirty="0" smtClean="0"/>
              <a:t> EĞİTİM TEMEL </a:t>
            </a:r>
          </a:p>
          <a:p>
            <a:pPr algn="ctr" eaLnBrk="1" hangingPunct="1">
              <a:buFont typeface="Wingdings" panose="05000000000000000000" pitchFamily="2" charset="2"/>
              <a:buNone/>
              <a:defRPr/>
            </a:pPr>
            <a:r>
              <a:rPr lang="tr-TR" sz="5400" b="1" dirty="0" smtClean="0"/>
              <a:t>KANUNU</a:t>
            </a:r>
          </a:p>
          <a:p>
            <a:pPr algn="ctr" eaLnBrk="1" hangingPunct="1">
              <a:lnSpc>
                <a:spcPct val="80000"/>
              </a:lnSpc>
              <a:buFont typeface="Wingdings" panose="05000000000000000000" pitchFamily="2" charset="2"/>
              <a:buNone/>
              <a:defRPr/>
            </a:pPr>
            <a:r>
              <a:rPr lang="tr-TR" sz="4400" b="1" dirty="0" smtClean="0"/>
              <a:t>                 </a:t>
            </a:r>
            <a:r>
              <a:rPr lang="tr-TR" sz="2800" b="1" i="1" u="sng" dirty="0" err="1" smtClean="0">
                <a:latin typeface="Magneto" panose="04030805050802020D02" pitchFamily="82" charset="0"/>
              </a:rPr>
              <a:t>AAteş</a:t>
            </a:r>
            <a:endParaRPr lang="tr-TR" sz="2800" b="1" i="1" u="sng" dirty="0" smtClean="0">
              <a:latin typeface="Magneto" panose="04030805050802020D02" pitchFamily="82" charset="0"/>
            </a:endParaRPr>
          </a:p>
          <a:p>
            <a:pPr algn="ctr" eaLnBrk="1" hangingPunct="1">
              <a:lnSpc>
                <a:spcPct val="80000"/>
              </a:lnSpc>
              <a:buFont typeface="Wingdings" panose="05000000000000000000" pitchFamily="2" charset="2"/>
              <a:buNone/>
              <a:defRPr/>
            </a:pPr>
            <a:r>
              <a:rPr lang="tr-TR" sz="2400" b="1" dirty="0" smtClean="0"/>
              <a:t>                                 Ahmet ATEŞ</a:t>
            </a:r>
          </a:p>
          <a:p>
            <a:pPr algn="ctr" eaLnBrk="1" hangingPunct="1">
              <a:lnSpc>
                <a:spcPct val="80000"/>
              </a:lnSpc>
              <a:buFont typeface="Wingdings" panose="05000000000000000000" pitchFamily="2" charset="2"/>
              <a:buNone/>
              <a:defRPr/>
            </a:pPr>
            <a:r>
              <a:rPr lang="tr-TR" sz="2400" b="1" i="1" dirty="0" smtClean="0"/>
              <a:t>                             Ahi Evran İlkokulu/Ortaokulu</a:t>
            </a:r>
            <a:endParaRPr lang="tr-TR" sz="1800" b="1" i="1" dirty="0" smtClean="0"/>
          </a:p>
          <a:p>
            <a:pPr algn="ctr" eaLnBrk="1" hangingPunct="1">
              <a:lnSpc>
                <a:spcPct val="80000"/>
              </a:lnSpc>
              <a:buFont typeface="Wingdings" panose="05000000000000000000" pitchFamily="2" charset="2"/>
              <a:buNone/>
              <a:defRPr/>
            </a:pPr>
            <a:r>
              <a:rPr lang="tr-TR" sz="2400" b="1" dirty="0" smtClean="0"/>
              <a:t>                                 Okul Müdürü</a:t>
            </a:r>
            <a:endParaRPr lang="tr-TR" sz="1800" b="1" i="1" dirty="0" smtClean="0"/>
          </a:p>
          <a:p>
            <a:pPr eaLnBrk="1" hangingPunct="1">
              <a:lnSpc>
                <a:spcPct val="80000"/>
              </a:lnSpc>
              <a:buFont typeface="Wingdings" panose="05000000000000000000" pitchFamily="2" charset="2"/>
              <a:buNone/>
              <a:defRPr/>
            </a:pPr>
            <a:endParaRPr lang="tr-TR" sz="4400" b="1" dirty="0" smtClean="0"/>
          </a:p>
          <a:p>
            <a:pPr eaLnBrk="1" hangingPunct="1">
              <a:lnSpc>
                <a:spcPct val="80000"/>
              </a:lnSpc>
              <a:buFont typeface="Wingdings" panose="05000000000000000000" pitchFamily="2" charset="2"/>
              <a:buNone/>
              <a:defRPr/>
            </a:pPr>
            <a:r>
              <a:rPr lang="tr-TR" sz="2400" b="1" dirty="0" smtClean="0"/>
              <a:t>                                  </a:t>
            </a:r>
          </a:p>
        </p:txBody>
      </p:sp>
    </p:spTree>
  </p:cSld>
  <p:clrMapOvr>
    <a:masterClrMapping/>
  </p:clrMapOvr>
  <p:transition spd="slow">
    <p:wheel spokes="8"/>
    <p:sndAc>
      <p:stSnd>
        <p:snd r:embed="rId3"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322EF52-8A32-458E-AF2F-F4EC99D299E5}"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9D8ACA54-D13D-4DEE-B4DA-E4FCD58942A5}" type="slidenum">
              <a:rPr lang="tr-TR" altLang="tr-TR" i="0" smtClean="0"/>
              <a:pPr eaLnBrk="1" hangingPunct="1">
                <a:defRPr/>
              </a:pPr>
              <a:t>10</a:t>
            </a:fld>
            <a:endParaRPr lang="tr-TR" altLang="tr-TR" i="0" smtClean="0"/>
          </a:p>
        </p:txBody>
      </p:sp>
      <p:sp>
        <p:nvSpPr>
          <p:cNvPr id="41986" name="Rectangle 2"/>
          <p:cNvSpPr>
            <a:spLocks noGrp="1" noChangeArrowheads="1"/>
          </p:cNvSpPr>
          <p:nvPr>
            <p:ph type="title"/>
          </p:nvPr>
        </p:nvSpPr>
        <p:spPr/>
        <p:txBody>
          <a:bodyPr/>
          <a:lstStyle/>
          <a:p>
            <a:pPr eaLnBrk="1" hangingPunct="1">
              <a:defRPr/>
            </a:pPr>
            <a:r>
              <a:rPr lang="tr-TR" sz="4000" b="1" u="sng" smtClean="0">
                <a:solidFill>
                  <a:srgbClr val="FFFF00"/>
                </a:solidFill>
              </a:rPr>
              <a:t>İKİNCİ BÖLÜM</a:t>
            </a:r>
            <a:br>
              <a:rPr lang="tr-TR" sz="4000" b="1" u="sng" smtClean="0">
                <a:solidFill>
                  <a:srgbClr val="FFFF00"/>
                </a:solidFill>
              </a:rPr>
            </a:br>
            <a:r>
              <a:rPr lang="tr-TR" sz="4000" i="1" smtClean="0">
                <a:solidFill>
                  <a:srgbClr val="FFFF00"/>
                </a:solidFill>
              </a:rPr>
              <a:t>Türk Milli Eğitiminin Temel İlkeleri</a:t>
            </a:r>
          </a:p>
        </p:txBody>
      </p:sp>
      <p:sp>
        <p:nvSpPr>
          <p:cNvPr id="41987"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tr-TR" sz="2400" i="1" smtClean="0">
                <a:solidFill>
                  <a:srgbClr val="FFFF00"/>
                </a:solidFill>
              </a:rPr>
              <a:t> </a:t>
            </a:r>
            <a:r>
              <a:rPr lang="tr-TR" i="1" smtClean="0">
                <a:solidFill>
                  <a:srgbClr val="FFFF00"/>
                </a:solidFill>
              </a:rPr>
              <a:t>I –</a:t>
            </a:r>
            <a:r>
              <a:rPr lang="tr-TR" i="1" smtClean="0"/>
              <a:t> Genellik ve eşitlik</a:t>
            </a:r>
          </a:p>
          <a:p>
            <a:pPr eaLnBrk="1" hangingPunct="1">
              <a:lnSpc>
                <a:spcPct val="90000"/>
              </a:lnSpc>
              <a:buFont typeface="Wingdings" panose="05000000000000000000" pitchFamily="2" charset="2"/>
              <a:buNone/>
              <a:defRPr/>
            </a:pPr>
            <a:r>
              <a:rPr lang="tr-TR" i="1" smtClean="0">
                <a:solidFill>
                  <a:srgbClr val="FFFF00"/>
                </a:solidFill>
              </a:rPr>
              <a:t>II –</a:t>
            </a:r>
            <a:r>
              <a:rPr lang="tr-TR" i="1" smtClean="0"/>
              <a:t> Ferdin ve toplumun ihtiyaçları</a:t>
            </a:r>
            <a:endParaRPr lang="tr-TR" smtClean="0"/>
          </a:p>
          <a:p>
            <a:pPr eaLnBrk="1" hangingPunct="1">
              <a:lnSpc>
                <a:spcPct val="90000"/>
              </a:lnSpc>
              <a:buFont typeface="Wingdings" panose="05000000000000000000" pitchFamily="2" charset="2"/>
              <a:buNone/>
              <a:defRPr/>
            </a:pPr>
            <a:r>
              <a:rPr lang="tr-TR" i="1" smtClean="0">
                <a:solidFill>
                  <a:srgbClr val="FFFF00"/>
                </a:solidFill>
              </a:rPr>
              <a:t>III –</a:t>
            </a:r>
            <a:r>
              <a:rPr lang="tr-TR" i="1" smtClean="0"/>
              <a:t> Yöneltme</a:t>
            </a:r>
            <a:endParaRPr lang="tr-TR" smtClean="0"/>
          </a:p>
          <a:p>
            <a:pPr eaLnBrk="1" hangingPunct="1">
              <a:lnSpc>
                <a:spcPct val="90000"/>
              </a:lnSpc>
              <a:buFont typeface="Wingdings" panose="05000000000000000000" pitchFamily="2" charset="2"/>
              <a:buNone/>
              <a:defRPr/>
            </a:pPr>
            <a:r>
              <a:rPr lang="tr-TR" i="1" smtClean="0">
                <a:solidFill>
                  <a:srgbClr val="FF0000"/>
                </a:solidFill>
              </a:rPr>
              <a:t> </a:t>
            </a:r>
            <a:r>
              <a:rPr lang="tr-TR" i="1" smtClean="0">
                <a:solidFill>
                  <a:srgbClr val="FFFF00"/>
                </a:solidFill>
              </a:rPr>
              <a:t>IV –</a:t>
            </a:r>
            <a:r>
              <a:rPr lang="tr-TR" i="1" smtClean="0"/>
              <a:t> Eğitim hakkı</a:t>
            </a:r>
            <a:endParaRPr lang="tr-TR" smtClean="0"/>
          </a:p>
          <a:p>
            <a:pPr eaLnBrk="1" hangingPunct="1">
              <a:lnSpc>
                <a:spcPct val="90000"/>
              </a:lnSpc>
              <a:buFont typeface="Wingdings" panose="05000000000000000000" pitchFamily="2" charset="2"/>
              <a:buNone/>
              <a:defRPr/>
            </a:pPr>
            <a:r>
              <a:rPr lang="tr-TR" i="1" smtClean="0">
                <a:solidFill>
                  <a:srgbClr val="FFFF00"/>
                </a:solidFill>
              </a:rPr>
              <a:t>V –</a:t>
            </a:r>
            <a:r>
              <a:rPr lang="tr-TR" i="1" smtClean="0"/>
              <a:t> Fırsat ve imkan eşitliği</a:t>
            </a:r>
          </a:p>
          <a:p>
            <a:pPr eaLnBrk="1" hangingPunct="1">
              <a:lnSpc>
                <a:spcPct val="90000"/>
              </a:lnSpc>
              <a:buFont typeface="Wingdings" panose="05000000000000000000" pitchFamily="2" charset="2"/>
              <a:buNone/>
              <a:defRPr/>
            </a:pPr>
            <a:r>
              <a:rPr lang="tr-TR" i="1" smtClean="0">
                <a:solidFill>
                  <a:srgbClr val="FFFF00"/>
                </a:solidFill>
              </a:rPr>
              <a:t>VI –</a:t>
            </a:r>
            <a:r>
              <a:rPr lang="tr-TR" i="1" smtClean="0"/>
              <a:t> Süreklilik</a:t>
            </a:r>
            <a:endParaRPr lang="tr-TR" smtClean="0"/>
          </a:p>
          <a:p>
            <a:pPr eaLnBrk="1" hangingPunct="1">
              <a:lnSpc>
                <a:spcPct val="90000"/>
              </a:lnSpc>
              <a:buFont typeface="Wingdings" panose="05000000000000000000" pitchFamily="2" charset="2"/>
              <a:buNone/>
              <a:defRPr/>
            </a:pPr>
            <a:r>
              <a:rPr lang="tr-TR" i="1" smtClean="0">
                <a:solidFill>
                  <a:srgbClr val="FFFF00"/>
                </a:solidFill>
              </a:rPr>
              <a:t>VII –</a:t>
            </a:r>
            <a:r>
              <a:rPr lang="tr-TR" i="1" smtClean="0"/>
              <a:t> Atatürk İnkılap ve İlkeleri ve Atatürk Milliyetçiliği</a:t>
            </a:r>
            <a:r>
              <a:rPr lang="tr-TR" smtClean="0"/>
              <a:t>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77C4A7DE-AE02-40CF-AD5F-07AA9A0BA179}"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77FACE87-0EBD-4A21-9E0B-F4B9D66D74C4}" type="slidenum">
              <a:rPr lang="tr-TR" altLang="tr-TR" i="0" smtClean="0"/>
              <a:pPr eaLnBrk="1" hangingPunct="1">
                <a:defRPr/>
              </a:pPr>
              <a:t>11</a:t>
            </a:fld>
            <a:endParaRPr lang="tr-TR" altLang="tr-TR" i="0" smtClean="0"/>
          </a:p>
        </p:txBody>
      </p:sp>
      <p:sp>
        <p:nvSpPr>
          <p:cNvPr id="43011" name="Rectangle 3"/>
          <p:cNvSpPr>
            <a:spLocks noGrp="1" noChangeArrowheads="1"/>
          </p:cNvSpPr>
          <p:nvPr>
            <p:ph type="body" idx="1"/>
          </p:nvPr>
        </p:nvSpPr>
        <p:spPr>
          <a:xfrm>
            <a:off x="323528" y="980728"/>
            <a:ext cx="8518525" cy="4536926"/>
          </a:xfrm>
        </p:spPr>
        <p:txBody>
          <a:bodyPr/>
          <a:lstStyle/>
          <a:p>
            <a:pPr eaLnBrk="1" hangingPunct="1">
              <a:defRPr/>
            </a:pPr>
            <a:r>
              <a:rPr lang="tr-TR" sz="3600" i="1" dirty="0" smtClean="0">
                <a:solidFill>
                  <a:srgbClr val="FFFF00"/>
                </a:solidFill>
              </a:rPr>
              <a:t>VIII –</a:t>
            </a:r>
            <a:r>
              <a:rPr lang="tr-TR" sz="3600" i="1" dirty="0" smtClean="0"/>
              <a:t> Demokrasi eğitimi</a:t>
            </a:r>
            <a:endParaRPr lang="tr-TR" sz="3600" dirty="0" smtClean="0"/>
          </a:p>
          <a:p>
            <a:pPr eaLnBrk="1" hangingPunct="1">
              <a:defRPr/>
            </a:pPr>
            <a:r>
              <a:rPr lang="tr-TR" sz="3600" dirty="0" smtClean="0">
                <a:solidFill>
                  <a:srgbClr val="FFFF00"/>
                </a:solidFill>
              </a:rPr>
              <a:t>IX –</a:t>
            </a:r>
            <a:r>
              <a:rPr lang="tr-TR" sz="3600" dirty="0" smtClean="0"/>
              <a:t> Laiklik  </a:t>
            </a:r>
          </a:p>
          <a:p>
            <a:pPr eaLnBrk="1" hangingPunct="1">
              <a:defRPr/>
            </a:pPr>
            <a:r>
              <a:rPr lang="tr-TR" sz="3600" i="1" dirty="0" smtClean="0">
                <a:solidFill>
                  <a:srgbClr val="FFFF00"/>
                </a:solidFill>
              </a:rPr>
              <a:t>  X –</a:t>
            </a:r>
            <a:r>
              <a:rPr lang="tr-TR" sz="3600" i="1" dirty="0" smtClean="0"/>
              <a:t> Bilimsellik</a:t>
            </a:r>
            <a:endParaRPr lang="tr-TR" sz="3600" dirty="0" smtClean="0"/>
          </a:p>
          <a:p>
            <a:pPr eaLnBrk="1" hangingPunct="1">
              <a:defRPr/>
            </a:pPr>
            <a:r>
              <a:rPr lang="tr-TR" sz="3600" i="1" dirty="0" smtClean="0">
                <a:solidFill>
                  <a:srgbClr val="FF0000"/>
                </a:solidFill>
              </a:rPr>
              <a:t>  </a:t>
            </a:r>
            <a:r>
              <a:rPr lang="tr-TR" sz="3600" i="1" dirty="0" smtClean="0">
                <a:solidFill>
                  <a:srgbClr val="FFFF00"/>
                </a:solidFill>
              </a:rPr>
              <a:t>XI –</a:t>
            </a:r>
            <a:r>
              <a:rPr lang="tr-TR" sz="3600" i="1" dirty="0" smtClean="0"/>
              <a:t> </a:t>
            </a:r>
            <a:r>
              <a:rPr lang="tr-TR" sz="3600" i="1" dirty="0" err="1" smtClean="0"/>
              <a:t>Planlılık</a:t>
            </a:r>
            <a:r>
              <a:rPr lang="tr-TR" sz="3600" i="1" dirty="0" smtClean="0"/>
              <a:t> </a:t>
            </a:r>
            <a:endParaRPr lang="tr-TR" sz="3600" dirty="0" smtClean="0"/>
          </a:p>
          <a:p>
            <a:pPr eaLnBrk="1" hangingPunct="1">
              <a:defRPr/>
            </a:pPr>
            <a:r>
              <a:rPr lang="tr-TR" sz="3600" i="1" dirty="0" smtClean="0">
                <a:solidFill>
                  <a:srgbClr val="FF0000"/>
                </a:solidFill>
              </a:rPr>
              <a:t>  </a:t>
            </a:r>
            <a:r>
              <a:rPr lang="tr-TR" sz="3600" i="1" dirty="0" smtClean="0">
                <a:solidFill>
                  <a:srgbClr val="FFFF00"/>
                </a:solidFill>
              </a:rPr>
              <a:t>XII –</a:t>
            </a:r>
            <a:r>
              <a:rPr lang="tr-TR" sz="3600" i="1" dirty="0" smtClean="0"/>
              <a:t> Karma eğitim</a:t>
            </a:r>
            <a:endParaRPr lang="tr-TR" sz="3600" dirty="0" smtClean="0"/>
          </a:p>
          <a:p>
            <a:pPr eaLnBrk="1" hangingPunct="1">
              <a:defRPr/>
            </a:pPr>
            <a:r>
              <a:rPr lang="tr-TR" sz="3600" i="1" dirty="0" smtClean="0">
                <a:solidFill>
                  <a:srgbClr val="FFFF00"/>
                </a:solidFill>
              </a:rPr>
              <a:t>XIII –</a:t>
            </a:r>
            <a:r>
              <a:rPr lang="tr-TR" sz="3600" i="1" dirty="0" smtClean="0"/>
              <a:t> Okul ile ailenin işbirliği</a:t>
            </a:r>
            <a:endParaRPr lang="tr-TR" sz="3600" dirty="0" smtClean="0"/>
          </a:p>
          <a:p>
            <a:pPr eaLnBrk="1" hangingPunct="1">
              <a:defRPr/>
            </a:pPr>
            <a:r>
              <a:rPr lang="tr-TR" sz="3600" i="1" dirty="0" smtClean="0">
                <a:solidFill>
                  <a:srgbClr val="FF0000"/>
                </a:solidFill>
              </a:rPr>
              <a:t>  </a:t>
            </a:r>
            <a:r>
              <a:rPr lang="tr-TR" sz="3600" i="1" dirty="0" smtClean="0">
                <a:solidFill>
                  <a:srgbClr val="FFFF00"/>
                </a:solidFill>
              </a:rPr>
              <a:t>XIV –</a:t>
            </a:r>
            <a:r>
              <a:rPr lang="tr-TR" sz="3600" i="1" dirty="0" smtClean="0"/>
              <a:t> Her yerde eğitim</a:t>
            </a:r>
            <a:endParaRPr lang="tr-TR" sz="3600" dirty="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52E1463B-477E-4EB2-93E8-1A9F25468B03}"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C9FD177-751C-45F3-A8B2-E298464B959B}" type="slidenum">
              <a:rPr lang="tr-TR" altLang="tr-TR" i="0" smtClean="0"/>
              <a:pPr eaLnBrk="1" hangingPunct="1">
                <a:defRPr/>
              </a:pPr>
              <a:t>12</a:t>
            </a:fld>
            <a:endParaRPr lang="tr-TR" altLang="tr-TR" i="0" smtClean="0"/>
          </a:p>
        </p:txBody>
      </p:sp>
      <p:sp>
        <p:nvSpPr>
          <p:cNvPr id="44034" name="Rectangle 2"/>
          <p:cNvSpPr>
            <a:spLocks noGrp="1" noChangeArrowheads="1"/>
          </p:cNvSpPr>
          <p:nvPr>
            <p:ph type="title"/>
          </p:nvPr>
        </p:nvSpPr>
        <p:spPr/>
        <p:txBody>
          <a:bodyPr/>
          <a:lstStyle/>
          <a:p>
            <a:pPr eaLnBrk="1" hangingPunct="1">
              <a:defRPr/>
            </a:pPr>
            <a:r>
              <a:rPr lang="tr-TR" sz="4000" b="1" smtClean="0">
                <a:solidFill>
                  <a:srgbClr val="FFFF00"/>
                </a:solidFill>
              </a:rPr>
              <a:t>Kısaca Bu Temel İlkeleri Açıklayalım;</a:t>
            </a:r>
          </a:p>
        </p:txBody>
      </p:sp>
      <p:sp>
        <p:nvSpPr>
          <p:cNvPr id="44035" name="Rectangle 3"/>
          <p:cNvSpPr>
            <a:spLocks noGrp="1" noChangeArrowheads="1"/>
          </p:cNvSpPr>
          <p:nvPr>
            <p:ph type="body" idx="1"/>
          </p:nvPr>
        </p:nvSpPr>
        <p:spPr>
          <a:xfrm>
            <a:off x="395288" y="1557338"/>
            <a:ext cx="8229600" cy="4525962"/>
          </a:xfrm>
        </p:spPr>
        <p:txBody>
          <a:bodyPr/>
          <a:lstStyle/>
          <a:p>
            <a:pPr eaLnBrk="1" hangingPunct="1">
              <a:defRPr/>
            </a:pPr>
            <a:r>
              <a:rPr lang="tr-TR" sz="4000" i="1" smtClean="0">
                <a:solidFill>
                  <a:srgbClr val="FFFF00"/>
                </a:solidFill>
              </a:rPr>
              <a:t>I – Genellik ve eşitlik: </a:t>
            </a:r>
          </a:p>
          <a:p>
            <a:pPr eaLnBrk="1" hangingPunct="1">
              <a:defRPr/>
            </a:pPr>
            <a:r>
              <a:rPr lang="tr-TR" smtClean="0"/>
              <a:t> </a:t>
            </a:r>
            <a:r>
              <a:rPr lang="tr-TR" sz="3600" u="sng" smtClean="0">
                <a:solidFill>
                  <a:srgbClr val="FFFF00"/>
                </a:solidFill>
              </a:rPr>
              <a:t>Madde 4 –</a:t>
            </a:r>
            <a:r>
              <a:rPr lang="tr-TR" sz="3600" smtClean="0"/>
              <a:t> Eğitim kurumları dil, ırk, cinsiyet ve din ayırımı gözetilmeksizin herkese açıktır. </a:t>
            </a:r>
            <a:r>
              <a:rPr lang="tr-TR" sz="3600" u="sng" smtClean="0"/>
              <a:t>Eğitimde hiçbir kişiye, aileye, zümreye veya sınıfa imtiyaz tanınamaz.</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331CECB8-CBEC-49DC-B65E-A9070D0F95AE}"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E81B709-F002-42F2-B33A-89BE2A2977CF}" type="slidenum">
              <a:rPr lang="tr-TR" altLang="tr-TR" i="0" smtClean="0"/>
              <a:pPr eaLnBrk="1" hangingPunct="1">
                <a:defRPr/>
              </a:pPr>
              <a:t>13</a:t>
            </a:fld>
            <a:endParaRPr lang="tr-TR" altLang="tr-TR" i="0" smtClean="0"/>
          </a:p>
        </p:txBody>
      </p:sp>
      <p:sp>
        <p:nvSpPr>
          <p:cNvPr id="45058" name="Rectangle 2"/>
          <p:cNvSpPr>
            <a:spLocks noGrp="1" noChangeArrowheads="1"/>
          </p:cNvSpPr>
          <p:nvPr>
            <p:ph type="title"/>
          </p:nvPr>
        </p:nvSpPr>
        <p:spPr/>
        <p:txBody>
          <a:bodyPr/>
          <a:lstStyle/>
          <a:p>
            <a:pPr eaLnBrk="1" hangingPunct="1">
              <a:defRPr/>
            </a:pPr>
            <a:r>
              <a:rPr lang="tr-TR" sz="4000" b="1" i="1" smtClean="0">
                <a:solidFill>
                  <a:srgbClr val="FFFF00"/>
                </a:solidFill>
              </a:rPr>
              <a:t>II – Ferdin ve toplumun ihtiyaçları:</a:t>
            </a:r>
            <a:r>
              <a:rPr lang="tr-TR" sz="4000" smtClean="0"/>
              <a:t> </a:t>
            </a:r>
          </a:p>
        </p:txBody>
      </p:sp>
      <p:sp>
        <p:nvSpPr>
          <p:cNvPr id="45059" name="Rectangle 3"/>
          <p:cNvSpPr>
            <a:spLocks noGrp="1" noChangeArrowheads="1"/>
          </p:cNvSpPr>
          <p:nvPr>
            <p:ph type="body" idx="1"/>
          </p:nvPr>
        </p:nvSpPr>
        <p:spPr>
          <a:xfrm>
            <a:off x="395288" y="1773238"/>
            <a:ext cx="8229600" cy="5084762"/>
          </a:xfrm>
        </p:spPr>
        <p:txBody>
          <a:bodyPr/>
          <a:lstStyle/>
          <a:p>
            <a:pPr eaLnBrk="1" hangingPunct="1">
              <a:defRPr/>
            </a:pPr>
            <a:r>
              <a:rPr lang="tr-TR" sz="3600" u="sng" smtClean="0">
                <a:solidFill>
                  <a:srgbClr val="FFFF00"/>
                </a:solidFill>
              </a:rPr>
              <a:t>Madde 5 –</a:t>
            </a:r>
            <a:r>
              <a:rPr lang="tr-TR" sz="3600" smtClean="0"/>
              <a:t> Milli eğitim hizmeti, Türk </a:t>
            </a:r>
          </a:p>
          <a:p>
            <a:pPr eaLnBrk="1" hangingPunct="1">
              <a:defRPr/>
            </a:pPr>
            <a:endParaRPr lang="tr-TR" sz="3600" smtClean="0"/>
          </a:p>
          <a:p>
            <a:pPr eaLnBrk="1" hangingPunct="1">
              <a:buFont typeface="Wingdings" panose="05000000000000000000" pitchFamily="2" charset="2"/>
              <a:buNone/>
              <a:defRPr/>
            </a:pPr>
            <a:r>
              <a:rPr lang="tr-TR" sz="3600" smtClean="0"/>
              <a:t>vatandaşlarının istek ve kabiliyetleri </a:t>
            </a:r>
          </a:p>
          <a:p>
            <a:pPr eaLnBrk="1" hangingPunct="1">
              <a:buFont typeface="Wingdings" panose="05000000000000000000" pitchFamily="2" charset="2"/>
              <a:buNone/>
              <a:defRPr/>
            </a:pPr>
            <a:endParaRPr lang="tr-TR" sz="3600" smtClean="0"/>
          </a:p>
          <a:p>
            <a:pPr eaLnBrk="1" hangingPunct="1">
              <a:buFont typeface="Wingdings" panose="05000000000000000000" pitchFamily="2" charset="2"/>
              <a:buNone/>
              <a:defRPr/>
            </a:pPr>
            <a:r>
              <a:rPr lang="tr-TR" sz="3600" smtClean="0"/>
              <a:t>ile Türk toplumunun ihtiyaçlarına göre</a:t>
            </a:r>
          </a:p>
          <a:p>
            <a:pPr eaLnBrk="1" hangingPunct="1">
              <a:buFont typeface="Wingdings" panose="05000000000000000000" pitchFamily="2" charset="2"/>
              <a:buNone/>
              <a:defRPr/>
            </a:pPr>
            <a:endParaRPr lang="tr-TR" sz="3600" smtClean="0"/>
          </a:p>
          <a:p>
            <a:pPr eaLnBrk="1" hangingPunct="1">
              <a:buFont typeface="Wingdings" panose="05000000000000000000" pitchFamily="2" charset="2"/>
              <a:buNone/>
              <a:defRPr/>
            </a:pPr>
            <a:r>
              <a:rPr lang="tr-TR" sz="3600" smtClean="0"/>
              <a:t> düzenlenir.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59A7690-C2EA-45C9-AE03-5CBD3F2A17A0}"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50FF95F-134B-40D6-B554-D08E7DEF4C3C}" type="slidenum">
              <a:rPr lang="tr-TR" altLang="tr-TR" i="0" smtClean="0"/>
              <a:pPr eaLnBrk="1" hangingPunct="1">
                <a:defRPr/>
              </a:pPr>
              <a:t>14</a:t>
            </a:fld>
            <a:endParaRPr lang="tr-TR" altLang="tr-TR" i="0" smtClean="0"/>
          </a:p>
        </p:txBody>
      </p:sp>
      <p:sp>
        <p:nvSpPr>
          <p:cNvPr id="46082" name="Rectangle 2"/>
          <p:cNvSpPr>
            <a:spLocks noGrp="1" noChangeArrowheads="1"/>
          </p:cNvSpPr>
          <p:nvPr>
            <p:ph type="title"/>
          </p:nvPr>
        </p:nvSpPr>
        <p:spPr>
          <a:xfrm>
            <a:off x="395288" y="0"/>
            <a:ext cx="8291512" cy="1417638"/>
          </a:xfrm>
        </p:spPr>
        <p:txBody>
          <a:bodyPr/>
          <a:lstStyle/>
          <a:p>
            <a:pPr eaLnBrk="1" hangingPunct="1">
              <a:defRPr/>
            </a:pPr>
            <a:r>
              <a:rPr lang="tr-TR" i="1" smtClean="0"/>
              <a:t>  </a:t>
            </a:r>
            <a:r>
              <a:rPr lang="tr-TR" b="1" i="1" smtClean="0">
                <a:solidFill>
                  <a:srgbClr val="FFFF00"/>
                </a:solidFill>
              </a:rPr>
              <a:t>III – Yöneltme:</a:t>
            </a:r>
            <a:r>
              <a:rPr lang="tr-TR" smtClean="0"/>
              <a:t> </a:t>
            </a:r>
          </a:p>
        </p:txBody>
      </p:sp>
      <p:sp>
        <p:nvSpPr>
          <p:cNvPr id="46083" name="Rectangle 3"/>
          <p:cNvSpPr>
            <a:spLocks noGrp="1" noChangeArrowheads="1"/>
          </p:cNvSpPr>
          <p:nvPr>
            <p:ph type="body" idx="1"/>
          </p:nvPr>
        </p:nvSpPr>
        <p:spPr>
          <a:xfrm>
            <a:off x="395288" y="1125538"/>
            <a:ext cx="8229600" cy="4525962"/>
          </a:xfrm>
        </p:spPr>
        <p:txBody>
          <a:bodyPr/>
          <a:lstStyle/>
          <a:p>
            <a:pPr eaLnBrk="1" hangingPunct="1">
              <a:lnSpc>
                <a:spcPct val="80000"/>
              </a:lnSpc>
              <a:defRPr/>
            </a:pPr>
            <a:r>
              <a:rPr lang="tr-TR" u="sng" dirty="0" smtClean="0">
                <a:solidFill>
                  <a:srgbClr val="FFFF00"/>
                </a:solidFill>
              </a:rPr>
              <a:t>Madde 6 –</a:t>
            </a:r>
            <a:r>
              <a:rPr lang="tr-TR" dirty="0" smtClean="0"/>
              <a:t> Fertler, eğitimleri süresince, ilgi, istidat ve kabiliyetleri ölçüsünde ve doğrultusunda çeşitli programlara veya okullara yöneltilerek yetiştirilirler.</a:t>
            </a:r>
          </a:p>
          <a:p>
            <a:pPr eaLnBrk="1" hangingPunct="1">
              <a:lnSpc>
                <a:spcPct val="80000"/>
              </a:lnSpc>
              <a:defRPr/>
            </a:pPr>
            <a:r>
              <a:rPr lang="tr-TR" dirty="0" smtClean="0"/>
              <a:t>Milli eğitim sistemi, her bakımdan, bu yöneltmeyi gerçekleştirecek biçimde düzenlenir. Bu amaçla, ortaöğretim kurumlarına, eğitim programlarının hedeflerine uygun düşecek şekilde hazırlık sınıfları konulabilir. </a:t>
            </a:r>
          </a:p>
          <a:p>
            <a:pPr eaLnBrk="1" hangingPunct="1">
              <a:lnSpc>
                <a:spcPct val="80000"/>
              </a:lnSpc>
              <a:defRPr/>
            </a:pPr>
            <a:r>
              <a:rPr lang="tr-TR" dirty="0" smtClean="0"/>
              <a:t> Yöneltmede ve başarının ölçülmesinde rehberlik hizmetlerinden ve objektif ölçme ve değerlendirme metotlarından </a:t>
            </a:r>
            <a:r>
              <a:rPr lang="tr-TR" u="sng" dirty="0" smtClean="0"/>
              <a:t>yararlanılır. </a:t>
            </a:r>
          </a:p>
          <a:p>
            <a:pPr eaLnBrk="1" hangingPunct="1">
              <a:lnSpc>
                <a:spcPct val="80000"/>
              </a:lnSpc>
              <a:defRPr/>
            </a:pPr>
            <a:endParaRPr lang="tr-TR" u="sng" dirty="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8F8E428-F75A-4A5E-A1DC-1761C2F42BD6}"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630CC3D-E93F-4D69-B1BA-5DD7E4B089B3}" type="slidenum">
              <a:rPr lang="tr-TR" altLang="tr-TR" i="0" smtClean="0"/>
              <a:pPr eaLnBrk="1" hangingPunct="1">
                <a:defRPr/>
              </a:pPr>
              <a:t>15</a:t>
            </a:fld>
            <a:endParaRPr lang="tr-TR" altLang="tr-TR" i="0" smtClean="0"/>
          </a:p>
        </p:txBody>
      </p:sp>
      <p:sp>
        <p:nvSpPr>
          <p:cNvPr id="48130" name="Rectangle 2"/>
          <p:cNvSpPr>
            <a:spLocks noGrp="1" noChangeArrowheads="1"/>
          </p:cNvSpPr>
          <p:nvPr>
            <p:ph type="title"/>
          </p:nvPr>
        </p:nvSpPr>
        <p:spPr/>
        <p:txBody>
          <a:bodyPr/>
          <a:lstStyle/>
          <a:p>
            <a:pPr eaLnBrk="1" hangingPunct="1">
              <a:defRPr/>
            </a:pPr>
            <a:r>
              <a:rPr lang="tr-TR" b="1" i="1" smtClean="0">
                <a:solidFill>
                  <a:srgbClr val="FFFF00"/>
                </a:solidFill>
              </a:rPr>
              <a:t>IV – Eğitim hakkı:</a:t>
            </a:r>
            <a:r>
              <a:rPr lang="tr-TR" smtClean="0"/>
              <a:t> </a:t>
            </a:r>
          </a:p>
        </p:txBody>
      </p:sp>
      <p:sp>
        <p:nvSpPr>
          <p:cNvPr id="48131" name="Rectangle 3"/>
          <p:cNvSpPr>
            <a:spLocks noGrp="1" noChangeArrowheads="1"/>
          </p:cNvSpPr>
          <p:nvPr>
            <p:ph type="body" idx="1"/>
          </p:nvPr>
        </p:nvSpPr>
        <p:spPr/>
        <p:txBody>
          <a:bodyPr/>
          <a:lstStyle/>
          <a:p>
            <a:pPr eaLnBrk="1" hangingPunct="1">
              <a:lnSpc>
                <a:spcPct val="90000"/>
              </a:lnSpc>
              <a:defRPr/>
            </a:pPr>
            <a:r>
              <a:rPr lang="tr-TR" sz="3600" u="sng" smtClean="0">
                <a:solidFill>
                  <a:srgbClr val="FFFF00"/>
                </a:solidFill>
              </a:rPr>
              <a:t>Madde 7 –</a:t>
            </a:r>
            <a:r>
              <a:rPr lang="tr-TR" sz="3600" smtClean="0"/>
              <a:t> İlköğretim görmek her </a:t>
            </a:r>
          </a:p>
          <a:p>
            <a:pPr eaLnBrk="1" hangingPunct="1">
              <a:lnSpc>
                <a:spcPct val="90000"/>
              </a:lnSpc>
              <a:buFont typeface="Wingdings" panose="05000000000000000000" pitchFamily="2" charset="2"/>
              <a:buNone/>
              <a:defRPr/>
            </a:pPr>
            <a:r>
              <a:rPr lang="tr-TR" sz="3600" smtClean="0"/>
              <a:t>Türk vatandaşının hakkıdır. </a:t>
            </a:r>
          </a:p>
          <a:p>
            <a:pPr eaLnBrk="1" hangingPunct="1">
              <a:lnSpc>
                <a:spcPct val="90000"/>
              </a:lnSpc>
              <a:buFont typeface="Wingdings" panose="05000000000000000000" pitchFamily="2" charset="2"/>
              <a:buNone/>
              <a:defRPr/>
            </a:pPr>
            <a:endParaRPr lang="tr-TR" sz="3600" smtClean="0"/>
          </a:p>
          <a:p>
            <a:pPr eaLnBrk="1" hangingPunct="1">
              <a:lnSpc>
                <a:spcPct val="90000"/>
              </a:lnSpc>
              <a:defRPr/>
            </a:pPr>
            <a:r>
              <a:rPr lang="tr-TR" sz="3600" smtClean="0"/>
              <a:t>  İlköğretim kurumlarından sonraki </a:t>
            </a:r>
          </a:p>
          <a:p>
            <a:pPr eaLnBrk="1" hangingPunct="1">
              <a:lnSpc>
                <a:spcPct val="90000"/>
              </a:lnSpc>
              <a:buFont typeface="Wingdings" panose="05000000000000000000" pitchFamily="2" charset="2"/>
              <a:buNone/>
              <a:defRPr/>
            </a:pPr>
            <a:r>
              <a:rPr lang="tr-TR" sz="3600" smtClean="0"/>
              <a:t>eğitim kurumlarından vatandaşlar ilgi,</a:t>
            </a:r>
          </a:p>
          <a:p>
            <a:pPr eaLnBrk="1" hangingPunct="1">
              <a:lnSpc>
                <a:spcPct val="90000"/>
              </a:lnSpc>
              <a:buFont typeface="Wingdings" panose="05000000000000000000" pitchFamily="2" charset="2"/>
              <a:buNone/>
              <a:defRPr/>
            </a:pPr>
            <a:r>
              <a:rPr lang="tr-TR" sz="3600" smtClean="0"/>
              <a:t> istidat ve kabiliyetleri ölçüsünde </a:t>
            </a:r>
          </a:p>
          <a:p>
            <a:pPr eaLnBrk="1" hangingPunct="1">
              <a:lnSpc>
                <a:spcPct val="90000"/>
              </a:lnSpc>
              <a:buFont typeface="Wingdings" panose="05000000000000000000" pitchFamily="2" charset="2"/>
              <a:buNone/>
              <a:defRPr/>
            </a:pPr>
            <a:r>
              <a:rPr lang="tr-TR" sz="3600" smtClean="0"/>
              <a:t>yararlanırlar.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1B43AB79-64BF-43AF-A80E-D8BF74BE2E60}"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EA9CEED4-FB7E-4D05-9CED-72461B53C48D}" type="slidenum">
              <a:rPr lang="tr-TR" altLang="tr-TR" i="0" smtClean="0"/>
              <a:pPr eaLnBrk="1" hangingPunct="1">
                <a:defRPr/>
              </a:pPr>
              <a:t>16</a:t>
            </a:fld>
            <a:endParaRPr lang="tr-TR" altLang="tr-TR" i="0" smtClean="0"/>
          </a:p>
        </p:txBody>
      </p:sp>
      <p:sp>
        <p:nvSpPr>
          <p:cNvPr id="49154" name="Rectangle 2"/>
          <p:cNvSpPr>
            <a:spLocks noGrp="1" noChangeArrowheads="1"/>
          </p:cNvSpPr>
          <p:nvPr>
            <p:ph type="title"/>
          </p:nvPr>
        </p:nvSpPr>
        <p:spPr/>
        <p:txBody>
          <a:bodyPr/>
          <a:lstStyle/>
          <a:p>
            <a:pPr eaLnBrk="1" hangingPunct="1">
              <a:defRPr/>
            </a:pPr>
            <a:r>
              <a:rPr lang="tr-TR" b="1" i="1" smtClean="0">
                <a:solidFill>
                  <a:srgbClr val="FFFF00"/>
                </a:solidFill>
              </a:rPr>
              <a:t>V – Fırsat ve imkan eşitliği:</a:t>
            </a:r>
            <a:r>
              <a:rPr lang="tr-TR" i="1" smtClean="0">
                <a:solidFill>
                  <a:srgbClr val="FF0000"/>
                </a:solidFill>
              </a:rPr>
              <a:t> </a:t>
            </a:r>
            <a:r>
              <a:rPr lang="tr-TR" smtClean="0"/>
              <a:t> </a:t>
            </a:r>
          </a:p>
        </p:txBody>
      </p:sp>
      <p:sp>
        <p:nvSpPr>
          <p:cNvPr id="49155" name="Rectangle 3"/>
          <p:cNvSpPr>
            <a:spLocks noGrp="1" noChangeArrowheads="1"/>
          </p:cNvSpPr>
          <p:nvPr>
            <p:ph type="body" idx="1"/>
          </p:nvPr>
        </p:nvSpPr>
        <p:spPr>
          <a:xfrm>
            <a:off x="323850" y="1557338"/>
            <a:ext cx="8229600" cy="4525962"/>
          </a:xfrm>
        </p:spPr>
        <p:txBody>
          <a:bodyPr/>
          <a:lstStyle/>
          <a:p>
            <a:pPr eaLnBrk="1" hangingPunct="1">
              <a:defRPr/>
            </a:pPr>
            <a:r>
              <a:rPr lang="tr-TR" sz="2800" u="sng" smtClean="0">
                <a:solidFill>
                  <a:srgbClr val="FFFF00"/>
                </a:solidFill>
              </a:rPr>
              <a:t>Madde 8 –</a:t>
            </a:r>
            <a:r>
              <a:rPr lang="tr-TR" sz="2800" smtClean="0"/>
              <a:t> Eğitimde kadın, erkek herkese fırsat ve imkan eşitliği sağlanır. </a:t>
            </a:r>
          </a:p>
          <a:p>
            <a:pPr eaLnBrk="1" hangingPunct="1">
              <a:defRPr/>
            </a:pPr>
            <a:r>
              <a:rPr lang="tr-TR" sz="2800" smtClean="0"/>
              <a:t>Maddi imkanlardan yoksun başarılı öğrencilerin en yüksek eğitim kademelerine kadar öğrenim görmelerini sağlamak amacıyle parasız yatılılık, burs, kredi ve başka yollarla gerekli yardımlar yapılır. </a:t>
            </a:r>
          </a:p>
          <a:p>
            <a:pPr eaLnBrk="1" hangingPunct="1">
              <a:defRPr/>
            </a:pPr>
            <a:r>
              <a:rPr lang="tr-TR" sz="2800" smtClean="0"/>
              <a:t>Özel eğitime ve korunmaya muhtaç çocukları yetiştirmek için özel tedbirler alınır</a:t>
            </a:r>
            <a:r>
              <a:rPr lang="tr-TR" smtClean="0"/>
              <a:t>.</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FAD408FA-A894-4D4D-814C-4C5414B91B01}"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76CBD1B-8CE9-407D-86DA-AB1F9BE22914}" type="slidenum">
              <a:rPr lang="tr-TR" altLang="tr-TR" i="0" smtClean="0"/>
              <a:pPr eaLnBrk="1" hangingPunct="1">
                <a:defRPr/>
              </a:pPr>
              <a:t>17</a:t>
            </a:fld>
            <a:endParaRPr lang="tr-TR" altLang="tr-TR" i="0" smtClean="0"/>
          </a:p>
        </p:txBody>
      </p:sp>
      <p:sp>
        <p:nvSpPr>
          <p:cNvPr id="50178" name="Rectangle 2"/>
          <p:cNvSpPr>
            <a:spLocks noGrp="1" noChangeArrowheads="1"/>
          </p:cNvSpPr>
          <p:nvPr>
            <p:ph type="title"/>
          </p:nvPr>
        </p:nvSpPr>
        <p:spPr/>
        <p:txBody>
          <a:bodyPr/>
          <a:lstStyle/>
          <a:p>
            <a:pPr eaLnBrk="1" hangingPunct="1">
              <a:defRPr/>
            </a:pPr>
            <a:r>
              <a:rPr lang="tr-TR" i="1" smtClean="0"/>
              <a:t>   </a:t>
            </a:r>
            <a:r>
              <a:rPr lang="tr-TR" b="1" i="1" smtClean="0">
                <a:solidFill>
                  <a:srgbClr val="FFFF00"/>
                </a:solidFill>
              </a:rPr>
              <a:t>VI – Süreklilik:</a:t>
            </a:r>
            <a:r>
              <a:rPr lang="tr-TR" smtClean="0"/>
              <a:t> </a:t>
            </a:r>
          </a:p>
        </p:txBody>
      </p:sp>
      <p:sp>
        <p:nvSpPr>
          <p:cNvPr id="50179" name="Rectangle 3"/>
          <p:cNvSpPr>
            <a:spLocks noGrp="1" noChangeArrowheads="1"/>
          </p:cNvSpPr>
          <p:nvPr>
            <p:ph type="body" idx="1"/>
          </p:nvPr>
        </p:nvSpPr>
        <p:spPr/>
        <p:txBody>
          <a:bodyPr/>
          <a:lstStyle/>
          <a:p>
            <a:pPr eaLnBrk="1" hangingPunct="1">
              <a:defRPr/>
            </a:pPr>
            <a:r>
              <a:rPr lang="tr-TR" u="sng" smtClean="0">
                <a:solidFill>
                  <a:srgbClr val="FFFF00"/>
                </a:solidFill>
              </a:rPr>
              <a:t>Madde 9 –</a:t>
            </a:r>
            <a:r>
              <a:rPr lang="tr-TR" smtClean="0"/>
              <a:t> Fertlerin genel ve mesleki eğitimlerinin hayat boyunca devam etmesi esastır. </a:t>
            </a:r>
          </a:p>
          <a:p>
            <a:pPr eaLnBrk="1" hangingPunct="1">
              <a:defRPr/>
            </a:pPr>
            <a:r>
              <a:rPr lang="tr-TR" smtClean="0"/>
              <a:t>  Gençlerin eğitimi yanında, hayata ve iş alanlarına olumlu bir şekilde uymalarına yardımcı olmak üzere, yetişkinlerin sürekli eğitimini sağlamak için gerekli tedbirleri almak da bir eğitim görevidir.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66C13758-B039-4FE9-9470-A7E16DB33131}"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9FEA9353-5189-4ABB-B63B-5FEC85361779}" type="slidenum">
              <a:rPr lang="tr-TR" altLang="tr-TR" i="0" smtClean="0"/>
              <a:pPr eaLnBrk="1" hangingPunct="1">
                <a:defRPr/>
              </a:pPr>
              <a:t>18</a:t>
            </a:fld>
            <a:endParaRPr lang="tr-TR" altLang="tr-TR" i="0" smtClean="0"/>
          </a:p>
        </p:txBody>
      </p:sp>
      <p:sp>
        <p:nvSpPr>
          <p:cNvPr id="51202" name="Rectangle 2"/>
          <p:cNvSpPr>
            <a:spLocks noGrp="1" noChangeArrowheads="1"/>
          </p:cNvSpPr>
          <p:nvPr>
            <p:ph type="title"/>
          </p:nvPr>
        </p:nvSpPr>
        <p:spPr/>
        <p:txBody>
          <a:bodyPr/>
          <a:lstStyle/>
          <a:p>
            <a:pPr eaLnBrk="1" hangingPunct="1">
              <a:defRPr/>
            </a:pPr>
            <a:r>
              <a:rPr lang="tr-TR" sz="4000" b="1" i="1" smtClean="0">
                <a:solidFill>
                  <a:srgbClr val="FFFF00"/>
                </a:solidFill>
              </a:rPr>
              <a:t>   VII – Atatürk İnkılap ve İlkeleri ve Atatürk Milliyetçiliği:</a:t>
            </a:r>
            <a:r>
              <a:rPr lang="tr-TR" sz="4000" smtClean="0"/>
              <a:t> </a:t>
            </a:r>
          </a:p>
        </p:txBody>
      </p:sp>
      <p:sp>
        <p:nvSpPr>
          <p:cNvPr id="51203" name="Rectangle 3"/>
          <p:cNvSpPr>
            <a:spLocks noGrp="1" noChangeArrowheads="1"/>
          </p:cNvSpPr>
          <p:nvPr>
            <p:ph type="body" idx="1"/>
          </p:nvPr>
        </p:nvSpPr>
        <p:spPr>
          <a:xfrm>
            <a:off x="395288" y="1412875"/>
            <a:ext cx="8291512" cy="4713288"/>
          </a:xfrm>
        </p:spPr>
        <p:txBody>
          <a:bodyPr/>
          <a:lstStyle/>
          <a:p>
            <a:pPr eaLnBrk="1" hangingPunct="1">
              <a:defRPr/>
            </a:pPr>
            <a:r>
              <a:rPr lang="tr-TR" u="sng" dirty="0" smtClean="0">
                <a:solidFill>
                  <a:srgbClr val="FFFF00"/>
                </a:solidFill>
              </a:rPr>
              <a:t>Madde 10 -</a:t>
            </a:r>
            <a:r>
              <a:rPr lang="tr-TR" dirty="0" smtClean="0"/>
              <a:t>Eğitim sistemimizin her derece ve türü ile ilgili ders programlarının hazırlanıp uygulanmasında ve her türlü eğitim faaliyetlerinde Atatürk inkılap ve ilkeleri ve Anayasada ifadesini bulmuş olan Atatürk milliyetçiliği temel olarak alınır. Milli ahlak ve milli kültürün bozulup yozlaşmadan kendimize has şekli ile evrensel kültür içinde korunup geliştirilmesine ve öğretilmesine önem verilir.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D2E77A9E-62BE-41BF-B972-B38C3FE6FAD9}"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8C688FA0-20AD-48A3-AF12-1E7B6A84BF9E}" type="slidenum">
              <a:rPr lang="tr-TR" altLang="tr-TR" i="0" smtClean="0"/>
              <a:pPr eaLnBrk="1" hangingPunct="1">
                <a:defRPr/>
              </a:pPr>
              <a:t>19</a:t>
            </a:fld>
            <a:endParaRPr lang="tr-TR" altLang="tr-TR" i="0" smtClean="0"/>
          </a:p>
        </p:txBody>
      </p:sp>
      <p:sp>
        <p:nvSpPr>
          <p:cNvPr id="53251" name="Rectangle 3"/>
          <p:cNvSpPr>
            <a:spLocks noGrp="1" noChangeArrowheads="1"/>
          </p:cNvSpPr>
          <p:nvPr>
            <p:ph type="body" idx="1"/>
          </p:nvPr>
        </p:nvSpPr>
        <p:spPr>
          <a:xfrm>
            <a:off x="611560" y="260648"/>
            <a:ext cx="8229600" cy="4248448"/>
          </a:xfrm>
        </p:spPr>
        <p:txBody>
          <a:bodyPr/>
          <a:lstStyle/>
          <a:p>
            <a:pPr eaLnBrk="1" hangingPunct="1">
              <a:buFont typeface="Wingdings" panose="05000000000000000000" pitchFamily="2" charset="2"/>
              <a:buNone/>
              <a:defRPr/>
            </a:pPr>
            <a:r>
              <a:rPr lang="tr-TR" sz="3600" dirty="0" smtClean="0"/>
              <a:t>          Milli birlik ve bütünlüğün temel unsurlarından biri olarak Türk dilinin, eğitimin her kademesinde, özellikleri bozulmadan ve aşırılığa kaçılmadan öğretilmesine önem verilir; çağdaş eğitim ve bilim dili halinde zenginleşmesine çalışılır ve bu maksatla Atatürk Kültür, Dil ve Tarih Yüksek Kurumu ile işbirliği yapılarak Mili Eğitim Bakanlığınca gereken tedbirler alınır.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3 Veri Yer Tutucusu"/>
          <p:cNvSpPr>
            <a:spLocks noGrp="1"/>
          </p:cNvSpPr>
          <p:nvPr>
            <p:ph type="dt" sz="quarter" idx="10"/>
          </p:nvPr>
        </p:nvSpPr>
        <p:spPr/>
        <p:txBody>
          <a:bodyPr/>
          <a:lstStyle/>
          <a:p>
            <a:pPr>
              <a:defRPr/>
            </a:pPr>
            <a:fld id="{30250673-3CE0-42B6-A4E9-5EC94F17F9FF}" type="datetime1">
              <a:rPr lang="tr-TR"/>
              <a:pPr>
                <a:defRPr/>
              </a:pPr>
              <a:t>30.11.2015</a:t>
            </a:fld>
            <a:endParaRPr lang="tr-TR"/>
          </a:p>
        </p:txBody>
      </p:sp>
      <p:sp>
        <p:nvSpPr>
          <p:cNvPr id="11"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62F19BF-3408-493B-B851-6130B7DB83EE}" type="slidenum">
              <a:rPr lang="tr-TR" altLang="tr-TR" i="0" smtClean="0"/>
              <a:pPr eaLnBrk="1" hangingPunct="1">
                <a:defRPr/>
              </a:pPr>
              <a:t>2</a:t>
            </a:fld>
            <a:endParaRPr lang="tr-TR" altLang="tr-TR" i="0" smtClean="0"/>
          </a:p>
        </p:txBody>
      </p:sp>
      <p:sp>
        <p:nvSpPr>
          <p:cNvPr id="175106" name="Rectangle 2"/>
          <p:cNvSpPr>
            <a:spLocks noGrp="1" noChangeArrowheads="1"/>
          </p:cNvSpPr>
          <p:nvPr>
            <p:ph type="title"/>
          </p:nvPr>
        </p:nvSpPr>
        <p:spPr/>
        <p:txBody>
          <a:bodyPr/>
          <a:lstStyle/>
          <a:p>
            <a:pPr eaLnBrk="1" hangingPunct="1">
              <a:defRPr/>
            </a:pPr>
            <a:r>
              <a:rPr lang="tr-TR" b="1" i="1" smtClean="0">
                <a:solidFill>
                  <a:srgbClr val="FFFF00"/>
                </a:solidFill>
              </a:rPr>
              <a:t>İÇİNDEKİLER</a:t>
            </a:r>
          </a:p>
        </p:txBody>
      </p:sp>
      <p:sp>
        <p:nvSpPr>
          <p:cNvPr id="175107" name="Rectangle 3"/>
          <p:cNvSpPr>
            <a:spLocks noGrp="1" noChangeArrowheads="1"/>
          </p:cNvSpPr>
          <p:nvPr>
            <p:ph type="body" idx="1"/>
          </p:nvPr>
        </p:nvSpPr>
        <p:spPr/>
        <p:txBody>
          <a:bodyPr/>
          <a:lstStyle/>
          <a:p>
            <a:pPr eaLnBrk="1" hangingPunct="1">
              <a:defRPr/>
            </a:pPr>
            <a:r>
              <a:rPr lang="tr-TR" i="1" dirty="0" smtClean="0">
                <a:solidFill>
                  <a:srgbClr val="FFFF00"/>
                </a:solidFill>
                <a:effectLst/>
              </a:rPr>
              <a:t>1.</a:t>
            </a:r>
            <a:r>
              <a:rPr lang="tr-TR" i="1" dirty="0" smtClean="0">
                <a:effectLst/>
              </a:rPr>
              <a:t>Türk Milli Eğitimin Genel Amaçları</a:t>
            </a:r>
          </a:p>
          <a:p>
            <a:pPr eaLnBrk="1" hangingPunct="1">
              <a:defRPr/>
            </a:pPr>
            <a:r>
              <a:rPr lang="tr-TR" i="1" dirty="0" smtClean="0">
                <a:solidFill>
                  <a:srgbClr val="FFFF00"/>
                </a:solidFill>
                <a:effectLst/>
              </a:rPr>
              <a:t>2.</a:t>
            </a:r>
            <a:r>
              <a:rPr lang="tr-TR" i="1" dirty="0" smtClean="0">
                <a:effectLst/>
              </a:rPr>
              <a:t>Türk Milli Eğitimin Genel İlkeleri  </a:t>
            </a:r>
          </a:p>
          <a:p>
            <a:pPr eaLnBrk="1" hangingPunct="1">
              <a:defRPr/>
            </a:pPr>
            <a:r>
              <a:rPr lang="tr-TR" i="1" dirty="0" smtClean="0">
                <a:solidFill>
                  <a:srgbClr val="FFFF00"/>
                </a:solidFill>
                <a:effectLst/>
              </a:rPr>
              <a:t>3.</a:t>
            </a:r>
            <a:r>
              <a:rPr lang="tr-TR" i="1" dirty="0" smtClean="0">
                <a:effectLst/>
              </a:rPr>
              <a:t>Türk Milli Eğitim Sisteminin Genel Yapısı</a:t>
            </a:r>
          </a:p>
          <a:p>
            <a:pPr eaLnBrk="1" hangingPunct="1">
              <a:defRPr/>
            </a:pPr>
            <a:r>
              <a:rPr lang="tr-TR" i="1" dirty="0" smtClean="0">
                <a:effectLst/>
              </a:rPr>
              <a:t>Örgün Eğitim  </a:t>
            </a:r>
          </a:p>
          <a:p>
            <a:pPr eaLnBrk="1" hangingPunct="1">
              <a:defRPr/>
            </a:pPr>
            <a:r>
              <a:rPr lang="tr-TR" i="1" dirty="0" smtClean="0">
                <a:effectLst/>
              </a:rPr>
              <a:t>Yaygın Eğitim</a:t>
            </a:r>
          </a:p>
          <a:p>
            <a:pPr eaLnBrk="1" hangingPunct="1">
              <a:defRPr/>
            </a:pPr>
            <a:r>
              <a:rPr lang="tr-TR" i="1" dirty="0" smtClean="0">
                <a:solidFill>
                  <a:srgbClr val="FFFF00"/>
                </a:solidFill>
                <a:effectLst/>
              </a:rPr>
              <a:t>4.</a:t>
            </a:r>
            <a:r>
              <a:rPr lang="tr-TR" i="1" dirty="0" smtClean="0">
                <a:effectLst/>
              </a:rPr>
              <a:t>Öğretmenlik Mesleği</a:t>
            </a:r>
          </a:p>
          <a:p>
            <a:pPr eaLnBrk="1" hangingPunct="1">
              <a:defRPr/>
            </a:pPr>
            <a:endParaRPr lang="tr-TR" i="1" dirty="0" smtClean="0">
              <a:effectLst/>
            </a:endParaRPr>
          </a:p>
          <a:p>
            <a:pPr eaLnBrk="1" hangingPunct="1">
              <a:defRPr/>
            </a:pPr>
            <a:endParaRPr lang="tr-TR" dirty="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A7165CCB-B6F2-4B69-AB23-6288F9CB38E6}"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3A161013-F81C-4E4E-B4D5-110E903AA73A}" type="slidenum">
              <a:rPr lang="tr-TR" altLang="tr-TR" i="0" smtClean="0"/>
              <a:pPr eaLnBrk="1" hangingPunct="1">
                <a:defRPr/>
              </a:pPr>
              <a:t>20</a:t>
            </a:fld>
            <a:endParaRPr lang="tr-TR" altLang="tr-TR" i="0" smtClean="0"/>
          </a:p>
        </p:txBody>
      </p:sp>
      <p:sp>
        <p:nvSpPr>
          <p:cNvPr id="54274" name="Rectangle 2"/>
          <p:cNvSpPr>
            <a:spLocks noGrp="1" noChangeArrowheads="1"/>
          </p:cNvSpPr>
          <p:nvPr>
            <p:ph type="title"/>
          </p:nvPr>
        </p:nvSpPr>
        <p:spPr/>
        <p:txBody>
          <a:bodyPr/>
          <a:lstStyle/>
          <a:p>
            <a:pPr eaLnBrk="1" hangingPunct="1">
              <a:defRPr/>
            </a:pPr>
            <a:r>
              <a:rPr lang="tr-TR" b="1" i="1" smtClean="0">
                <a:solidFill>
                  <a:srgbClr val="FFFF00"/>
                </a:solidFill>
              </a:rPr>
              <a:t>VIII – Demokrasi eğitimi:</a:t>
            </a:r>
            <a:r>
              <a:rPr lang="tr-TR" smtClean="0"/>
              <a:t> </a:t>
            </a:r>
          </a:p>
        </p:txBody>
      </p:sp>
      <p:sp>
        <p:nvSpPr>
          <p:cNvPr id="54275" name="Rectangle 3"/>
          <p:cNvSpPr>
            <a:spLocks noGrp="1" noChangeArrowheads="1"/>
          </p:cNvSpPr>
          <p:nvPr>
            <p:ph type="body" idx="1"/>
          </p:nvPr>
        </p:nvSpPr>
        <p:spPr>
          <a:xfrm>
            <a:off x="468313" y="1125538"/>
            <a:ext cx="8229600" cy="4525962"/>
          </a:xfrm>
        </p:spPr>
        <p:txBody>
          <a:bodyPr/>
          <a:lstStyle/>
          <a:p>
            <a:pPr eaLnBrk="1" hangingPunct="1">
              <a:lnSpc>
                <a:spcPct val="90000"/>
              </a:lnSpc>
              <a:defRPr/>
            </a:pPr>
            <a:r>
              <a:rPr lang="tr-TR" dirty="0" smtClean="0"/>
              <a:t>  </a:t>
            </a:r>
            <a:r>
              <a:rPr lang="tr-TR" sz="2800" u="sng" dirty="0" smtClean="0">
                <a:solidFill>
                  <a:srgbClr val="FFFF00"/>
                </a:solidFill>
              </a:rPr>
              <a:t>Madde 11 –</a:t>
            </a:r>
            <a:r>
              <a:rPr lang="tr-TR" sz="2800" dirty="0" smtClean="0"/>
              <a:t> Güçlü ve istikrarlı, hür ve demokratik bir toplum düzeninin gerçekleşmesi ve devamı için yurttaşların sahip olmaları gereken demokrasi bilincinin, yurt yönetimine ait bilgi, anlayış ve davranışlarla sorumluluk duygusunun ve manevi değerlere saygının, her türlü eğitim çalışmalarında öğrencilere kazandırılıp geliştirilmesine çalışılır; ancak, eğitim kurumlarında Anayasada ifadesini bulan Atatürk milliyetçiliğine aykırı siyasi ve ideolojik telkinler yapılmasına ve bu nitelikteki günlük siyasi olay ve tartışmalara karışılmasına hiçbir şekilde meydan verilmez.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F16EF2AA-62EA-4BFA-868E-08578929F90B}"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249F76FB-085E-4234-9D12-491BE35CBC35}" type="slidenum">
              <a:rPr lang="tr-TR" altLang="tr-TR" i="0" smtClean="0"/>
              <a:pPr eaLnBrk="1" hangingPunct="1">
                <a:defRPr/>
              </a:pPr>
              <a:t>21</a:t>
            </a:fld>
            <a:endParaRPr lang="tr-TR" altLang="tr-TR" i="0" smtClean="0"/>
          </a:p>
        </p:txBody>
      </p:sp>
      <p:sp>
        <p:nvSpPr>
          <p:cNvPr id="55298" name="Rectangle 2"/>
          <p:cNvSpPr>
            <a:spLocks noGrp="1" noChangeArrowheads="1"/>
          </p:cNvSpPr>
          <p:nvPr>
            <p:ph type="title"/>
          </p:nvPr>
        </p:nvSpPr>
        <p:spPr/>
        <p:txBody>
          <a:bodyPr/>
          <a:lstStyle/>
          <a:p>
            <a:pPr eaLnBrk="1" hangingPunct="1">
              <a:defRPr/>
            </a:pPr>
            <a:r>
              <a:rPr lang="tr-TR" b="1" i="1" smtClean="0">
                <a:solidFill>
                  <a:srgbClr val="FFFF00"/>
                </a:solidFill>
              </a:rPr>
              <a:t>   IX – Laiklik :</a:t>
            </a:r>
            <a:r>
              <a:rPr lang="tr-TR" smtClean="0"/>
              <a:t> </a:t>
            </a:r>
          </a:p>
        </p:txBody>
      </p:sp>
      <p:sp>
        <p:nvSpPr>
          <p:cNvPr id="55299" name="Rectangle 3"/>
          <p:cNvSpPr>
            <a:spLocks noGrp="1" noChangeArrowheads="1"/>
          </p:cNvSpPr>
          <p:nvPr>
            <p:ph type="body" idx="1"/>
          </p:nvPr>
        </p:nvSpPr>
        <p:spPr/>
        <p:txBody>
          <a:bodyPr/>
          <a:lstStyle/>
          <a:p>
            <a:pPr eaLnBrk="1" hangingPunct="1">
              <a:defRPr/>
            </a:pPr>
            <a:r>
              <a:rPr lang="tr-TR" smtClean="0">
                <a:solidFill>
                  <a:srgbClr val="FF0000"/>
                </a:solidFill>
              </a:rPr>
              <a:t>     </a:t>
            </a:r>
            <a:r>
              <a:rPr lang="tr-TR" sz="3600" u="sng" smtClean="0">
                <a:solidFill>
                  <a:srgbClr val="FFFF00"/>
                </a:solidFill>
              </a:rPr>
              <a:t>Madde 12 –</a:t>
            </a:r>
            <a:r>
              <a:rPr lang="tr-TR" sz="3600" smtClean="0"/>
              <a:t> Türk milli eğitiminde</a:t>
            </a:r>
          </a:p>
          <a:p>
            <a:pPr eaLnBrk="1" hangingPunct="1">
              <a:buFont typeface="Wingdings" panose="05000000000000000000" pitchFamily="2" charset="2"/>
              <a:buNone/>
              <a:defRPr/>
            </a:pPr>
            <a:r>
              <a:rPr lang="tr-TR" sz="3600" smtClean="0"/>
              <a:t> laiklik esastır. Din kültürü ve ahlak </a:t>
            </a:r>
          </a:p>
          <a:p>
            <a:pPr eaLnBrk="1" hangingPunct="1">
              <a:buFont typeface="Wingdings" panose="05000000000000000000" pitchFamily="2" charset="2"/>
              <a:buNone/>
              <a:defRPr/>
            </a:pPr>
            <a:r>
              <a:rPr lang="tr-TR" sz="3600" smtClean="0"/>
              <a:t>öğretimi ilköğretim okulları ile lise ve </a:t>
            </a:r>
          </a:p>
          <a:p>
            <a:pPr eaLnBrk="1" hangingPunct="1">
              <a:buFont typeface="Wingdings" panose="05000000000000000000" pitchFamily="2" charset="2"/>
              <a:buNone/>
              <a:defRPr/>
            </a:pPr>
            <a:r>
              <a:rPr lang="tr-TR" sz="3600" smtClean="0"/>
              <a:t>dengi okullarda okutulan zorunlu </a:t>
            </a:r>
          </a:p>
          <a:p>
            <a:pPr eaLnBrk="1" hangingPunct="1">
              <a:buFont typeface="Wingdings" panose="05000000000000000000" pitchFamily="2" charset="2"/>
              <a:buNone/>
              <a:defRPr/>
            </a:pPr>
            <a:r>
              <a:rPr lang="tr-TR" sz="3600" smtClean="0"/>
              <a:t>dersler arasında yer alır.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C30E7555-5755-472F-AC1B-BD44F341DFEC}"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D47D6442-AB33-4F98-BB1C-ADFBE560D6A7}" type="slidenum">
              <a:rPr lang="tr-TR" altLang="tr-TR" i="0" smtClean="0"/>
              <a:pPr eaLnBrk="1" hangingPunct="1">
                <a:defRPr/>
              </a:pPr>
              <a:t>22</a:t>
            </a:fld>
            <a:endParaRPr lang="tr-TR" altLang="tr-TR" i="0" smtClean="0"/>
          </a:p>
        </p:txBody>
      </p:sp>
      <p:sp>
        <p:nvSpPr>
          <p:cNvPr id="56322" name="Rectangle 2"/>
          <p:cNvSpPr>
            <a:spLocks noGrp="1" noChangeArrowheads="1"/>
          </p:cNvSpPr>
          <p:nvPr>
            <p:ph type="title"/>
          </p:nvPr>
        </p:nvSpPr>
        <p:spPr/>
        <p:txBody>
          <a:bodyPr/>
          <a:lstStyle/>
          <a:p>
            <a:pPr eaLnBrk="1" hangingPunct="1">
              <a:defRPr/>
            </a:pPr>
            <a:r>
              <a:rPr lang="tr-TR" i="1" smtClean="0"/>
              <a:t>  </a:t>
            </a:r>
            <a:r>
              <a:rPr lang="tr-TR" b="1" i="1" smtClean="0">
                <a:solidFill>
                  <a:srgbClr val="FFFF00"/>
                </a:solidFill>
              </a:rPr>
              <a:t>X – Bilimsellik:</a:t>
            </a:r>
            <a:r>
              <a:rPr lang="tr-TR" smtClean="0"/>
              <a:t> </a:t>
            </a:r>
          </a:p>
        </p:txBody>
      </p:sp>
      <p:sp>
        <p:nvSpPr>
          <p:cNvPr id="56323" name="Rectangle 3"/>
          <p:cNvSpPr>
            <a:spLocks noGrp="1" noChangeArrowheads="1"/>
          </p:cNvSpPr>
          <p:nvPr>
            <p:ph type="body" idx="1"/>
          </p:nvPr>
        </p:nvSpPr>
        <p:spPr>
          <a:xfrm>
            <a:off x="539750" y="1557338"/>
            <a:ext cx="8229600" cy="4525962"/>
          </a:xfrm>
        </p:spPr>
        <p:txBody>
          <a:bodyPr/>
          <a:lstStyle/>
          <a:p>
            <a:pPr eaLnBrk="1" hangingPunct="1">
              <a:lnSpc>
                <a:spcPct val="80000"/>
              </a:lnSpc>
              <a:defRPr/>
            </a:pPr>
            <a:r>
              <a:rPr lang="tr-TR" sz="2800" dirty="0" smtClean="0">
                <a:solidFill>
                  <a:srgbClr val="FFFF00"/>
                </a:solidFill>
              </a:rPr>
              <a:t>  </a:t>
            </a:r>
            <a:r>
              <a:rPr lang="tr-TR" sz="2800" u="sng" dirty="0" smtClean="0">
                <a:solidFill>
                  <a:srgbClr val="FFFF00"/>
                </a:solidFill>
              </a:rPr>
              <a:t>  Madde 13 –</a:t>
            </a:r>
            <a:r>
              <a:rPr lang="tr-TR" sz="2800" dirty="0" smtClean="0"/>
              <a:t> Her derece ve türdeki ders programları ve eğitim </a:t>
            </a:r>
            <a:r>
              <a:rPr lang="tr-TR" sz="2800" dirty="0" err="1" smtClean="0"/>
              <a:t>metotlarıyle</a:t>
            </a:r>
            <a:r>
              <a:rPr lang="tr-TR" sz="2800" dirty="0" smtClean="0"/>
              <a:t> ders araç ve gereçleri, bilimsel ve teknolojik esaslara ve yeniliklere, çevre ve ülke ihtiyaçlarına göre sürekli olarak geliştirilir. </a:t>
            </a:r>
          </a:p>
          <a:p>
            <a:pPr eaLnBrk="1" hangingPunct="1">
              <a:lnSpc>
                <a:spcPct val="80000"/>
              </a:lnSpc>
              <a:defRPr/>
            </a:pPr>
            <a:r>
              <a:rPr lang="tr-TR" sz="2800" dirty="0" smtClean="0"/>
              <a:t>  Eğitimde verimliliğin artırılması ve sürekli olarak gelişme ve yenileşmenin sağlanması bilimsel araştırma ve değerlendirmelere dayalı olarak yapılır. </a:t>
            </a:r>
          </a:p>
          <a:p>
            <a:pPr eaLnBrk="1" hangingPunct="1">
              <a:lnSpc>
                <a:spcPct val="80000"/>
              </a:lnSpc>
              <a:defRPr/>
            </a:pPr>
            <a:r>
              <a:rPr lang="tr-TR" sz="2800" dirty="0" smtClean="0"/>
              <a:t>  Bilgi ve teknoloji üretmek ve kültürümüzü geliştirmekle görevli eğitim kurumları gereğince donatılıp güçlendirilir; bu yöndeki çalışmalar maddi ve manevi bakımından teşvik edilir ve desteklenir.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AC55DEA9-860A-4431-A202-7B069181389C}"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77A702C-1EBD-42E8-8EE8-2557DC8A54BE}" type="slidenum">
              <a:rPr lang="tr-TR" altLang="tr-TR" i="0" smtClean="0"/>
              <a:pPr eaLnBrk="1" hangingPunct="1">
                <a:defRPr/>
              </a:pPr>
              <a:t>23</a:t>
            </a:fld>
            <a:endParaRPr lang="tr-TR" altLang="tr-TR" i="0" smtClean="0"/>
          </a:p>
        </p:txBody>
      </p:sp>
      <p:sp>
        <p:nvSpPr>
          <p:cNvPr id="57346" name="Rectangle 2"/>
          <p:cNvSpPr>
            <a:spLocks noGrp="1" noChangeArrowheads="1"/>
          </p:cNvSpPr>
          <p:nvPr>
            <p:ph type="title"/>
          </p:nvPr>
        </p:nvSpPr>
        <p:spPr>
          <a:xfrm>
            <a:off x="323850" y="0"/>
            <a:ext cx="8362950" cy="1196975"/>
          </a:xfrm>
        </p:spPr>
        <p:txBody>
          <a:bodyPr/>
          <a:lstStyle/>
          <a:p>
            <a:pPr eaLnBrk="1" hangingPunct="1">
              <a:defRPr/>
            </a:pPr>
            <a:r>
              <a:rPr lang="tr-TR" b="1" i="1" smtClean="0"/>
              <a:t>  </a:t>
            </a:r>
            <a:r>
              <a:rPr lang="tr-TR" b="1" i="1" smtClean="0">
                <a:solidFill>
                  <a:srgbClr val="FFFF00"/>
                </a:solidFill>
              </a:rPr>
              <a:t>XI – Planlılık :</a:t>
            </a:r>
            <a:r>
              <a:rPr lang="tr-TR" b="1" smtClean="0"/>
              <a:t> </a:t>
            </a:r>
          </a:p>
        </p:txBody>
      </p:sp>
      <p:sp>
        <p:nvSpPr>
          <p:cNvPr id="57347" name="Rectangle 3"/>
          <p:cNvSpPr>
            <a:spLocks noGrp="1" noChangeArrowheads="1"/>
          </p:cNvSpPr>
          <p:nvPr>
            <p:ph type="body" idx="1"/>
          </p:nvPr>
        </p:nvSpPr>
        <p:spPr>
          <a:xfrm>
            <a:off x="468313" y="1052513"/>
            <a:ext cx="8218487" cy="5073650"/>
          </a:xfrm>
        </p:spPr>
        <p:txBody>
          <a:bodyPr/>
          <a:lstStyle/>
          <a:p>
            <a:pPr eaLnBrk="1" hangingPunct="1">
              <a:lnSpc>
                <a:spcPct val="80000"/>
              </a:lnSpc>
              <a:defRPr/>
            </a:pPr>
            <a:r>
              <a:rPr lang="tr-TR" sz="2400" u="sng" dirty="0" smtClean="0">
                <a:solidFill>
                  <a:srgbClr val="FFFF00"/>
                </a:solidFill>
              </a:rPr>
              <a:t>  Madde 14 –</a:t>
            </a:r>
            <a:r>
              <a:rPr lang="tr-TR" sz="2400" dirty="0" smtClean="0"/>
              <a:t> Milli eğitimin gelişmesi iktisadi, sosyal ve kültürel kalkınma hedeflerine uygun olarak eğitim - </a:t>
            </a:r>
            <a:r>
              <a:rPr lang="tr-TR" sz="2400" dirty="0" err="1" smtClean="0"/>
              <a:t>insangücü</a:t>
            </a:r>
            <a:r>
              <a:rPr lang="tr-TR" sz="2400" dirty="0" smtClean="0"/>
              <a:t> - istihdam ilişkileri dikkate alınmak suretiyle, sanayileşme ve tarımda modernleşmede gerekli teknolojik gelişmeyi sağlayacak mesleki ve teknik eğitime ağırlık verecek biçimde planlanır ve gerçekleştirilir. </a:t>
            </a:r>
          </a:p>
          <a:p>
            <a:pPr eaLnBrk="1" hangingPunct="1">
              <a:lnSpc>
                <a:spcPct val="80000"/>
              </a:lnSpc>
              <a:defRPr/>
            </a:pPr>
            <a:r>
              <a:rPr lang="tr-TR" sz="2400" dirty="0" smtClean="0"/>
              <a:t>  Mesleklerin kademeleri ve her kademenin unvan, yetki ve sorumlulukları kanunla tespit edilir ve her derece ve türdeki örgün ve yaygın mesleki eğitim kurumlarının kuruluş ve programları bu kademelere uygun olarak düzenlenir. </a:t>
            </a:r>
          </a:p>
          <a:p>
            <a:pPr eaLnBrk="1" hangingPunct="1">
              <a:lnSpc>
                <a:spcPct val="80000"/>
              </a:lnSpc>
              <a:defRPr/>
            </a:pPr>
            <a:r>
              <a:rPr lang="tr-TR" sz="2400" dirty="0" smtClean="0"/>
              <a:t>  Eğitim kurumlarının yer, personel, bina, tesis ve ekleri, donatım, araç, gereç ve kapasiteleri ile ilgili standartlar önceden tespit edilir ve kurumların bu standartlara göre optimal büyüklükte kurulması ve verimli olarak işletilmesi sağlanır.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B0C39CF1-C1EE-4E53-8099-9AC78B6CA873}"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28B3B7E-CE3F-413D-8D01-80E970E9C92C}" type="slidenum">
              <a:rPr lang="tr-TR" altLang="tr-TR" i="0" smtClean="0"/>
              <a:pPr eaLnBrk="1" hangingPunct="1">
                <a:defRPr/>
              </a:pPr>
              <a:t>24</a:t>
            </a:fld>
            <a:endParaRPr lang="tr-TR" altLang="tr-TR" i="0" smtClean="0"/>
          </a:p>
        </p:txBody>
      </p:sp>
      <p:sp>
        <p:nvSpPr>
          <p:cNvPr id="58370" name="Rectangle 2"/>
          <p:cNvSpPr>
            <a:spLocks noGrp="1" noChangeArrowheads="1"/>
          </p:cNvSpPr>
          <p:nvPr>
            <p:ph type="title"/>
          </p:nvPr>
        </p:nvSpPr>
        <p:spPr/>
        <p:txBody>
          <a:bodyPr/>
          <a:lstStyle/>
          <a:p>
            <a:pPr eaLnBrk="1" hangingPunct="1">
              <a:defRPr/>
            </a:pPr>
            <a:r>
              <a:rPr lang="tr-TR" b="1" i="1" smtClean="0">
                <a:solidFill>
                  <a:srgbClr val="FFFF00"/>
                </a:solidFill>
              </a:rPr>
              <a:t>XII – Karma eğitim:</a:t>
            </a:r>
            <a:r>
              <a:rPr lang="tr-TR" smtClean="0"/>
              <a:t> </a:t>
            </a:r>
          </a:p>
        </p:txBody>
      </p:sp>
      <p:sp>
        <p:nvSpPr>
          <p:cNvPr id="58371" name="Rectangle 3"/>
          <p:cNvSpPr>
            <a:spLocks noGrp="1" noChangeArrowheads="1"/>
          </p:cNvSpPr>
          <p:nvPr>
            <p:ph type="body" idx="1"/>
          </p:nvPr>
        </p:nvSpPr>
        <p:spPr/>
        <p:txBody>
          <a:bodyPr/>
          <a:lstStyle/>
          <a:p>
            <a:pPr eaLnBrk="1" hangingPunct="1">
              <a:defRPr/>
            </a:pPr>
            <a:r>
              <a:rPr lang="tr-TR" sz="3600" u="sng" smtClean="0">
                <a:solidFill>
                  <a:srgbClr val="FFFF00"/>
                </a:solidFill>
              </a:rPr>
              <a:t>Madde 15 –</a:t>
            </a:r>
            <a:r>
              <a:rPr lang="tr-TR" sz="3600" smtClean="0"/>
              <a:t> Okullarda kız ve erkek </a:t>
            </a:r>
          </a:p>
          <a:p>
            <a:pPr eaLnBrk="1" hangingPunct="1">
              <a:buFont typeface="Wingdings" panose="05000000000000000000" pitchFamily="2" charset="2"/>
              <a:buNone/>
              <a:defRPr/>
            </a:pPr>
            <a:r>
              <a:rPr lang="tr-TR" sz="3600" smtClean="0"/>
              <a:t>karma eğitim yapılması esastır.</a:t>
            </a:r>
          </a:p>
          <a:p>
            <a:pPr eaLnBrk="1" hangingPunct="1">
              <a:buFont typeface="Wingdings" panose="05000000000000000000" pitchFamily="2" charset="2"/>
              <a:buNone/>
              <a:defRPr/>
            </a:pPr>
            <a:r>
              <a:rPr lang="tr-TR" sz="3600" smtClean="0"/>
              <a:t>Ancak eğitimin türüne, imkan ve </a:t>
            </a:r>
          </a:p>
          <a:p>
            <a:pPr eaLnBrk="1" hangingPunct="1">
              <a:buFont typeface="Wingdings" panose="05000000000000000000" pitchFamily="2" charset="2"/>
              <a:buNone/>
              <a:defRPr/>
            </a:pPr>
            <a:r>
              <a:rPr lang="tr-TR" sz="3600" smtClean="0"/>
              <a:t>zorunluluklara göre bazı okullar </a:t>
            </a:r>
          </a:p>
          <a:p>
            <a:pPr eaLnBrk="1" hangingPunct="1">
              <a:buFont typeface="Wingdings" panose="05000000000000000000" pitchFamily="2" charset="2"/>
              <a:buNone/>
              <a:defRPr/>
            </a:pPr>
            <a:r>
              <a:rPr lang="tr-TR" sz="3600" smtClean="0"/>
              <a:t>yalnızca kız veya yalnızca erkek</a:t>
            </a:r>
          </a:p>
          <a:p>
            <a:pPr eaLnBrk="1" hangingPunct="1">
              <a:buFont typeface="Wingdings" panose="05000000000000000000" pitchFamily="2" charset="2"/>
              <a:buNone/>
              <a:defRPr/>
            </a:pPr>
            <a:r>
              <a:rPr lang="tr-TR" sz="3600" smtClean="0"/>
              <a:t>öğrencilere ayrılabilir.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DB42FAF0-5595-480D-8835-B5D1946BC573}"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32BF0DB3-C888-43C4-A0E0-0A4F2AF824CF}" type="slidenum">
              <a:rPr lang="tr-TR" altLang="tr-TR" i="0" smtClean="0"/>
              <a:pPr eaLnBrk="1" hangingPunct="1">
                <a:defRPr/>
              </a:pPr>
              <a:t>25</a:t>
            </a:fld>
            <a:endParaRPr lang="tr-TR" altLang="tr-TR" i="0" smtClean="0"/>
          </a:p>
        </p:txBody>
      </p:sp>
      <p:sp>
        <p:nvSpPr>
          <p:cNvPr id="61442" name="Rectangle 2"/>
          <p:cNvSpPr>
            <a:spLocks noGrp="1" noChangeArrowheads="1"/>
          </p:cNvSpPr>
          <p:nvPr>
            <p:ph type="title"/>
          </p:nvPr>
        </p:nvSpPr>
        <p:spPr>
          <a:xfrm>
            <a:off x="468313" y="0"/>
            <a:ext cx="8229600" cy="1143000"/>
          </a:xfrm>
        </p:spPr>
        <p:txBody>
          <a:bodyPr/>
          <a:lstStyle/>
          <a:p>
            <a:pPr eaLnBrk="1" hangingPunct="1">
              <a:defRPr/>
            </a:pPr>
            <a:r>
              <a:rPr lang="tr-TR" b="1" i="1" smtClean="0">
                <a:solidFill>
                  <a:srgbClr val="FFFF00"/>
                </a:solidFill>
              </a:rPr>
              <a:t>XIII – Okul ile ailenin işbirliği:</a:t>
            </a:r>
            <a:r>
              <a:rPr lang="tr-TR" smtClean="0"/>
              <a:t> </a:t>
            </a:r>
          </a:p>
        </p:txBody>
      </p:sp>
      <p:sp>
        <p:nvSpPr>
          <p:cNvPr id="61443" name="Rectangle 3"/>
          <p:cNvSpPr>
            <a:spLocks noGrp="1" noChangeArrowheads="1"/>
          </p:cNvSpPr>
          <p:nvPr>
            <p:ph type="body" idx="1"/>
          </p:nvPr>
        </p:nvSpPr>
        <p:spPr>
          <a:xfrm>
            <a:off x="250825" y="908050"/>
            <a:ext cx="8518525" cy="5030788"/>
          </a:xfrm>
        </p:spPr>
        <p:txBody>
          <a:bodyPr/>
          <a:lstStyle/>
          <a:p>
            <a:pPr eaLnBrk="1" hangingPunct="1">
              <a:lnSpc>
                <a:spcPct val="90000"/>
              </a:lnSpc>
              <a:defRPr/>
            </a:pPr>
            <a:r>
              <a:rPr lang="tr-TR" sz="2800" u="sng" dirty="0" smtClean="0">
                <a:solidFill>
                  <a:srgbClr val="FFFF00"/>
                </a:solidFill>
              </a:rPr>
              <a:t>  Madde 16 –</a:t>
            </a:r>
            <a:r>
              <a:rPr lang="tr-TR" sz="2800" dirty="0" smtClean="0"/>
              <a:t> Eğitim kurumlarının amaçlarının gerçekleştirilmesine katkıda bulunmak için okul ile aile arasında iş birliği sağlanır. </a:t>
            </a:r>
          </a:p>
          <a:p>
            <a:pPr eaLnBrk="1" hangingPunct="1">
              <a:lnSpc>
                <a:spcPct val="90000"/>
              </a:lnSpc>
              <a:defRPr/>
            </a:pPr>
            <a:r>
              <a:rPr lang="tr-TR" sz="2800" dirty="0" smtClean="0"/>
              <a:t>  Bu amaçla okullarda okul-aile birlikleri kurulur. Okul-aile birlikleri, okulların eğitim ve öğretim hizmetlerine etkinlik  ve verimlilik kazandırmak, okulların ve maddî imkânlardan yoksun öğrencilerin zorunlu ihtiyaçlarını karşılamak üzere; aynî ve nakdî bağışları kabul edebilir, maddî katkı sağlamak amacıyla sosyal ve kültürel etkinlikler ve kampanyalar düzenleyebilir, okulların bünyesinde bulunan kantin, açık alan, salon ve benzeri yerleri işlettirebilir veya işletebilirler. Öğrenci velileri hiçbir surette bağış yapmaya zorlanamaz.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B2D6BA4A-7D52-476F-A581-7DABEB9BF620}"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00D6C15-25F7-47FF-9E87-432BE3A4943C}" type="slidenum">
              <a:rPr lang="tr-TR" altLang="tr-TR" i="0" smtClean="0"/>
              <a:pPr eaLnBrk="1" hangingPunct="1">
                <a:defRPr/>
              </a:pPr>
              <a:t>26</a:t>
            </a:fld>
            <a:endParaRPr lang="tr-TR" altLang="tr-TR" i="0" smtClean="0"/>
          </a:p>
        </p:txBody>
      </p:sp>
      <p:sp>
        <p:nvSpPr>
          <p:cNvPr id="62467" name="Rectangle 3"/>
          <p:cNvSpPr>
            <a:spLocks noGrp="1" noChangeArrowheads="1"/>
          </p:cNvSpPr>
          <p:nvPr>
            <p:ph type="body" idx="1"/>
          </p:nvPr>
        </p:nvSpPr>
        <p:spPr>
          <a:xfrm>
            <a:off x="0" y="260350"/>
            <a:ext cx="8697913" cy="6121400"/>
          </a:xfrm>
        </p:spPr>
        <p:txBody>
          <a:bodyPr/>
          <a:lstStyle/>
          <a:p>
            <a:pPr eaLnBrk="1" hangingPunct="1">
              <a:lnSpc>
                <a:spcPct val="90000"/>
              </a:lnSpc>
              <a:defRPr/>
            </a:pPr>
            <a:r>
              <a:rPr lang="tr-TR" dirty="0" smtClean="0"/>
              <a:t>  Okul - aile birliklerinin kuruluş ve işleyişi, birlik organlarının oluşturulması ve seçim şekilleri, sosyal ve kültürel etkinliklerden sağlanan maddî katkılar, bağışların kabulü, harcanması ve denetlenmesi ile kantin, açık alan, salon ve benzeri yerlerin işlettirilmesi veya işletilmesinden sağlanan gelirlerin dağıtım yerleri ve oranları, harcanması ve denetlenmesine dair usul ve esaslar, Millî Eğitim ve Maliye bakanlıklarınca müştereken hazırlanacak yönetmelikle düzenlenir. </a:t>
            </a:r>
          </a:p>
          <a:p>
            <a:pPr eaLnBrk="1" hangingPunct="1">
              <a:lnSpc>
                <a:spcPct val="90000"/>
              </a:lnSpc>
              <a:defRPr/>
            </a:pPr>
            <a:r>
              <a:rPr lang="tr-TR" dirty="0" smtClean="0"/>
              <a:t>   Okul - aile birliklerinin gelirleri her türlü vergi, resim ve harçtan muaftır.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Veri Yer Tutucusu"/>
          <p:cNvSpPr>
            <a:spLocks noGrp="1"/>
          </p:cNvSpPr>
          <p:nvPr>
            <p:ph type="dt" sz="quarter" idx="10"/>
          </p:nvPr>
        </p:nvSpPr>
        <p:spPr/>
        <p:txBody>
          <a:bodyPr/>
          <a:lstStyle/>
          <a:p>
            <a:pPr>
              <a:defRPr/>
            </a:pPr>
            <a:fld id="{3FEDB7FC-3713-4F72-88AA-1A3783D56478}" type="datetime1">
              <a:rPr lang="tr-TR"/>
              <a:pPr>
                <a:defRPr/>
              </a:pPr>
              <a:t>30.11.2015</a:t>
            </a:fld>
            <a:endParaRPr lang="tr-TR"/>
          </a:p>
        </p:txBody>
      </p:sp>
      <p:sp>
        <p:nvSpPr>
          <p:cNvPr id="8"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31A1EDC4-5905-4637-89BB-0D7DF3D50CF5}" type="slidenum">
              <a:rPr lang="tr-TR" altLang="tr-TR" i="0" smtClean="0"/>
              <a:pPr eaLnBrk="1" hangingPunct="1">
                <a:defRPr/>
              </a:pPr>
              <a:t>27</a:t>
            </a:fld>
            <a:endParaRPr lang="tr-TR" altLang="tr-TR" i="0" smtClean="0"/>
          </a:p>
        </p:txBody>
      </p:sp>
      <p:sp>
        <p:nvSpPr>
          <p:cNvPr id="63490" name="Rectangle 2"/>
          <p:cNvSpPr>
            <a:spLocks noGrp="1" noChangeArrowheads="1"/>
          </p:cNvSpPr>
          <p:nvPr>
            <p:ph type="title"/>
          </p:nvPr>
        </p:nvSpPr>
        <p:spPr/>
        <p:txBody>
          <a:bodyPr/>
          <a:lstStyle/>
          <a:p>
            <a:pPr eaLnBrk="1" hangingPunct="1">
              <a:defRPr/>
            </a:pPr>
            <a:r>
              <a:rPr lang="tr-TR" i="1" smtClean="0"/>
              <a:t>  </a:t>
            </a:r>
            <a:r>
              <a:rPr lang="tr-TR" b="1" i="1" smtClean="0">
                <a:solidFill>
                  <a:srgbClr val="FFFF00"/>
                </a:solidFill>
              </a:rPr>
              <a:t>   XIV – Her yerde eğitim:</a:t>
            </a:r>
            <a:r>
              <a:rPr lang="tr-TR" smtClean="0"/>
              <a:t> </a:t>
            </a:r>
          </a:p>
        </p:txBody>
      </p:sp>
      <p:sp>
        <p:nvSpPr>
          <p:cNvPr id="63491" name="Rectangle 3"/>
          <p:cNvSpPr>
            <a:spLocks noGrp="1" noChangeArrowheads="1"/>
          </p:cNvSpPr>
          <p:nvPr>
            <p:ph type="body" idx="1"/>
          </p:nvPr>
        </p:nvSpPr>
        <p:spPr>
          <a:xfrm>
            <a:off x="468313" y="1341438"/>
            <a:ext cx="8218487" cy="4784725"/>
          </a:xfrm>
        </p:spPr>
        <p:txBody>
          <a:bodyPr/>
          <a:lstStyle/>
          <a:p>
            <a:pPr eaLnBrk="1" hangingPunct="1">
              <a:defRPr/>
            </a:pPr>
            <a:r>
              <a:rPr lang="tr-TR" u="sng" dirty="0" smtClean="0">
                <a:solidFill>
                  <a:srgbClr val="FFFF00"/>
                </a:solidFill>
              </a:rPr>
              <a:t>Madde 17 –</a:t>
            </a:r>
            <a:r>
              <a:rPr lang="tr-TR" dirty="0" smtClean="0"/>
              <a:t> Milli eğitimin amaçları yalnız resmi ve özel eğitim kurumlarında değil, aynı zamanda evde, çevrede, işyerlerinde, her yerde ve her fırsatta gerçekleştirilmeye çalışılır. </a:t>
            </a:r>
          </a:p>
          <a:p>
            <a:pPr eaLnBrk="1" hangingPunct="1">
              <a:defRPr/>
            </a:pPr>
            <a:r>
              <a:rPr lang="tr-TR" dirty="0" smtClean="0"/>
              <a:t>Resmi, özel ve gönüllü her kuruluşun eğitimle ilgili faaliyetleri, Milli Eğitim amaçlarına uygunluğu bakımından Milli Eğitim Bakanlığının denetimine tabidir.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Veri Yer Tutucusu"/>
          <p:cNvSpPr>
            <a:spLocks noGrp="1"/>
          </p:cNvSpPr>
          <p:nvPr>
            <p:ph type="dt" sz="quarter" idx="10"/>
          </p:nvPr>
        </p:nvSpPr>
        <p:spPr/>
        <p:txBody>
          <a:bodyPr/>
          <a:lstStyle/>
          <a:p>
            <a:pPr>
              <a:defRPr/>
            </a:pPr>
            <a:fld id="{87D63DB8-71BB-4742-BF93-3CA89DD6DA67}" type="datetime1">
              <a:rPr lang="tr-TR"/>
              <a:pPr>
                <a:defRPr/>
              </a:pPr>
              <a:t>30.11.2015</a:t>
            </a:fld>
            <a:endParaRPr lang="tr-TR"/>
          </a:p>
        </p:txBody>
      </p:sp>
      <p:sp>
        <p:nvSpPr>
          <p:cNvPr id="8"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253E4C17-E938-471F-B973-EBED82A8B7FA}" type="slidenum">
              <a:rPr lang="tr-TR" altLang="tr-TR" i="0" smtClean="0"/>
              <a:pPr eaLnBrk="1" hangingPunct="1">
                <a:defRPr/>
              </a:pPr>
              <a:t>28</a:t>
            </a:fld>
            <a:endParaRPr lang="tr-TR" altLang="tr-TR" i="0" smtClean="0"/>
          </a:p>
        </p:txBody>
      </p:sp>
      <p:sp>
        <p:nvSpPr>
          <p:cNvPr id="64515" name="Rectangle 3"/>
          <p:cNvSpPr>
            <a:spLocks noGrp="1" noChangeArrowheads="1"/>
          </p:cNvSpPr>
          <p:nvPr>
            <p:ph type="body" idx="1"/>
          </p:nvPr>
        </p:nvSpPr>
        <p:spPr/>
        <p:txBody>
          <a:bodyPr/>
          <a:lstStyle/>
          <a:p>
            <a:pPr lvl="1" eaLnBrk="1" hangingPunct="1">
              <a:buFont typeface="Wingdings" panose="05000000000000000000" pitchFamily="2" charset="2"/>
              <a:buNone/>
              <a:defRPr/>
            </a:pPr>
            <a:endParaRPr lang="tr-TR" i="1" dirty="0" smtClean="0"/>
          </a:p>
          <a:p>
            <a:pPr lvl="1" eaLnBrk="1" hangingPunct="1">
              <a:buFont typeface="Wingdings" panose="05000000000000000000" pitchFamily="2" charset="2"/>
              <a:buNone/>
              <a:defRPr/>
            </a:pPr>
            <a:r>
              <a:rPr lang="tr-TR" sz="4000" i="1" dirty="0" smtClean="0"/>
              <a:t>       </a:t>
            </a:r>
            <a:r>
              <a:rPr lang="tr-TR" sz="5400" b="1" i="1" dirty="0" smtClean="0">
                <a:solidFill>
                  <a:srgbClr val="FF3399"/>
                </a:solidFill>
              </a:rPr>
              <a:t>Türk  Milli  Eğitim</a:t>
            </a:r>
          </a:p>
          <a:p>
            <a:pPr lvl="1" eaLnBrk="1" hangingPunct="1">
              <a:buFont typeface="Wingdings" panose="05000000000000000000" pitchFamily="2" charset="2"/>
              <a:buNone/>
              <a:defRPr/>
            </a:pPr>
            <a:r>
              <a:rPr lang="tr-TR" sz="5400" b="1" i="1" dirty="0" smtClean="0">
                <a:solidFill>
                  <a:srgbClr val="FF3399"/>
                </a:solidFill>
              </a:rPr>
              <a:t>          Sisteminin </a:t>
            </a:r>
          </a:p>
          <a:p>
            <a:pPr lvl="1" eaLnBrk="1" hangingPunct="1">
              <a:buFont typeface="Wingdings" panose="05000000000000000000" pitchFamily="2" charset="2"/>
              <a:buNone/>
              <a:defRPr/>
            </a:pPr>
            <a:r>
              <a:rPr lang="tr-TR" sz="5400" b="1" i="1" dirty="0" smtClean="0">
                <a:solidFill>
                  <a:srgbClr val="FF3399"/>
                </a:solidFill>
              </a:rPr>
              <a:t>        Genel Yapısı</a:t>
            </a:r>
          </a:p>
          <a:p>
            <a:pPr lvl="1" eaLnBrk="1" hangingPunct="1">
              <a:buFont typeface="Wingdings" panose="05000000000000000000" pitchFamily="2" charset="2"/>
              <a:buNone/>
              <a:defRPr/>
            </a:pPr>
            <a:r>
              <a:rPr lang="tr-TR" sz="4000" i="1" dirty="0" smtClean="0">
                <a:solidFill>
                  <a:srgbClr val="FFFF00"/>
                </a:solidFill>
              </a:rPr>
              <a:t> </a:t>
            </a:r>
          </a:p>
          <a:p>
            <a:pPr lvl="1" eaLnBrk="1" hangingPunct="1">
              <a:buFont typeface="Wingdings" panose="05000000000000000000" pitchFamily="2" charset="2"/>
              <a:buNone/>
              <a:defRPr/>
            </a:pPr>
            <a:endParaRPr lang="tr-TR" sz="4000" i="1" dirty="0" smtClean="0">
              <a:solidFill>
                <a:srgbClr val="FF3399"/>
              </a:solidFill>
            </a:endParaRPr>
          </a:p>
          <a:p>
            <a:pPr lvl="1" eaLnBrk="1" hangingPunct="1">
              <a:buFont typeface="Wingdings" panose="05000000000000000000" pitchFamily="2" charset="2"/>
              <a:buNone/>
              <a:defRPr/>
            </a:pPr>
            <a:endParaRPr lang="tr-TR" i="1" dirty="0" smtClean="0"/>
          </a:p>
          <a:p>
            <a:pPr lvl="1" eaLnBrk="1" hangingPunct="1">
              <a:buFont typeface="Wingdings" panose="05000000000000000000" pitchFamily="2" charset="2"/>
              <a:buNone/>
              <a:defRPr/>
            </a:pPr>
            <a:endParaRPr lang="tr-TR" i="1" dirty="0" smtClean="0"/>
          </a:p>
          <a:p>
            <a:pPr lvl="1" eaLnBrk="1" hangingPunct="1">
              <a:buFont typeface="Wingdings" panose="05000000000000000000" pitchFamily="2" charset="2"/>
              <a:buNone/>
              <a:defRPr/>
            </a:pPr>
            <a:endParaRPr lang="tr-TR" i="1" dirty="0" smtClean="0"/>
          </a:p>
          <a:p>
            <a:pPr lvl="1" eaLnBrk="1" hangingPunct="1">
              <a:buFont typeface="Wingdings" panose="05000000000000000000" pitchFamily="2" charset="2"/>
              <a:buNone/>
              <a:defRPr/>
            </a:pPr>
            <a:endParaRPr lang="tr-TR" sz="4000" i="1" dirty="0" smtClean="0"/>
          </a:p>
          <a:p>
            <a:pPr lvl="1" eaLnBrk="1" hangingPunct="1">
              <a:buFont typeface="Wingdings" panose="05000000000000000000" pitchFamily="2" charset="2"/>
              <a:buNone/>
              <a:defRPr/>
            </a:pPr>
            <a:endParaRPr lang="tr-TR" sz="4000" i="1" dirty="0" smtClean="0"/>
          </a:p>
        </p:txBody>
      </p:sp>
      <p:sp>
        <p:nvSpPr>
          <p:cNvPr id="64516" name="Rectangle 4"/>
          <p:cNvSpPr>
            <a:spLocks noGrp="1" noChangeArrowheads="1"/>
          </p:cNvSpPr>
          <p:nvPr>
            <p:ph type="title"/>
          </p:nvPr>
        </p:nvSpPr>
        <p:spPr>
          <a:xfrm>
            <a:off x="539750" y="260350"/>
            <a:ext cx="8229600" cy="2160588"/>
          </a:xfrm>
        </p:spPr>
        <p:txBody>
          <a:bodyPr/>
          <a:lstStyle/>
          <a:p>
            <a:pPr eaLnBrk="1" hangingPunct="1">
              <a:defRPr/>
            </a:pPr>
            <a:r>
              <a:rPr lang="tr-TR" b="1" dirty="0" smtClean="0">
                <a:solidFill>
                  <a:srgbClr val="FFFF00"/>
                </a:solidFill>
              </a:rPr>
              <a:t>İKİNCİ KISIM</a:t>
            </a:r>
            <a:r>
              <a:rPr lang="tr-TR" dirty="0" smtClean="0">
                <a:solidFill>
                  <a:srgbClr val="FF0000"/>
                </a:solidFill>
              </a:rPr>
              <a:t/>
            </a:r>
            <a:br>
              <a:rPr lang="tr-TR" dirty="0" smtClean="0">
                <a:solidFill>
                  <a:srgbClr val="FF0000"/>
                </a:solidFill>
              </a:rPr>
            </a:br>
            <a:endParaRPr lang="tr-TR" dirty="0" smtClean="0">
              <a:solidFill>
                <a:srgbClr val="FF0000"/>
              </a:solidFill>
            </a:endParaRP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CC167581-D0AE-4F25-BFF2-7DB58ED90F27}"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B2651C6-EB93-4839-82A8-C5F535FF9B32}" type="slidenum">
              <a:rPr lang="tr-TR" altLang="tr-TR" i="0" smtClean="0"/>
              <a:pPr eaLnBrk="1" hangingPunct="1">
                <a:defRPr/>
              </a:pPr>
              <a:t>29</a:t>
            </a:fld>
            <a:endParaRPr lang="tr-TR" altLang="tr-TR" i="0" smtClean="0"/>
          </a:p>
        </p:txBody>
      </p:sp>
      <p:sp>
        <p:nvSpPr>
          <p:cNvPr id="66562" name="Rectangle 2"/>
          <p:cNvSpPr>
            <a:spLocks noGrp="1" noChangeArrowheads="1"/>
          </p:cNvSpPr>
          <p:nvPr>
            <p:ph type="title"/>
          </p:nvPr>
        </p:nvSpPr>
        <p:spPr/>
        <p:txBody>
          <a:bodyPr/>
          <a:lstStyle/>
          <a:p>
            <a:pPr eaLnBrk="1" hangingPunct="1">
              <a:defRPr/>
            </a:pPr>
            <a:r>
              <a:rPr lang="tr-TR" i="1" smtClean="0"/>
              <a:t>   </a:t>
            </a:r>
            <a:r>
              <a:rPr lang="tr-TR" b="1" i="1" smtClean="0">
                <a:solidFill>
                  <a:srgbClr val="FFFF00"/>
                </a:solidFill>
              </a:rPr>
              <a:t>  I – Örgün ve yaygın eğitim:</a:t>
            </a:r>
            <a:r>
              <a:rPr lang="tr-TR" smtClean="0"/>
              <a:t> </a:t>
            </a:r>
          </a:p>
        </p:txBody>
      </p:sp>
      <p:sp>
        <p:nvSpPr>
          <p:cNvPr id="66563" name="Rectangle 3"/>
          <p:cNvSpPr>
            <a:spLocks noGrp="1" noChangeArrowheads="1"/>
          </p:cNvSpPr>
          <p:nvPr>
            <p:ph type="body" idx="1"/>
          </p:nvPr>
        </p:nvSpPr>
        <p:spPr/>
        <p:txBody>
          <a:bodyPr/>
          <a:lstStyle/>
          <a:p>
            <a:pPr eaLnBrk="1" hangingPunct="1">
              <a:lnSpc>
                <a:spcPct val="90000"/>
              </a:lnSpc>
              <a:defRPr/>
            </a:pPr>
            <a:r>
              <a:rPr lang="tr-TR" dirty="0" smtClean="0"/>
              <a:t>  </a:t>
            </a:r>
            <a:r>
              <a:rPr lang="tr-TR" u="sng" dirty="0" smtClean="0">
                <a:solidFill>
                  <a:srgbClr val="FFFF00"/>
                </a:solidFill>
              </a:rPr>
              <a:t>Madde 18 –</a:t>
            </a:r>
            <a:r>
              <a:rPr lang="tr-TR" dirty="0" smtClean="0"/>
              <a:t> Türk milli eğitim sistemi, örgün eğitim ve yaygın eğitim olmak üzere, iki ana bölümden kurulur. </a:t>
            </a:r>
          </a:p>
          <a:p>
            <a:pPr eaLnBrk="1" hangingPunct="1">
              <a:lnSpc>
                <a:spcPct val="90000"/>
              </a:lnSpc>
              <a:defRPr/>
            </a:pPr>
            <a:r>
              <a:rPr lang="tr-TR" dirty="0" smtClean="0"/>
              <a:t>      Örgün eğitim, okul öncesi eğitimi, ilköğretim, ortaöğretim ve yükseköğretim kurumlarını kapsar. </a:t>
            </a:r>
          </a:p>
          <a:p>
            <a:pPr eaLnBrk="1" hangingPunct="1">
              <a:lnSpc>
                <a:spcPct val="90000"/>
              </a:lnSpc>
              <a:defRPr/>
            </a:pPr>
            <a:r>
              <a:rPr lang="tr-TR" dirty="0" smtClean="0"/>
              <a:t>     Yaygın eğitim, örgün eğitim yanında veya dışında düzenlenen eğitim faaliyetlerinin tümünü kapsar. </a:t>
            </a:r>
          </a:p>
          <a:p>
            <a:pPr algn="just" eaLnBrk="1" hangingPunct="1">
              <a:lnSpc>
                <a:spcPct val="90000"/>
              </a:lnSpc>
              <a:defRPr/>
            </a:pPr>
            <a:endParaRPr lang="tr-TR" dirty="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98F4FE51-2019-4CC2-888F-AB297C588A63}" type="datetime1">
              <a:rPr lang="tr-TR" smtClean="0"/>
              <a:pPr>
                <a:defRPr/>
              </a:pPr>
              <a:t>30.11.2015</a:t>
            </a:fld>
            <a:endParaRPr lang="tr-TR" dirty="0"/>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35CCDA86-8176-474D-819E-687A222E7A1E}" type="slidenum">
              <a:rPr lang="tr-TR" altLang="tr-TR" i="0" smtClean="0"/>
              <a:pPr eaLnBrk="1" hangingPunct="1">
                <a:defRPr/>
              </a:pPr>
              <a:t>3</a:t>
            </a:fld>
            <a:endParaRPr lang="tr-TR" altLang="tr-TR" i="0" smtClean="0"/>
          </a:p>
        </p:txBody>
      </p:sp>
      <p:sp>
        <p:nvSpPr>
          <p:cNvPr id="3088" name="Rectangle 16"/>
          <p:cNvSpPr>
            <a:spLocks noGrp="1" noChangeArrowheads="1"/>
          </p:cNvSpPr>
          <p:nvPr>
            <p:ph type="title"/>
          </p:nvPr>
        </p:nvSpPr>
        <p:spPr/>
        <p:txBody>
          <a:bodyPr/>
          <a:lstStyle/>
          <a:p>
            <a:pPr eaLnBrk="1" hangingPunct="1">
              <a:defRPr/>
            </a:pPr>
            <a:r>
              <a:rPr lang="tr-TR" u="sng" smtClean="0">
                <a:solidFill>
                  <a:srgbClr val="FFFF00"/>
                </a:solidFill>
              </a:rPr>
              <a:t> </a:t>
            </a:r>
            <a:r>
              <a:rPr lang="tr-TR" b="1" u="sng" smtClean="0">
                <a:solidFill>
                  <a:srgbClr val="FFFF00"/>
                </a:solidFill>
              </a:rPr>
              <a:t>  I – Kanunun kapsamı :</a:t>
            </a:r>
            <a:r>
              <a:rPr lang="tr-TR" smtClean="0"/>
              <a:t> </a:t>
            </a:r>
          </a:p>
        </p:txBody>
      </p:sp>
      <p:sp>
        <p:nvSpPr>
          <p:cNvPr id="3089" name="Rectangle 17"/>
          <p:cNvSpPr>
            <a:spLocks noGrp="1" noChangeArrowheads="1"/>
          </p:cNvSpPr>
          <p:nvPr>
            <p:ph type="body" idx="1"/>
          </p:nvPr>
        </p:nvSpPr>
        <p:spPr/>
        <p:txBody>
          <a:bodyPr/>
          <a:lstStyle/>
          <a:p>
            <a:pPr marL="1371600" lvl="2" indent="-457200" eaLnBrk="1" hangingPunct="1">
              <a:buFontTx/>
              <a:buNone/>
              <a:defRPr/>
            </a:pPr>
            <a:r>
              <a:rPr lang="tr-TR" sz="3200" u="sng" dirty="0" smtClean="0">
                <a:solidFill>
                  <a:srgbClr val="FFFF00"/>
                </a:solidFill>
              </a:rPr>
              <a:t>1.Madde</a:t>
            </a:r>
            <a:r>
              <a:rPr lang="tr-TR" sz="3200" dirty="0" smtClean="0">
                <a:solidFill>
                  <a:srgbClr val="FF0000"/>
                </a:solidFill>
              </a:rPr>
              <a:t> </a:t>
            </a:r>
            <a:r>
              <a:rPr lang="tr-TR" sz="3200" dirty="0" smtClean="0"/>
              <a:t> – Bu Kanun, Türk milli eğitiminin düzenlenmesinde esas olan amaç ve ilkeler, eğitim sisteminin genel yapısı, öğretmenlik mesleği, okul bina ve tesisleri, eğitim araç ve gereçleri ve Devletin eğitim ve öğretim alanındaki görev ve sorumluluğu ile ilgili temel hükümleri bir sistem bütünlüğü içinde kapsar.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0F6A093-E8F6-4438-A5DF-961DF285C22B}"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AC88DCA5-D106-4482-8617-D37B4F95D04D}" type="slidenum">
              <a:rPr lang="tr-TR" altLang="tr-TR" i="0" smtClean="0"/>
              <a:pPr eaLnBrk="1" hangingPunct="1">
                <a:defRPr/>
              </a:pPr>
              <a:t>30</a:t>
            </a:fld>
            <a:endParaRPr lang="tr-TR" altLang="tr-TR" i="0" smtClean="0"/>
          </a:p>
        </p:txBody>
      </p:sp>
      <p:sp>
        <p:nvSpPr>
          <p:cNvPr id="67586" name="Rectangle 2"/>
          <p:cNvSpPr>
            <a:spLocks noGrp="1" noChangeArrowheads="1"/>
          </p:cNvSpPr>
          <p:nvPr>
            <p:ph type="title"/>
          </p:nvPr>
        </p:nvSpPr>
        <p:spPr/>
        <p:txBody>
          <a:bodyPr/>
          <a:lstStyle/>
          <a:p>
            <a:pPr eaLnBrk="1" hangingPunct="1">
              <a:defRPr/>
            </a:pPr>
            <a:r>
              <a:rPr lang="tr-TR" sz="4000" b="1" smtClean="0">
                <a:solidFill>
                  <a:srgbClr val="FFFF00"/>
                </a:solidFill>
              </a:rPr>
              <a:t>İKİNCİ BÖLÜM</a:t>
            </a:r>
            <a:r>
              <a:rPr lang="tr-TR" sz="4000" b="1" i="1" smtClean="0">
                <a:solidFill>
                  <a:srgbClr val="FFFF00"/>
                </a:solidFill>
              </a:rPr>
              <a:t/>
            </a:r>
            <a:br>
              <a:rPr lang="tr-TR" sz="4000" b="1" i="1" smtClean="0">
                <a:solidFill>
                  <a:srgbClr val="FFFF00"/>
                </a:solidFill>
              </a:rPr>
            </a:br>
            <a:r>
              <a:rPr lang="tr-TR" sz="4000" b="1" i="1" smtClean="0">
                <a:solidFill>
                  <a:srgbClr val="FFFF00"/>
                </a:solidFill>
              </a:rPr>
              <a:t>Örgün Eğitim</a:t>
            </a:r>
          </a:p>
        </p:txBody>
      </p:sp>
      <p:sp>
        <p:nvSpPr>
          <p:cNvPr id="67587" name="Rectangle 3"/>
          <p:cNvSpPr>
            <a:spLocks noGrp="1" noChangeArrowheads="1"/>
          </p:cNvSpPr>
          <p:nvPr>
            <p:ph type="body" idx="1"/>
          </p:nvPr>
        </p:nvSpPr>
        <p:spPr/>
        <p:txBody>
          <a:bodyPr/>
          <a:lstStyle/>
          <a:p>
            <a:pPr eaLnBrk="1" hangingPunct="1">
              <a:defRPr/>
            </a:pPr>
            <a:r>
              <a:rPr lang="tr-TR" sz="3600" i="1" smtClean="0">
                <a:solidFill>
                  <a:srgbClr val="FFFF00"/>
                </a:solidFill>
              </a:rPr>
              <a:t>A) Okul öncesi eğitimi:</a:t>
            </a:r>
            <a:r>
              <a:rPr lang="tr-TR" sz="3600" smtClean="0">
                <a:solidFill>
                  <a:srgbClr val="FFFF00"/>
                </a:solidFill>
              </a:rPr>
              <a:t> </a:t>
            </a:r>
          </a:p>
          <a:p>
            <a:pPr eaLnBrk="1" hangingPunct="1">
              <a:defRPr/>
            </a:pPr>
            <a:r>
              <a:rPr lang="tr-TR" sz="3600" i="1" smtClean="0"/>
              <a:t>     I – Kapsam:</a:t>
            </a:r>
            <a:r>
              <a:rPr lang="tr-TR" sz="3600" smtClean="0"/>
              <a:t> </a:t>
            </a:r>
          </a:p>
          <a:p>
            <a:pPr eaLnBrk="1" hangingPunct="1">
              <a:defRPr/>
            </a:pPr>
            <a:r>
              <a:rPr lang="tr-TR" sz="3600" u="sng" smtClean="0">
                <a:solidFill>
                  <a:srgbClr val="FFFF00"/>
                </a:solidFill>
              </a:rPr>
              <a:t>  Madde 19 –</a:t>
            </a:r>
            <a:r>
              <a:rPr lang="tr-TR" sz="3600" smtClean="0"/>
              <a:t> Okul öncesi eğitimi, mecburi ilköğrenim çağına gelmemiş çocukların eğitimini kapsar. </a:t>
            </a:r>
          </a:p>
          <a:p>
            <a:pPr eaLnBrk="1" hangingPunct="1">
              <a:buFont typeface="Wingdings" panose="05000000000000000000" pitchFamily="2" charset="2"/>
              <a:buNone/>
              <a:defRPr/>
            </a:pPr>
            <a:endParaRPr lang="tr-TR" sz="3600" smtClean="0"/>
          </a:p>
          <a:p>
            <a:pPr eaLnBrk="1" hangingPunct="1">
              <a:defRPr/>
            </a:pPr>
            <a:r>
              <a:rPr lang="tr-TR" sz="3600" smtClean="0"/>
              <a:t>  Bu eğitim isteğe bağlıdır.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CAF95BE4-8983-487E-8250-8E1350A98ACE}"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D12992E6-1AE4-43CA-8E24-FD3ED2CF7A5D}" type="slidenum">
              <a:rPr lang="tr-TR" altLang="tr-TR" i="0" smtClean="0"/>
              <a:pPr eaLnBrk="1" hangingPunct="1">
                <a:defRPr/>
              </a:pPr>
              <a:t>31</a:t>
            </a:fld>
            <a:endParaRPr lang="tr-TR" altLang="tr-TR" i="0" smtClean="0"/>
          </a:p>
        </p:txBody>
      </p:sp>
      <p:sp>
        <p:nvSpPr>
          <p:cNvPr id="68610" name="Rectangle 2"/>
          <p:cNvSpPr>
            <a:spLocks noGrp="1" noChangeArrowheads="1"/>
          </p:cNvSpPr>
          <p:nvPr>
            <p:ph type="title"/>
          </p:nvPr>
        </p:nvSpPr>
        <p:spPr/>
        <p:txBody>
          <a:bodyPr/>
          <a:lstStyle/>
          <a:p>
            <a:pPr eaLnBrk="1" hangingPunct="1">
              <a:defRPr/>
            </a:pPr>
            <a:r>
              <a:rPr lang="tr-TR" b="1" i="1" smtClean="0">
                <a:solidFill>
                  <a:srgbClr val="FFFF00"/>
                </a:solidFill>
              </a:rPr>
              <a:t>   II – Amaç ve görevler:</a:t>
            </a:r>
            <a:r>
              <a:rPr lang="tr-TR" smtClean="0"/>
              <a:t> </a:t>
            </a:r>
          </a:p>
        </p:txBody>
      </p:sp>
      <p:sp>
        <p:nvSpPr>
          <p:cNvPr id="68611" name="Rectangle 3"/>
          <p:cNvSpPr>
            <a:spLocks noGrp="1" noChangeArrowheads="1"/>
          </p:cNvSpPr>
          <p:nvPr>
            <p:ph type="body" idx="1"/>
          </p:nvPr>
        </p:nvSpPr>
        <p:spPr>
          <a:xfrm>
            <a:off x="468313" y="1268413"/>
            <a:ext cx="8218487" cy="4857750"/>
          </a:xfrm>
        </p:spPr>
        <p:txBody>
          <a:bodyPr/>
          <a:lstStyle/>
          <a:p>
            <a:pPr eaLnBrk="1" hangingPunct="1">
              <a:lnSpc>
                <a:spcPct val="90000"/>
              </a:lnSpc>
              <a:defRPr/>
            </a:pPr>
            <a:r>
              <a:rPr lang="tr-TR" u="sng" dirty="0" smtClean="0">
                <a:solidFill>
                  <a:srgbClr val="FFFF00"/>
                </a:solidFill>
              </a:rPr>
              <a:t>   Madde 20 –</a:t>
            </a:r>
            <a:r>
              <a:rPr lang="tr-TR" sz="2800" dirty="0" smtClean="0"/>
              <a:t> Okul öncesi eğitiminin amaç ve görevleri, milli eğitimin genel amaçlarına ve temel ilkelerine uygun olarak;</a:t>
            </a:r>
          </a:p>
          <a:p>
            <a:pPr eaLnBrk="1" hangingPunct="1">
              <a:lnSpc>
                <a:spcPct val="90000"/>
              </a:lnSpc>
              <a:defRPr/>
            </a:pPr>
            <a:r>
              <a:rPr lang="tr-TR" sz="2800" dirty="0" smtClean="0">
                <a:solidFill>
                  <a:srgbClr val="FFFF00"/>
                </a:solidFill>
              </a:rPr>
              <a:t>1.</a:t>
            </a:r>
            <a:r>
              <a:rPr lang="tr-TR" sz="2800" dirty="0" smtClean="0"/>
              <a:t> Çocukların beden, zihin ve duygu gelişmesini ve iyi alışkanlıklar kazanmasını sağlamak;</a:t>
            </a:r>
          </a:p>
          <a:p>
            <a:pPr algn="just" eaLnBrk="1" hangingPunct="1">
              <a:lnSpc>
                <a:spcPct val="90000"/>
              </a:lnSpc>
              <a:defRPr/>
            </a:pPr>
            <a:r>
              <a:rPr lang="tr-TR" sz="2800" dirty="0" smtClean="0">
                <a:solidFill>
                  <a:srgbClr val="FFFF00"/>
                </a:solidFill>
              </a:rPr>
              <a:t>2.</a:t>
            </a:r>
            <a:r>
              <a:rPr lang="tr-TR" sz="2800" dirty="0" smtClean="0"/>
              <a:t> Onları ilk öğretime hazırlamak;</a:t>
            </a:r>
          </a:p>
          <a:p>
            <a:pPr eaLnBrk="1" hangingPunct="1">
              <a:lnSpc>
                <a:spcPct val="90000"/>
              </a:lnSpc>
              <a:defRPr/>
            </a:pPr>
            <a:r>
              <a:rPr lang="tr-TR" sz="2800" dirty="0" smtClean="0">
                <a:solidFill>
                  <a:srgbClr val="FFFF00"/>
                </a:solidFill>
              </a:rPr>
              <a:t>3.</a:t>
            </a:r>
            <a:r>
              <a:rPr lang="tr-TR" sz="2800" dirty="0" smtClean="0"/>
              <a:t> Şartları elverişsiz çevrelerden ve ailelerden gelen çocuklar için ortak bir yetişme ortamı yaratmak;</a:t>
            </a:r>
          </a:p>
          <a:p>
            <a:pPr eaLnBrk="1" hangingPunct="1">
              <a:lnSpc>
                <a:spcPct val="90000"/>
              </a:lnSpc>
              <a:defRPr/>
            </a:pPr>
            <a:r>
              <a:rPr lang="tr-TR" sz="2800" dirty="0" smtClean="0">
                <a:solidFill>
                  <a:srgbClr val="FFFF00"/>
                </a:solidFill>
              </a:rPr>
              <a:t>4.</a:t>
            </a:r>
            <a:r>
              <a:rPr lang="tr-TR" sz="2800" dirty="0" smtClean="0"/>
              <a:t> Çocukların Türkçeyi doğru ve güzel konuşmalarını sağlamaktır.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3879A42D-0D8C-431A-AF81-D6774346A3BD}"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7900D37F-3FAF-45EE-9A7E-80844BCC2185}" type="slidenum">
              <a:rPr lang="tr-TR" altLang="tr-TR" i="0" smtClean="0"/>
              <a:pPr eaLnBrk="1" hangingPunct="1">
                <a:defRPr/>
              </a:pPr>
              <a:t>32</a:t>
            </a:fld>
            <a:endParaRPr lang="tr-TR" altLang="tr-TR" i="0" smtClean="0"/>
          </a:p>
        </p:txBody>
      </p:sp>
      <p:sp>
        <p:nvSpPr>
          <p:cNvPr id="69634" name="Rectangle 2"/>
          <p:cNvSpPr>
            <a:spLocks noGrp="1" noChangeArrowheads="1"/>
          </p:cNvSpPr>
          <p:nvPr>
            <p:ph type="title"/>
          </p:nvPr>
        </p:nvSpPr>
        <p:spPr/>
        <p:txBody>
          <a:bodyPr/>
          <a:lstStyle/>
          <a:p>
            <a:pPr eaLnBrk="1" hangingPunct="1">
              <a:defRPr/>
            </a:pPr>
            <a:r>
              <a:rPr lang="tr-TR" b="1" i="1" smtClean="0">
                <a:solidFill>
                  <a:srgbClr val="FFFF00"/>
                </a:solidFill>
              </a:rPr>
              <a:t>III – Kuruluş :</a:t>
            </a:r>
            <a:r>
              <a:rPr lang="tr-TR" smtClean="0">
                <a:solidFill>
                  <a:srgbClr val="FF0000"/>
                </a:solidFill>
              </a:rPr>
              <a:t> </a:t>
            </a:r>
          </a:p>
        </p:txBody>
      </p:sp>
      <p:sp>
        <p:nvSpPr>
          <p:cNvPr id="69635" name="Rectangle 3"/>
          <p:cNvSpPr>
            <a:spLocks noGrp="1" noChangeArrowheads="1"/>
          </p:cNvSpPr>
          <p:nvPr>
            <p:ph type="body" idx="1"/>
          </p:nvPr>
        </p:nvSpPr>
        <p:spPr>
          <a:xfrm>
            <a:off x="468313" y="1268413"/>
            <a:ext cx="8218487" cy="4857750"/>
          </a:xfrm>
        </p:spPr>
        <p:txBody>
          <a:bodyPr/>
          <a:lstStyle/>
          <a:p>
            <a:pPr eaLnBrk="1" hangingPunct="1">
              <a:lnSpc>
                <a:spcPct val="80000"/>
              </a:lnSpc>
              <a:defRPr/>
            </a:pPr>
            <a:r>
              <a:rPr lang="tr-TR" sz="2400" u="sng" dirty="0" smtClean="0">
                <a:solidFill>
                  <a:srgbClr val="FFFF00"/>
                </a:solidFill>
              </a:rPr>
              <a:t>  Madde 21 –</a:t>
            </a:r>
            <a:r>
              <a:rPr lang="tr-TR" sz="2400" dirty="0" smtClean="0"/>
              <a:t> Okul öncesi eğitim kurumları, bağımsız anaokulları olarak kurulabileceği gibi, gerekli görülen yerlerde ilköğretim okuluna  bağlı anasınıfları halinde veya ilgili diğer öğretim kurumlarına bağlı uygulama sınıfları olarak da açılabilir. </a:t>
            </a:r>
          </a:p>
          <a:p>
            <a:pPr algn="just" eaLnBrk="1" hangingPunct="1">
              <a:lnSpc>
                <a:spcPct val="80000"/>
              </a:lnSpc>
              <a:buFont typeface="Wingdings" panose="05000000000000000000" pitchFamily="2" charset="2"/>
              <a:buNone/>
              <a:defRPr/>
            </a:pPr>
            <a:r>
              <a:rPr lang="tr-TR" sz="2400" dirty="0" smtClean="0"/>
              <a:t> </a:t>
            </a:r>
          </a:p>
          <a:p>
            <a:pPr eaLnBrk="1" hangingPunct="1">
              <a:lnSpc>
                <a:spcPct val="80000"/>
              </a:lnSpc>
              <a:defRPr/>
            </a:pPr>
            <a:r>
              <a:rPr lang="tr-TR" sz="2400" dirty="0" smtClean="0"/>
              <a:t>  Okul öncesi eğitim kurumlarının nerelerde ve hangi önceliklere göre açılacağı, Milli Eğitim Bakanlığınca hazırlanacak bir yönetmelikle düzenlenir.</a:t>
            </a:r>
          </a:p>
          <a:p>
            <a:pPr algn="just" eaLnBrk="1" hangingPunct="1">
              <a:lnSpc>
                <a:spcPct val="80000"/>
              </a:lnSpc>
              <a:defRPr/>
            </a:pPr>
            <a:endParaRPr lang="tr-TR" sz="2400" dirty="0" smtClean="0"/>
          </a:p>
          <a:p>
            <a:pPr algn="just" eaLnBrk="1" hangingPunct="1">
              <a:lnSpc>
                <a:spcPct val="80000"/>
              </a:lnSpc>
              <a:defRPr/>
            </a:pPr>
            <a:r>
              <a:rPr lang="tr-TR" sz="2400" dirty="0" smtClean="0"/>
              <a:t>   İş Kanununa tabi işyerlerinde işverenlerin okul öncesi eğitim kurumu kurmaları için gerekli şartlar ve diğer hususlar, Milli Eğitim ve Çalışma Bakanlıkları tarafından birlikte düzenlenecek bir tüzükte gösterilir.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F7AF1495-20A7-4673-BF58-DD2CB0820DAB}"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8E304F17-1067-4692-B4E3-3B9164DD285A}" type="slidenum">
              <a:rPr lang="tr-TR" altLang="tr-TR" i="0" smtClean="0"/>
              <a:pPr eaLnBrk="1" hangingPunct="1">
                <a:defRPr/>
              </a:pPr>
              <a:t>33</a:t>
            </a:fld>
            <a:endParaRPr lang="tr-TR" altLang="tr-TR" i="0" smtClean="0"/>
          </a:p>
        </p:txBody>
      </p:sp>
      <p:sp>
        <p:nvSpPr>
          <p:cNvPr id="70658" name="Rectangle 2"/>
          <p:cNvSpPr>
            <a:spLocks noGrp="1" noChangeArrowheads="1"/>
          </p:cNvSpPr>
          <p:nvPr>
            <p:ph type="title"/>
          </p:nvPr>
        </p:nvSpPr>
        <p:spPr/>
        <p:txBody>
          <a:bodyPr/>
          <a:lstStyle/>
          <a:p>
            <a:pPr eaLnBrk="1" hangingPunct="1">
              <a:defRPr/>
            </a:pPr>
            <a:r>
              <a:rPr lang="tr-TR" b="1" i="1" smtClean="0">
                <a:solidFill>
                  <a:srgbClr val="FFFF00"/>
                </a:solidFill>
              </a:rPr>
              <a:t>   B) İlköğretim:</a:t>
            </a:r>
            <a:r>
              <a:rPr lang="tr-TR" smtClean="0"/>
              <a:t> </a:t>
            </a:r>
          </a:p>
        </p:txBody>
      </p:sp>
      <p:sp>
        <p:nvSpPr>
          <p:cNvPr id="70659" name="Rectangle 3"/>
          <p:cNvSpPr>
            <a:spLocks noGrp="1" noChangeArrowheads="1"/>
          </p:cNvSpPr>
          <p:nvPr>
            <p:ph type="body" idx="1"/>
          </p:nvPr>
        </p:nvSpPr>
        <p:spPr>
          <a:xfrm>
            <a:off x="395288" y="1700213"/>
            <a:ext cx="8229600" cy="4525962"/>
          </a:xfrm>
        </p:spPr>
        <p:txBody>
          <a:bodyPr/>
          <a:lstStyle/>
          <a:p>
            <a:pPr eaLnBrk="1" hangingPunct="1">
              <a:defRPr/>
            </a:pPr>
            <a:r>
              <a:rPr lang="tr-TR" i="1" smtClean="0"/>
              <a:t> </a:t>
            </a:r>
            <a:r>
              <a:rPr lang="tr-TR" b="1" i="1" smtClean="0">
                <a:solidFill>
                  <a:srgbClr val="FFFF00"/>
                </a:solidFill>
              </a:rPr>
              <a:t>         </a:t>
            </a:r>
            <a:r>
              <a:rPr lang="tr-TR" sz="3600" b="1" i="1" smtClean="0">
                <a:solidFill>
                  <a:srgbClr val="FFFF00"/>
                </a:solidFill>
              </a:rPr>
              <a:t>I – Kapsam:</a:t>
            </a:r>
            <a:r>
              <a:rPr lang="tr-TR" sz="3600" smtClean="0"/>
              <a:t>   </a:t>
            </a:r>
          </a:p>
          <a:p>
            <a:pPr eaLnBrk="1" hangingPunct="1">
              <a:defRPr/>
            </a:pPr>
            <a:r>
              <a:rPr lang="tr-TR" sz="3600" smtClean="0">
                <a:solidFill>
                  <a:srgbClr val="FFFF00"/>
                </a:solidFill>
              </a:rPr>
              <a:t>  </a:t>
            </a:r>
            <a:r>
              <a:rPr lang="tr-TR" sz="3600" u="sng" smtClean="0">
                <a:solidFill>
                  <a:srgbClr val="FFFF00"/>
                </a:solidFill>
              </a:rPr>
              <a:t>Madde 22 –</a:t>
            </a:r>
            <a:r>
              <a:rPr lang="tr-TR" sz="3600" smtClean="0"/>
              <a:t> </a:t>
            </a:r>
            <a:r>
              <a:rPr lang="tr-TR" b="1" smtClean="0"/>
              <a:t>(Değişik: 30/3/2012 - 6287/7 md.)</a:t>
            </a:r>
            <a:r>
              <a:rPr lang="tr-TR" smtClean="0"/>
              <a:t> Mecburi ilköğretim çağı 6-13 yaş grubundaki çocukları kapsar. Bu çağ çocuğun 5 yaşını bitirdiği yılın eylül ayı sonunda başlar, 13 yaşını bitirip 14 yaşına girdiği yılın öğretim yılı sonunda biter.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7BFC62BA-7DEB-4B1C-B703-3BED782918B6}"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2C3E423F-21D7-4130-B44E-DF62A7C4DDDC}" type="slidenum">
              <a:rPr lang="tr-TR" altLang="tr-TR" i="0" smtClean="0"/>
              <a:pPr eaLnBrk="1" hangingPunct="1">
                <a:defRPr/>
              </a:pPr>
              <a:t>34</a:t>
            </a:fld>
            <a:endParaRPr lang="tr-TR" altLang="tr-TR" i="0" smtClean="0"/>
          </a:p>
        </p:txBody>
      </p:sp>
      <p:sp>
        <p:nvSpPr>
          <p:cNvPr id="77827" name="Rectangle 3"/>
          <p:cNvSpPr>
            <a:spLocks noGrp="1" noChangeArrowheads="1"/>
          </p:cNvSpPr>
          <p:nvPr>
            <p:ph type="body" idx="1"/>
          </p:nvPr>
        </p:nvSpPr>
        <p:spPr>
          <a:xfrm>
            <a:off x="468313" y="1341438"/>
            <a:ext cx="8218487" cy="4784725"/>
          </a:xfrm>
        </p:spPr>
        <p:txBody>
          <a:bodyPr/>
          <a:lstStyle/>
          <a:p>
            <a:pPr eaLnBrk="1" hangingPunct="1">
              <a:defRPr/>
            </a:pPr>
            <a:r>
              <a:rPr lang="tr-TR" sz="2400" dirty="0" smtClean="0"/>
              <a:t>  </a:t>
            </a:r>
            <a:r>
              <a:rPr lang="tr-TR" sz="2400" u="sng" dirty="0" smtClean="0">
                <a:solidFill>
                  <a:srgbClr val="FFFF00"/>
                </a:solidFill>
              </a:rPr>
              <a:t>  </a:t>
            </a:r>
            <a:r>
              <a:rPr lang="tr-TR" sz="2800" u="sng" dirty="0" smtClean="0">
                <a:solidFill>
                  <a:srgbClr val="FFFF00"/>
                </a:solidFill>
              </a:rPr>
              <a:t>Madde 23 –</a:t>
            </a:r>
            <a:r>
              <a:rPr lang="tr-TR" sz="2800" dirty="0" smtClean="0"/>
              <a:t> İlköğretimin amaç ve görevleri, milli eğitimin genel amaçlarına ve temel ilkelerine uygun olarak,</a:t>
            </a:r>
          </a:p>
          <a:p>
            <a:pPr eaLnBrk="1" hangingPunct="1">
              <a:defRPr/>
            </a:pPr>
            <a:r>
              <a:rPr lang="tr-TR" sz="2800" dirty="0" smtClean="0"/>
              <a:t>  </a:t>
            </a:r>
            <a:r>
              <a:rPr lang="tr-TR" sz="2800" dirty="0" smtClean="0">
                <a:solidFill>
                  <a:srgbClr val="FFFF00"/>
                </a:solidFill>
              </a:rPr>
              <a:t>1.</a:t>
            </a:r>
            <a:r>
              <a:rPr lang="tr-TR" sz="2800" dirty="0" smtClean="0"/>
              <a:t> Her Türk çocuğuna iyi bir vatandaş olmak için gerekli temel bilgi, beceri, davranış ve alışkanlıkları kazandırmak; onu milli ahlak anlayışına uygun olarak yetiştirmek;</a:t>
            </a:r>
          </a:p>
          <a:p>
            <a:pPr eaLnBrk="1" hangingPunct="1">
              <a:defRPr/>
            </a:pPr>
            <a:r>
              <a:rPr lang="tr-TR" sz="2800" dirty="0" smtClean="0"/>
              <a:t>  </a:t>
            </a:r>
            <a:r>
              <a:rPr lang="tr-TR" sz="2800" dirty="0" smtClean="0">
                <a:solidFill>
                  <a:srgbClr val="FFFF00"/>
                </a:solidFill>
              </a:rPr>
              <a:t>2.</a:t>
            </a:r>
            <a:r>
              <a:rPr lang="tr-TR" sz="2800" dirty="0" smtClean="0"/>
              <a:t> Her Türk çocuğunu ilgi, istidat ve kabiliyetleri yönünden yetiştirerek hayata ve üst öğrenime hazırlamaktır.</a:t>
            </a:r>
          </a:p>
        </p:txBody>
      </p:sp>
      <p:sp>
        <p:nvSpPr>
          <p:cNvPr id="77831" name="Rectangle 7"/>
          <p:cNvSpPr>
            <a:spLocks noGrp="1" noChangeArrowheads="1"/>
          </p:cNvSpPr>
          <p:nvPr>
            <p:ph type="title"/>
          </p:nvPr>
        </p:nvSpPr>
        <p:spPr/>
        <p:txBody>
          <a:bodyPr/>
          <a:lstStyle/>
          <a:p>
            <a:pPr eaLnBrk="1" hangingPunct="1">
              <a:defRPr/>
            </a:pPr>
            <a:r>
              <a:rPr lang="tr-TR" i="1" smtClean="0"/>
              <a:t>  </a:t>
            </a:r>
            <a:r>
              <a:rPr lang="tr-TR" b="1" i="1" smtClean="0">
                <a:solidFill>
                  <a:srgbClr val="FFFF00"/>
                </a:solidFill>
              </a:rPr>
              <a:t>   II – Amaç ve görevler:</a:t>
            </a:r>
            <a:r>
              <a:rPr lang="tr-TR" smtClean="0"/>
              <a:t>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E3D501AC-F9EB-4828-ABBA-456CC2E601AA}"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0B07178-B8BB-4716-AA0F-F2EB8E7A0A14}" type="slidenum">
              <a:rPr lang="tr-TR" altLang="tr-TR" i="0" smtClean="0"/>
              <a:pPr eaLnBrk="1" hangingPunct="1">
                <a:defRPr/>
              </a:pPr>
              <a:t>35</a:t>
            </a:fld>
            <a:endParaRPr lang="tr-TR" altLang="tr-TR" i="0" smtClean="0"/>
          </a:p>
        </p:txBody>
      </p:sp>
      <p:sp>
        <p:nvSpPr>
          <p:cNvPr id="71682" name="Rectangle 2"/>
          <p:cNvSpPr>
            <a:spLocks noGrp="1" noChangeArrowheads="1"/>
          </p:cNvSpPr>
          <p:nvPr>
            <p:ph type="title"/>
          </p:nvPr>
        </p:nvSpPr>
        <p:spPr/>
        <p:txBody>
          <a:bodyPr/>
          <a:lstStyle/>
          <a:p>
            <a:pPr eaLnBrk="1" hangingPunct="1">
              <a:defRPr/>
            </a:pPr>
            <a:r>
              <a:rPr lang="tr-TR" i="1" smtClean="0"/>
              <a:t>  </a:t>
            </a:r>
            <a:endParaRPr lang="tr-TR" smtClean="0"/>
          </a:p>
        </p:txBody>
      </p:sp>
      <p:sp>
        <p:nvSpPr>
          <p:cNvPr id="71683" name="Rectangle 3"/>
          <p:cNvSpPr>
            <a:spLocks noGrp="1" noChangeArrowheads="1"/>
          </p:cNvSpPr>
          <p:nvPr>
            <p:ph type="body" idx="1"/>
          </p:nvPr>
        </p:nvSpPr>
        <p:spPr>
          <a:xfrm>
            <a:off x="395288" y="476250"/>
            <a:ext cx="8229600" cy="5905500"/>
          </a:xfrm>
        </p:spPr>
        <p:txBody>
          <a:bodyPr/>
          <a:lstStyle/>
          <a:p>
            <a:pPr eaLnBrk="1" hangingPunct="1">
              <a:defRPr/>
            </a:pPr>
            <a:r>
              <a:rPr lang="tr-TR" sz="3600" dirty="0" smtClean="0">
                <a:solidFill>
                  <a:srgbClr val="FFFF00"/>
                </a:solidFill>
              </a:rPr>
              <a:t>   3.</a:t>
            </a:r>
            <a:r>
              <a:rPr lang="tr-TR" sz="3600" dirty="0" smtClean="0"/>
              <a:t> İlköğretimin son ders yılının ikinci yarısında öğrencilere, ortaöğretimde devam edilebilecek okul ve programların hangi mesleklerin yolunu açabileceği ve bu mesleklerin kendilerine sağlayacağı yaşam standardı konusunda tanıtıcı bilgiler vermek üzere rehberlik servislerince gerekli çalışmalar yapılır.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BA8A1F99-F08C-4A5C-B53E-D570A7F8CFCF}"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AF4FA5F7-1F3B-4FA9-88F3-412EED76F266}" type="slidenum">
              <a:rPr lang="tr-TR" altLang="tr-TR" i="0" smtClean="0"/>
              <a:pPr eaLnBrk="1" hangingPunct="1">
                <a:defRPr/>
              </a:pPr>
              <a:t>36</a:t>
            </a:fld>
            <a:endParaRPr lang="tr-TR" altLang="tr-TR" i="0" smtClean="0"/>
          </a:p>
        </p:txBody>
      </p:sp>
      <p:sp>
        <p:nvSpPr>
          <p:cNvPr id="78850" name="Rectangle 2"/>
          <p:cNvSpPr>
            <a:spLocks noGrp="1" noChangeArrowheads="1"/>
          </p:cNvSpPr>
          <p:nvPr>
            <p:ph type="title"/>
          </p:nvPr>
        </p:nvSpPr>
        <p:spPr/>
        <p:txBody>
          <a:bodyPr/>
          <a:lstStyle/>
          <a:p>
            <a:pPr eaLnBrk="1" hangingPunct="1">
              <a:defRPr/>
            </a:pPr>
            <a:r>
              <a:rPr lang="tr-TR" sz="4000" b="1" i="1" smtClean="0">
                <a:solidFill>
                  <a:srgbClr val="FFFF00"/>
                </a:solidFill>
              </a:rPr>
              <a:t>  III – Kuruluş:</a:t>
            </a:r>
            <a:br>
              <a:rPr lang="tr-TR" sz="4000" b="1" i="1" smtClean="0">
                <a:solidFill>
                  <a:srgbClr val="FFFF00"/>
                </a:solidFill>
              </a:rPr>
            </a:br>
            <a:r>
              <a:rPr lang="tr-TR" sz="4000" b="1" i="1" smtClean="0">
                <a:solidFill>
                  <a:srgbClr val="FFFF00"/>
                </a:solidFill>
              </a:rPr>
              <a:t>             a) İlköğretim kurumları:</a:t>
            </a:r>
          </a:p>
        </p:txBody>
      </p:sp>
      <p:sp>
        <p:nvSpPr>
          <p:cNvPr id="78851" name="Rectangle 3"/>
          <p:cNvSpPr>
            <a:spLocks noGrp="1" noChangeArrowheads="1"/>
          </p:cNvSpPr>
          <p:nvPr>
            <p:ph type="body" idx="1"/>
          </p:nvPr>
        </p:nvSpPr>
        <p:spPr>
          <a:xfrm>
            <a:off x="0" y="1412875"/>
            <a:ext cx="8642350" cy="5445125"/>
          </a:xfrm>
        </p:spPr>
        <p:txBody>
          <a:bodyPr/>
          <a:lstStyle/>
          <a:p>
            <a:pPr eaLnBrk="1" hangingPunct="1">
              <a:lnSpc>
                <a:spcPct val="80000"/>
              </a:lnSpc>
              <a:defRPr/>
            </a:pPr>
            <a:r>
              <a:rPr lang="tr-TR" sz="2000" u="sng" dirty="0" smtClean="0">
                <a:solidFill>
                  <a:srgbClr val="FFFF00"/>
                </a:solidFill>
              </a:rPr>
              <a:t>   Madde 24 –</a:t>
            </a:r>
            <a:r>
              <a:rPr lang="tr-TR" sz="2000" dirty="0" smtClean="0"/>
              <a:t> </a:t>
            </a:r>
            <a:r>
              <a:rPr lang="tr-TR" sz="2000" b="1" dirty="0" smtClean="0"/>
              <a:t>(Değişik: 30/3/2012 - 6287/8 md.) </a:t>
            </a:r>
            <a:r>
              <a:rPr lang="tr-TR" sz="2000" dirty="0" smtClean="0"/>
              <a:t>İlköğretim kurumlarının ilkokul ve ortaokul olarak bağımsız okullar hâlinde kurulması esastır. Ancak imkân ve şartlara göre ortaokullar, ilkokullarla veya liselerle birlikte de kurulabilir. </a:t>
            </a:r>
          </a:p>
          <a:p>
            <a:pPr algn="just" eaLnBrk="1" hangingPunct="1">
              <a:lnSpc>
                <a:spcPct val="80000"/>
              </a:lnSpc>
              <a:defRPr/>
            </a:pPr>
            <a:r>
              <a:rPr lang="tr-TR" sz="2000" i="1" dirty="0" smtClean="0">
                <a:solidFill>
                  <a:srgbClr val="FFFF00"/>
                </a:solidFill>
              </a:rPr>
              <a:t>  b) Kuruluş şekilleri:</a:t>
            </a:r>
          </a:p>
          <a:p>
            <a:pPr eaLnBrk="1" hangingPunct="1">
              <a:lnSpc>
                <a:spcPct val="80000"/>
              </a:lnSpc>
              <a:defRPr/>
            </a:pPr>
            <a:r>
              <a:rPr lang="tr-TR" sz="2000" i="1" u="sng" dirty="0" smtClean="0">
                <a:solidFill>
                  <a:srgbClr val="FFFF00"/>
                </a:solidFill>
              </a:rPr>
              <a:t>   Madde 25 –</a:t>
            </a:r>
            <a:r>
              <a:rPr lang="tr-TR" sz="2000" dirty="0" smtClean="0"/>
              <a:t> </a:t>
            </a:r>
            <a:r>
              <a:rPr lang="tr-TR" sz="2000" b="1" dirty="0" smtClean="0"/>
              <a:t>(30/3/2012 - 6287/9 md</a:t>
            </a:r>
            <a:r>
              <a:rPr lang="tr-TR" sz="2000" dirty="0" smtClean="0"/>
              <a:t>.) İlköğretim kurumları; dört yıl süreli ve zorunlu ilkokullar ile dört yıl süreli, zorunlu ve farklı programlar arasında tercihe imkân veren ortaokullar ile imam-hatip ortaokullarından oluşur. Ortaokullar ile imam-hatip ortaokullarında lise eğitimini destekleyecek şekilde öğrencilerin yetenek, gelişim ve tercihlerine göre seçimlik dersler oluşturulur. Ortaokul ve liselerde, </a:t>
            </a:r>
            <a:r>
              <a:rPr lang="tr-TR" sz="2000" dirty="0" err="1" smtClean="0"/>
              <a:t>Kur’an</a:t>
            </a:r>
            <a:r>
              <a:rPr lang="tr-TR" sz="2000" dirty="0" smtClean="0"/>
              <a:t>-ı Kerim ve Hz. Peygamberimizin hayatı, isteğe bağlı seçmeli ders olarak okutulur. Bu okullarda okutulacak diğer seçmeli dersler ile imam-hatip ortaokulları ve diğer ortaokullar için oluşturulacak program seçenekleri Bakanlıkça belirlenir.</a:t>
            </a:r>
            <a:r>
              <a:rPr lang="tr-TR" sz="2000" i="1" dirty="0" smtClean="0"/>
              <a:t>(1)</a:t>
            </a:r>
            <a:endParaRPr lang="tr-TR" sz="2000" dirty="0" smtClean="0"/>
          </a:p>
          <a:p>
            <a:pPr eaLnBrk="1" hangingPunct="1">
              <a:lnSpc>
                <a:spcPct val="80000"/>
              </a:lnSpc>
              <a:defRPr/>
            </a:pPr>
            <a:r>
              <a:rPr lang="tr-TR" sz="2000" dirty="0" smtClean="0"/>
              <a:t>Nüfusun az ve dağınık olduğu yerlerde, köyler gruplaştırılarak, merkezi durumda olan köylerde ilköğretim bölge okulları ve bunlara bağlı pansiyonlar, gruplaştırmanın mümkün olmadığı yerlerde yatılı ilköğretim bölge okulları kurulur.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C99B2FD-B723-44C6-B205-FA572E26BBEF}"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0708397D-EE1A-4F55-91B2-8E13B52AA57D}" type="slidenum">
              <a:rPr lang="tr-TR" altLang="tr-TR" i="0" smtClean="0"/>
              <a:pPr eaLnBrk="1" hangingPunct="1">
                <a:defRPr/>
              </a:pPr>
              <a:t>37</a:t>
            </a:fld>
            <a:endParaRPr lang="tr-TR" altLang="tr-TR" i="0" smtClean="0"/>
          </a:p>
        </p:txBody>
      </p:sp>
      <p:sp>
        <p:nvSpPr>
          <p:cNvPr id="79874" name="Rectangle 2"/>
          <p:cNvSpPr>
            <a:spLocks noGrp="1" noChangeArrowheads="1"/>
          </p:cNvSpPr>
          <p:nvPr>
            <p:ph type="title"/>
          </p:nvPr>
        </p:nvSpPr>
        <p:spPr>
          <a:xfrm>
            <a:off x="539750" y="0"/>
            <a:ext cx="8147050" cy="1125538"/>
          </a:xfrm>
        </p:spPr>
        <p:txBody>
          <a:bodyPr/>
          <a:lstStyle/>
          <a:p>
            <a:pPr eaLnBrk="1" hangingPunct="1">
              <a:defRPr/>
            </a:pPr>
            <a:r>
              <a:rPr lang="tr-TR" sz="4000" b="1" i="1" smtClean="0">
                <a:solidFill>
                  <a:srgbClr val="FFFF00"/>
                </a:solidFill>
              </a:rPr>
              <a:t>   C) Orta öğretim:</a:t>
            </a:r>
            <a:br>
              <a:rPr lang="tr-TR" sz="4000" b="1" i="1" smtClean="0">
                <a:solidFill>
                  <a:srgbClr val="FFFF00"/>
                </a:solidFill>
              </a:rPr>
            </a:br>
            <a:r>
              <a:rPr lang="tr-TR" sz="4000" b="1" i="1" smtClean="0">
                <a:solidFill>
                  <a:srgbClr val="FFFF00"/>
                </a:solidFill>
              </a:rPr>
              <a:t>             I – Kapsam:</a:t>
            </a:r>
          </a:p>
        </p:txBody>
      </p:sp>
      <p:sp>
        <p:nvSpPr>
          <p:cNvPr id="79875" name="Rectangle 3"/>
          <p:cNvSpPr>
            <a:spLocks noGrp="1" noChangeArrowheads="1"/>
          </p:cNvSpPr>
          <p:nvPr>
            <p:ph type="body" idx="1"/>
          </p:nvPr>
        </p:nvSpPr>
        <p:spPr>
          <a:xfrm>
            <a:off x="684213" y="1125538"/>
            <a:ext cx="8002587" cy="6191250"/>
          </a:xfrm>
        </p:spPr>
        <p:txBody>
          <a:bodyPr/>
          <a:lstStyle/>
          <a:p>
            <a:pPr eaLnBrk="1" hangingPunct="1">
              <a:lnSpc>
                <a:spcPct val="90000"/>
              </a:lnSpc>
              <a:defRPr/>
            </a:pPr>
            <a:r>
              <a:rPr lang="tr-TR" sz="2800" u="sng" dirty="0" smtClean="0">
                <a:solidFill>
                  <a:srgbClr val="FFFF00"/>
                </a:solidFill>
              </a:rPr>
              <a:t>Madde 26 –</a:t>
            </a:r>
            <a:r>
              <a:rPr lang="tr-TR" sz="2800" i="1" dirty="0" smtClean="0"/>
              <a:t>Ortaöğretim, ilköğretime dayalı, dört yıllık zorunlu, örgün veya yaygın öğrenim veren genel, mesleki ve teknik öğretim kurumlarının tümünü kapsar. Bu okulları bitirenlere ortaöğretim diploması verilir.</a:t>
            </a:r>
            <a:r>
              <a:rPr lang="tr-TR" sz="2800" dirty="0" smtClean="0"/>
              <a:t> </a:t>
            </a:r>
          </a:p>
          <a:p>
            <a:pPr algn="just" eaLnBrk="1" hangingPunct="1">
              <a:lnSpc>
                <a:spcPct val="90000"/>
              </a:lnSpc>
              <a:buFont typeface="Wingdings" panose="05000000000000000000" pitchFamily="2" charset="2"/>
              <a:buNone/>
              <a:defRPr/>
            </a:pPr>
            <a:r>
              <a:rPr lang="tr-TR" sz="2800" i="1" dirty="0" smtClean="0">
                <a:solidFill>
                  <a:srgbClr val="FFFF00"/>
                </a:solidFill>
              </a:rPr>
              <a:t>	II – Ortaöğretimden yararlanma hakkı:</a:t>
            </a:r>
            <a:endParaRPr lang="tr-TR" sz="2800" u="sng" dirty="0" smtClean="0">
              <a:solidFill>
                <a:srgbClr val="FFFF00"/>
              </a:solidFill>
            </a:endParaRPr>
          </a:p>
          <a:p>
            <a:pPr eaLnBrk="1" hangingPunct="1">
              <a:lnSpc>
                <a:spcPct val="90000"/>
              </a:lnSpc>
              <a:defRPr/>
            </a:pPr>
            <a:r>
              <a:rPr lang="tr-TR" sz="2800" u="sng" dirty="0" smtClean="0">
                <a:solidFill>
                  <a:srgbClr val="FFFF00"/>
                </a:solidFill>
              </a:rPr>
              <a:t>  Madde 27 –</a:t>
            </a:r>
            <a:r>
              <a:rPr lang="tr-TR" sz="2800" dirty="0" smtClean="0"/>
              <a:t> İlköğretimini tamamlayan ve ortaöğretime girmeye hak kazanmış olan her öğrenci, ortaöğretime devam etmek ve ortaöğretim imkanlarından ilgi, istidat ve kabiliyetleri ölçüsünde yararlanmak hakkına sahiptir.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343EAEF9-FD6D-49A3-A2D9-99B1B9A02604}"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AF79F70-9549-4A5D-9993-16C1B9F38783}" type="slidenum">
              <a:rPr lang="tr-TR" altLang="tr-TR" i="0" smtClean="0"/>
              <a:pPr eaLnBrk="1" hangingPunct="1">
                <a:defRPr/>
              </a:pPr>
              <a:t>38</a:t>
            </a:fld>
            <a:endParaRPr lang="tr-TR" altLang="tr-TR" i="0" smtClean="0"/>
          </a:p>
        </p:txBody>
      </p:sp>
      <p:sp>
        <p:nvSpPr>
          <p:cNvPr id="80898" name="Rectangle 2"/>
          <p:cNvSpPr>
            <a:spLocks noGrp="1" noChangeArrowheads="1"/>
          </p:cNvSpPr>
          <p:nvPr>
            <p:ph type="title"/>
          </p:nvPr>
        </p:nvSpPr>
        <p:spPr>
          <a:xfrm>
            <a:off x="468313" y="0"/>
            <a:ext cx="8229600" cy="1143000"/>
          </a:xfrm>
        </p:spPr>
        <p:txBody>
          <a:bodyPr/>
          <a:lstStyle/>
          <a:p>
            <a:pPr eaLnBrk="1" hangingPunct="1">
              <a:defRPr/>
            </a:pPr>
            <a:r>
              <a:rPr lang="tr-TR" b="1" smtClean="0">
                <a:solidFill>
                  <a:srgbClr val="FFFF00"/>
                </a:solidFill>
              </a:rPr>
              <a:t>  </a:t>
            </a:r>
            <a:r>
              <a:rPr lang="tr-TR" b="1" i="1" smtClean="0">
                <a:solidFill>
                  <a:srgbClr val="FFFF00"/>
                </a:solidFill>
              </a:rPr>
              <a:t>III – Amaç ve görevler:</a:t>
            </a:r>
            <a:r>
              <a:rPr lang="tr-TR" smtClean="0"/>
              <a:t> </a:t>
            </a:r>
          </a:p>
        </p:txBody>
      </p:sp>
      <p:sp>
        <p:nvSpPr>
          <p:cNvPr id="80899" name="Rectangle 3"/>
          <p:cNvSpPr>
            <a:spLocks noGrp="1" noChangeArrowheads="1"/>
          </p:cNvSpPr>
          <p:nvPr>
            <p:ph type="body" idx="1"/>
          </p:nvPr>
        </p:nvSpPr>
        <p:spPr>
          <a:xfrm>
            <a:off x="323850" y="908050"/>
            <a:ext cx="8301038" cy="5661025"/>
          </a:xfrm>
        </p:spPr>
        <p:txBody>
          <a:bodyPr/>
          <a:lstStyle/>
          <a:p>
            <a:pPr eaLnBrk="1" hangingPunct="1">
              <a:lnSpc>
                <a:spcPct val="80000"/>
              </a:lnSpc>
              <a:defRPr/>
            </a:pPr>
            <a:r>
              <a:rPr lang="tr-TR" sz="2400" dirty="0" smtClean="0">
                <a:solidFill>
                  <a:srgbClr val="FFFF00"/>
                </a:solidFill>
              </a:rPr>
              <a:t> </a:t>
            </a:r>
            <a:r>
              <a:rPr lang="tr-TR" sz="2400" u="sng" dirty="0" smtClean="0">
                <a:solidFill>
                  <a:srgbClr val="FFFF00"/>
                </a:solidFill>
              </a:rPr>
              <a:t>  Madde 28 –</a:t>
            </a:r>
            <a:r>
              <a:rPr lang="tr-TR" sz="2400" dirty="0" smtClean="0"/>
              <a:t> Ortaöğretimin amaç ve görevleri, Milli Eğitimin genel amaçlarına ve temel ilkelerine uygun olarak,</a:t>
            </a:r>
          </a:p>
          <a:p>
            <a:pPr algn="just" eaLnBrk="1" hangingPunct="1">
              <a:lnSpc>
                <a:spcPct val="80000"/>
              </a:lnSpc>
              <a:defRPr/>
            </a:pPr>
            <a:endParaRPr lang="tr-TR" sz="2400" dirty="0" smtClean="0"/>
          </a:p>
          <a:p>
            <a:pPr eaLnBrk="1" hangingPunct="1">
              <a:lnSpc>
                <a:spcPct val="80000"/>
              </a:lnSpc>
              <a:defRPr/>
            </a:pPr>
            <a:r>
              <a:rPr lang="tr-TR" sz="2400" dirty="0" smtClean="0"/>
              <a:t>    </a:t>
            </a:r>
            <a:r>
              <a:rPr lang="tr-TR" sz="2400" dirty="0" smtClean="0">
                <a:solidFill>
                  <a:srgbClr val="FFFF00"/>
                </a:solidFill>
              </a:rPr>
              <a:t>1.</a:t>
            </a:r>
            <a:r>
              <a:rPr lang="tr-TR" sz="2400" dirty="0" smtClean="0"/>
              <a:t> Bütün öğrencilere ortaöğretim seviyesinde asgari ortak bir genel kültür vermek suretiyle onlara kişi ve toplum sorunlarını tanımak, çözüm yolları aramak ve yurdun iktisadi sosyal ve kültürel kalkınmasına katkıda bulunmak bilincini ve gücünü kazandırmak,</a:t>
            </a:r>
          </a:p>
          <a:p>
            <a:pPr algn="just" eaLnBrk="1" hangingPunct="1">
              <a:lnSpc>
                <a:spcPct val="80000"/>
              </a:lnSpc>
              <a:defRPr/>
            </a:pPr>
            <a:endParaRPr lang="tr-TR" sz="2400" dirty="0" smtClean="0"/>
          </a:p>
          <a:p>
            <a:pPr eaLnBrk="1" hangingPunct="1">
              <a:lnSpc>
                <a:spcPct val="80000"/>
              </a:lnSpc>
              <a:defRPr/>
            </a:pPr>
            <a:r>
              <a:rPr lang="tr-TR" sz="2400" dirty="0" smtClean="0"/>
              <a:t>     </a:t>
            </a:r>
            <a:r>
              <a:rPr lang="tr-TR" sz="2400" dirty="0" smtClean="0">
                <a:solidFill>
                  <a:srgbClr val="FFFF00"/>
                </a:solidFill>
              </a:rPr>
              <a:t> 2.</a:t>
            </a:r>
            <a:r>
              <a:rPr lang="tr-TR" sz="2400" dirty="0" smtClean="0"/>
              <a:t> Öğrencileri, çeşitli program ve okullarla ilgi, istidat ve kabiliyetleri ölçüsünde ve doğrultusunda yüksek öğretime veya hem mesleğe hem de yüksek öğretime veya hayata ve iş alanlarına hazırlamaktır.</a:t>
            </a:r>
          </a:p>
          <a:p>
            <a:pPr algn="just" eaLnBrk="1" hangingPunct="1">
              <a:lnSpc>
                <a:spcPct val="80000"/>
              </a:lnSpc>
              <a:defRPr/>
            </a:pPr>
            <a:endParaRPr lang="tr-TR" sz="2400" dirty="0" smtClean="0"/>
          </a:p>
          <a:p>
            <a:pPr eaLnBrk="1" hangingPunct="1">
              <a:lnSpc>
                <a:spcPct val="80000"/>
              </a:lnSpc>
              <a:defRPr/>
            </a:pPr>
            <a:r>
              <a:rPr lang="tr-TR" sz="2400" dirty="0" smtClean="0"/>
              <a:t>       Bu görevler yerine getirilirken öğrencilerin istekleri ve kabiliyetleri ile toplum ihtiyaçları arasında denge sağlanır.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F29E3003-04A2-4CEB-A8A6-C24A9668FD24}"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A3E7666-0990-43E1-8FEA-7DF73B9CAF62}" type="slidenum">
              <a:rPr lang="tr-TR" altLang="tr-TR" i="0" smtClean="0"/>
              <a:pPr eaLnBrk="1" hangingPunct="1">
                <a:defRPr/>
              </a:pPr>
              <a:t>39</a:t>
            </a:fld>
            <a:endParaRPr lang="tr-TR" altLang="tr-TR" i="0" smtClean="0"/>
          </a:p>
        </p:txBody>
      </p:sp>
      <p:sp>
        <p:nvSpPr>
          <p:cNvPr id="81922" name="Rectangle 2"/>
          <p:cNvSpPr>
            <a:spLocks noGrp="1" noChangeArrowheads="1"/>
          </p:cNvSpPr>
          <p:nvPr>
            <p:ph type="title"/>
          </p:nvPr>
        </p:nvSpPr>
        <p:spPr>
          <a:xfrm>
            <a:off x="468313" y="188913"/>
            <a:ext cx="8229600" cy="950912"/>
          </a:xfrm>
        </p:spPr>
        <p:txBody>
          <a:bodyPr/>
          <a:lstStyle/>
          <a:p>
            <a:pPr eaLnBrk="1" hangingPunct="1">
              <a:defRPr/>
            </a:pPr>
            <a:r>
              <a:rPr lang="tr-TR" i="1" smtClean="0"/>
              <a:t>   </a:t>
            </a:r>
            <a:r>
              <a:rPr lang="tr-TR" b="1" i="1" smtClean="0">
                <a:solidFill>
                  <a:srgbClr val="FFFF00"/>
                </a:solidFill>
              </a:rPr>
              <a:t>   IV – Kuruluş:</a:t>
            </a:r>
            <a:r>
              <a:rPr lang="tr-TR" smtClean="0"/>
              <a:t> </a:t>
            </a:r>
          </a:p>
        </p:txBody>
      </p:sp>
      <p:sp>
        <p:nvSpPr>
          <p:cNvPr id="81923" name="Rectangle 3"/>
          <p:cNvSpPr>
            <a:spLocks noGrp="1" noChangeArrowheads="1"/>
          </p:cNvSpPr>
          <p:nvPr>
            <p:ph type="body" idx="1"/>
          </p:nvPr>
        </p:nvSpPr>
        <p:spPr>
          <a:xfrm>
            <a:off x="468313" y="1196975"/>
            <a:ext cx="8218487" cy="4929188"/>
          </a:xfrm>
        </p:spPr>
        <p:txBody>
          <a:bodyPr/>
          <a:lstStyle/>
          <a:p>
            <a:pPr eaLnBrk="1" hangingPunct="1">
              <a:lnSpc>
                <a:spcPct val="90000"/>
              </a:lnSpc>
              <a:defRPr/>
            </a:pPr>
            <a:r>
              <a:rPr lang="tr-TR" sz="2000" u="sng" dirty="0" smtClean="0">
                <a:solidFill>
                  <a:srgbClr val="FFFF00"/>
                </a:solidFill>
              </a:rPr>
              <a:t>  </a:t>
            </a:r>
            <a:r>
              <a:rPr lang="tr-TR" sz="2000" i="1" u="sng" dirty="0" smtClean="0">
                <a:solidFill>
                  <a:srgbClr val="FFFF00"/>
                </a:solidFill>
              </a:rPr>
              <a:t>  </a:t>
            </a:r>
            <a:r>
              <a:rPr lang="tr-TR" sz="2400" i="1" u="sng" dirty="0" smtClean="0">
                <a:solidFill>
                  <a:srgbClr val="FFFF00"/>
                </a:solidFill>
              </a:rPr>
              <a:t>Madde 29 –</a:t>
            </a:r>
            <a:r>
              <a:rPr lang="tr-TR" sz="2400" dirty="0" smtClean="0"/>
              <a:t> Ortaöğretim, çeşitli programlar uygulayan liselerden meydana gelir.</a:t>
            </a:r>
          </a:p>
          <a:p>
            <a:pPr algn="just" eaLnBrk="1" hangingPunct="1">
              <a:lnSpc>
                <a:spcPct val="90000"/>
              </a:lnSpc>
              <a:defRPr/>
            </a:pPr>
            <a:endParaRPr lang="tr-TR" sz="2400" dirty="0" smtClean="0"/>
          </a:p>
          <a:p>
            <a:pPr eaLnBrk="1" hangingPunct="1">
              <a:lnSpc>
                <a:spcPct val="90000"/>
              </a:lnSpc>
              <a:defRPr/>
            </a:pPr>
            <a:r>
              <a:rPr lang="tr-TR" sz="2400" dirty="0" smtClean="0"/>
              <a:t>   Belli bir programa ağırlık veren okullara lise, teknik lise ve tarım meslek lisesi gibi eğitim dallarını belirleyen adlar verilir.</a:t>
            </a:r>
          </a:p>
          <a:p>
            <a:pPr eaLnBrk="1" hangingPunct="1">
              <a:lnSpc>
                <a:spcPct val="90000"/>
              </a:lnSpc>
              <a:defRPr/>
            </a:pPr>
            <a:r>
              <a:rPr lang="tr-TR" sz="2400" dirty="0" smtClean="0"/>
              <a:t>    Nüfusu az ve dağınık olan ve Milli Eğitim Bakanlığınca gerekli görülen yerlerde, ortaöğretimin, genel, mesleki ve teknik öğretim programlarını bir yönetim altında uygulayan çok programlı liseler kurulabilir.</a:t>
            </a:r>
          </a:p>
          <a:p>
            <a:pPr eaLnBrk="1" hangingPunct="1">
              <a:lnSpc>
                <a:spcPct val="90000"/>
              </a:lnSpc>
              <a:defRPr/>
            </a:pPr>
            <a:r>
              <a:rPr lang="tr-TR" sz="2400" dirty="0" smtClean="0"/>
              <a:t>  Ortaöğretim kurumlarının öğrenim süresi, uygulanan programın özelliğine göre, Milli Eğitim Bakanlığınca tespit edilir.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C3D0B78B-33C9-402E-AA1B-59DD33C986DD}"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22E8E20-73CA-49E1-8E62-E9DFB669BBBB}" type="slidenum">
              <a:rPr lang="tr-TR" altLang="tr-TR" i="0" smtClean="0"/>
              <a:pPr eaLnBrk="1" hangingPunct="1">
                <a:defRPr/>
              </a:pPr>
              <a:t>4</a:t>
            </a:fld>
            <a:endParaRPr lang="tr-TR" altLang="tr-TR" i="0" smtClean="0"/>
          </a:p>
        </p:txBody>
      </p:sp>
      <p:sp>
        <p:nvSpPr>
          <p:cNvPr id="141314" name="Rectangle 2"/>
          <p:cNvSpPr>
            <a:spLocks noGrp="1" noChangeArrowheads="1"/>
          </p:cNvSpPr>
          <p:nvPr>
            <p:ph type="title"/>
          </p:nvPr>
        </p:nvSpPr>
        <p:spPr>
          <a:xfrm>
            <a:off x="539750" y="981075"/>
            <a:ext cx="8147050" cy="2087563"/>
          </a:xfrm>
        </p:spPr>
        <p:txBody>
          <a:bodyPr/>
          <a:lstStyle/>
          <a:p>
            <a:pPr eaLnBrk="1" hangingPunct="1">
              <a:defRPr/>
            </a:pPr>
            <a:r>
              <a:rPr lang="tr-TR" b="1" i="1" smtClean="0">
                <a:solidFill>
                  <a:srgbClr val="FFFF00"/>
                </a:solidFill>
              </a:rPr>
              <a:t>1.BÖLÜM</a:t>
            </a:r>
            <a:br>
              <a:rPr lang="tr-TR" b="1" i="1" smtClean="0">
                <a:solidFill>
                  <a:srgbClr val="FFFF00"/>
                </a:solidFill>
              </a:rPr>
            </a:br>
            <a:r>
              <a:rPr lang="tr-TR" sz="4000" smtClean="0">
                <a:solidFill>
                  <a:srgbClr val="FFFF00"/>
                </a:solidFill>
              </a:rPr>
              <a:t/>
            </a:r>
            <a:br>
              <a:rPr lang="tr-TR" sz="4000" smtClean="0">
                <a:solidFill>
                  <a:srgbClr val="FFFF00"/>
                </a:solidFill>
              </a:rPr>
            </a:br>
            <a:r>
              <a:rPr lang="tr-TR" sz="3200" b="1" smtClean="0">
                <a:solidFill>
                  <a:srgbClr val="FFFF00"/>
                </a:solidFill>
              </a:rPr>
              <a:t>Türk Milli Eğitiminin Amaçları</a:t>
            </a:r>
            <a:r>
              <a:rPr lang="tr-TR" sz="4000" smtClean="0">
                <a:solidFill>
                  <a:srgbClr val="FFFF00"/>
                </a:solidFill>
              </a:rPr>
              <a:t/>
            </a:r>
            <a:br>
              <a:rPr lang="tr-TR" sz="4000" smtClean="0">
                <a:solidFill>
                  <a:srgbClr val="FFFF00"/>
                </a:solidFill>
              </a:rPr>
            </a:br>
            <a:endParaRPr lang="tr-TR" sz="4000" smtClean="0">
              <a:solidFill>
                <a:srgbClr val="FFFF00"/>
              </a:solidFill>
            </a:endParaRPr>
          </a:p>
        </p:txBody>
      </p:sp>
      <p:sp>
        <p:nvSpPr>
          <p:cNvPr id="141315" name="Rectangle 3"/>
          <p:cNvSpPr>
            <a:spLocks noGrp="1" noChangeArrowheads="1"/>
          </p:cNvSpPr>
          <p:nvPr>
            <p:ph type="body" idx="1"/>
          </p:nvPr>
        </p:nvSpPr>
        <p:spPr>
          <a:xfrm>
            <a:off x="539750" y="2924175"/>
            <a:ext cx="8229600" cy="4525963"/>
          </a:xfrm>
        </p:spPr>
        <p:txBody>
          <a:bodyPr/>
          <a:lstStyle/>
          <a:p>
            <a:pPr eaLnBrk="1" hangingPunct="1">
              <a:defRPr/>
            </a:pPr>
            <a:r>
              <a:rPr lang="tr-TR" dirty="0" smtClean="0"/>
              <a:t>   </a:t>
            </a:r>
            <a:r>
              <a:rPr lang="tr-TR" b="1" dirty="0" smtClean="0">
                <a:solidFill>
                  <a:srgbClr val="FFFF00"/>
                </a:solidFill>
              </a:rPr>
              <a:t>Genel Amaçlar;</a:t>
            </a:r>
          </a:p>
          <a:p>
            <a:pPr eaLnBrk="1" hangingPunct="1">
              <a:defRPr/>
            </a:pPr>
            <a:endParaRPr lang="tr-TR" dirty="0" smtClean="0">
              <a:solidFill>
                <a:srgbClr val="FFFF00"/>
              </a:solidFill>
            </a:endParaRPr>
          </a:p>
          <a:p>
            <a:pPr eaLnBrk="1" hangingPunct="1">
              <a:defRPr/>
            </a:pPr>
            <a:r>
              <a:rPr lang="tr-TR" u="sng" dirty="0" smtClean="0">
                <a:solidFill>
                  <a:srgbClr val="FFFF00"/>
                </a:solidFill>
              </a:rPr>
              <a:t>Madde 2</a:t>
            </a:r>
            <a:r>
              <a:rPr lang="tr-TR" dirty="0" smtClean="0"/>
              <a:t> – Türk Milli Eğitiminin genel</a:t>
            </a:r>
          </a:p>
          <a:p>
            <a:pPr eaLnBrk="1" hangingPunct="1">
              <a:buFont typeface="Wingdings" panose="05000000000000000000" pitchFamily="2" charset="2"/>
              <a:buNone/>
              <a:defRPr/>
            </a:pPr>
            <a:endParaRPr lang="tr-TR" dirty="0" smtClean="0"/>
          </a:p>
          <a:p>
            <a:pPr eaLnBrk="1" hangingPunct="1">
              <a:buFont typeface="Wingdings" panose="05000000000000000000" pitchFamily="2" charset="2"/>
              <a:buNone/>
              <a:defRPr/>
            </a:pPr>
            <a:r>
              <a:rPr lang="tr-TR" dirty="0" err="1" smtClean="0"/>
              <a:t>amacı,Türk</a:t>
            </a:r>
            <a:r>
              <a:rPr lang="tr-TR" dirty="0" smtClean="0"/>
              <a:t> Milletinin bütün fertlerini,</a:t>
            </a:r>
          </a:p>
          <a:p>
            <a:pPr eaLnBrk="1" hangingPunct="1">
              <a:buFont typeface="Wingdings" panose="05000000000000000000" pitchFamily="2" charset="2"/>
              <a:buNone/>
              <a:defRPr/>
            </a:pPr>
            <a:r>
              <a:rPr lang="tr-TR" dirty="0" smtClean="0"/>
              <a:t> </a:t>
            </a:r>
          </a:p>
          <a:p>
            <a:pPr eaLnBrk="1" hangingPunct="1">
              <a:defRPr/>
            </a:pPr>
            <a:endParaRPr lang="tr-TR" dirty="0" smtClean="0"/>
          </a:p>
          <a:p>
            <a:pPr eaLnBrk="1" hangingPunct="1">
              <a:defRPr/>
            </a:pPr>
            <a:endParaRPr lang="tr-TR" dirty="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A85FCF71-F42B-478B-9A59-D6F546351664}"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BCDD18E2-3BB6-415A-842F-CE510D34E458}" type="slidenum">
              <a:rPr lang="tr-TR" altLang="tr-TR" i="0" smtClean="0"/>
              <a:pPr eaLnBrk="1" hangingPunct="1">
                <a:defRPr/>
              </a:pPr>
              <a:t>40</a:t>
            </a:fld>
            <a:endParaRPr lang="tr-TR" altLang="tr-TR" i="0" smtClean="0"/>
          </a:p>
        </p:txBody>
      </p:sp>
      <p:sp>
        <p:nvSpPr>
          <p:cNvPr id="82946" name="Rectangle 2"/>
          <p:cNvSpPr>
            <a:spLocks noGrp="1" noChangeArrowheads="1"/>
          </p:cNvSpPr>
          <p:nvPr>
            <p:ph type="title"/>
          </p:nvPr>
        </p:nvSpPr>
        <p:spPr/>
        <p:txBody>
          <a:bodyPr/>
          <a:lstStyle/>
          <a:p>
            <a:pPr eaLnBrk="1" hangingPunct="1">
              <a:defRPr/>
            </a:pPr>
            <a:r>
              <a:rPr lang="tr-TR" sz="4000" i="1" smtClean="0"/>
              <a:t>     </a:t>
            </a:r>
            <a:r>
              <a:rPr lang="tr-TR" sz="4000" b="1" i="1" smtClean="0">
                <a:solidFill>
                  <a:srgbClr val="FFFF00"/>
                </a:solidFill>
              </a:rPr>
              <a:t>V – Ortaöğretimde yöneltme:</a:t>
            </a:r>
            <a:r>
              <a:rPr lang="tr-TR" sz="4000" smtClean="0"/>
              <a:t> </a:t>
            </a:r>
          </a:p>
        </p:txBody>
      </p:sp>
      <p:sp>
        <p:nvSpPr>
          <p:cNvPr id="82947" name="Rectangle 3"/>
          <p:cNvSpPr>
            <a:spLocks noGrp="1" noChangeArrowheads="1"/>
          </p:cNvSpPr>
          <p:nvPr>
            <p:ph type="body" idx="1"/>
          </p:nvPr>
        </p:nvSpPr>
        <p:spPr/>
        <p:txBody>
          <a:bodyPr/>
          <a:lstStyle/>
          <a:p>
            <a:pPr eaLnBrk="1" hangingPunct="1">
              <a:defRPr/>
            </a:pPr>
            <a:r>
              <a:rPr lang="tr-TR" u="sng" dirty="0" smtClean="0">
                <a:solidFill>
                  <a:srgbClr val="FFFF00"/>
                </a:solidFill>
              </a:rPr>
              <a:t>Madde 30 –</a:t>
            </a:r>
            <a:r>
              <a:rPr lang="tr-TR" dirty="0" smtClean="0"/>
              <a:t> Yöneltme ilköğretimde başlar; yanılmaları önlemek ve muhtemel gelişmelere göre yeniden yöneltmeyi sağlamak için ortaöğretimde de devam eder.</a:t>
            </a:r>
          </a:p>
          <a:p>
            <a:pPr eaLnBrk="1" hangingPunct="1">
              <a:defRPr/>
            </a:pPr>
            <a:r>
              <a:rPr lang="tr-TR" dirty="0" smtClean="0"/>
              <a:t>     Yöneltme esasları ve çeşitli programlar veya ortaöğretim okulları arasında yapılacak yatay ve dikey geçiş şartları, Milli Eğitim Bakanlığınca düzenlenir.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BF330D1-90A1-40BD-AA5D-24F783CB1913}"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26A61EC-5F8D-43C7-8C86-5C7F2C1C0369}" type="slidenum">
              <a:rPr lang="tr-TR" altLang="tr-TR" i="0" smtClean="0"/>
              <a:pPr eaLnBrk="1" hangingPunct="1">
                <a:defRPr/>
              </a:pPr>
              <a:t>41</a:t>
            </a:fld>
            <a:endParaRPr lang="tr-TR" altLang="tr-TR" i="0" smtClean="0"/>
          </a:p>
        </p:txBody>
      </p:sp>
      <p:sp>
        <p:nvSpPr>
          <p:cNvPr id="83970" name="Rectangle 2"/>
          <p:cNvSpPr>
            <a:spLocks noGrp="1" noChangeArrowheads="1"/>
          </p:cNvSpPr>
          <p:nvPr>
            <p:ph type="title"/>
          </p:nvPr>
        </p:nvSpPr>
        <p:spPr/>
        <p:txBody>
          <a:bodyPr/>
          <a:lstStyle/>
          <a:p>
            <a:pPr eaLnBrk="1" hangingPunct="1">
              <a:defRPr/>
            </a:pPr>
            <a:r>
              <a:rPr lang="tr-TR" b="1" i="1" smtClean="0">
                <a:solidFill>
                  <a:srgbClr val="FFFF00"/>
                </a:solidFill>
              </a:rPr>
              <a:t>VI – Yükseköğretime geçiş:</a:t>
            </a:r>
            <a:r>
              <a:rPr lang="tr-TR" smtClean="0"/>
              <a:t> </a:t>
            </a:r>
          </a:p>
        </p:txBody>
      </p:sp>
      <p:sp>
        <p:nvSpPr>
          <p:cNvPr id="83971" name="Rectangle 3"/>
          <p:cNvSpPr>
            <a:spLocks noGrp="1" noChangeArrowheads="1"/>
          </p:cNvSpPr>
          <p:nvPr>
            <p:ph type="body" idx="1"/>
          </p:nvPr>
        </p:nvSpPr>
        <p:spPr>
          <a:xfrm>
            <a:off x="468313" y="1268413"/>
            <a:ext cx="8218487" cy="4857750"/>
          </a:xfrm>
        </p:spPr>
        <p:txBody>
          <a:bodyPr/>
          <a:lstStyle/>
          <a:p>
            <a:pPr eaLnBrk="1" hangingPunct="1">
              <a:defRPr/>
            </a:pPr>
            <a:r>
              <a:rPr lang="tr-TR" u="sng" dirty="0" smtClean="0">
                <a:solidFill>
                  <a:srgbClr val="FFFF00"/>
                </a:solidFill>
              </a:rPr>
              <a:t>Madde 31</a:t>
            </a:r>
            <a:r>
              <a:rPr lang="tr-TR" dirty="0" smtClean="0">
                <a:solidFill>
                  <a:srgbClr val="FFFF00"/>
                </a:solidFill>
              </a:rPr>
              <a:t> –</a:t>
            </a:r>
            <a:r>
              <a:rPr lang="tr-TR" dirty="0" smtClean="0"/>
              <a:t> Lise veya dengi okulları bitirenler, yükseköğretim kurumlarına girmek için aday olmaya hak kazanır.</a:t>
            </a:r>
          </a:p>
          <a:p>
            <a:pPr eaLnBrk="1" hangingPunct="1">
              <a:defRPr/>
            </a:pPr>
            <a:r>
              <a:rPr lang="tr-TR" dirty="0" smtClean="0"/>
              <a:t>   Hangi yükseköğretim kurumlarına, hangi programları bitirenlerin nasıl girecekleri, giriş şartları Milli Eğitim Bakanlığı ile işbirliği yapılarak Yükseköğretim Kurulu tarafından tespit edilir.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BF1D304C-843B-4AEB-9EB1-098B2E93C41D}"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DEC0F20-E45B-491E-A878-7E407477603A}" type="slidenum">
              <a:rPr lang="tr-TR" altLang="tr-TR" i="0" smtClean="0"/>
              <a:pPr eaLnBrk="1" hangingPunct="1">
                <a:defRPr/>
              </a:pPr>
              <a:t>42</a:t>
            </a:fld>
            <a:endParaRPr lang="tr-TR" altLang="tr-TR" i="0" smtClean="0"/>
          </a:p>
        </p:txBody>
      </p:sp>
      <p:sp>
        <p:nvSpPr>
          <p:cNvPr id="84994" name="Rectangle 2"/>
          <p:cNvSpPr>
            <a:spLocks noGrp="1" noChangeArrowheads="1"/>
          </p:cNvSpPr>
          <p:nvPr>
            <p:ph type="title"/>
          </p:nvPr>
        </p:nvSpPr>
        <p:spPr/>
        <p:txBody>
          <a:bodyPr/>
          <a:lstStyle/>
          <a:p>
            <a:pPr eaLnBrk="1" hangingPunct="1">
              <a:defRPr/>
            </a:pPr>
            <a:r>
              <a:rPr lang="tr-TR" b="1" i="1" smtClean="0">
                <a:solidFill>
                  <a:srgbClr val="FFFF00"/>
                </a:solidFill>
              </a:rPr>
              <a:t>  VII – İmam-hatip liseleri:</a:t>
            </a:r>
            <a:r>
              <a:rPr lang="tr-TR" smtClean="0"/>
              <a:t> </a:t>
            </a:r>
          </a:p>
        </p:txBody>
      </p:sp>
      <p:sp>
        <p:nvSpPr>
          <p:cNvPr id="84995" name="Rectangle 3"/>
          <p:cNvSpPr>
            <a:spLocks noGrp="1" noChangeArrowheads="1"/>
          </p:cNvSpPr>
          <p:nvPr>
            <p:ph type="body" idx="1"/>
          </p:nvPr>
        </p:nvSpPr>
        <p:spPr>
          <a:xfrm>
            <a:off x="468313" y="1268413"/>
            <a:ext cx="8218487" cy="4857750"/>
          </a:xfrm>
        </p:spPr>
        <p:txBody>
          <a:bodyPr/>
          <a:lstStyle/>
          <a:p>
            <a:pPr eaLnBrk="1" hangingPunct="1">
              <a:defRPr/>
            </a:pPr>
            <a:r>
              <a:rPr lang="tr-TR" dirty="0" smtClean="0">
                <a:solidFill>
                  <a:srgbClr val="FF0066"/>
                </a:solidFill>
              </a:rPr>
              <a:t>    </a:t>
            </a:r>
            <a:r>
              <a:rPr lang="tr-TR" u="sng" dirty="0" smtClean="0">
                <a:solidFill>
                  <a:srgbClr val="FFFF00"/>
                </a:solidFill>
              </a:rPr>
              <a:t>  Madde 32 –</a:t>
            </a:r>
            <a:r>
              <a:rPr lang="tr-TR" dirty="0" smtClean="0"/>
              <a:t> İmam - hatip liseleri, imamlık, hatiplik ve </a:t>
            </a:r>
            <a:r>
              <a:rPr lang="tr-TR" dirty="0" err="1" smtClean="0"/>
              <a:t>Kur'an</a:t>
            </a:r>
            <a:r>
              <a:rPr lang="tr-TR" dirty="0" smtClean="0"/>
              <a:t> kursu öğreticiliği gibi dini hizmetlerin yerine getirilmesi ile görevli elemanları yetiştirmek üzere, Milli Eğitim Bakanlığınca açılan ortaöğretim sistemi içinde, hem mesleğe hem yüksek öğrenime hazırlayıcı programlar uygulayan öğretim kurumlarıdır.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66F2240E-F4B9-4CEB-8846-80D4AB382468}"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866F566-E3BF-4EAE-B3DA-633E4DFD9032}" type="slidenum">
              <a:rPr lang="tr-TR" altLang="tr-TR" i="0" smtClean="0"/>
              <a:pPr eaLnBrk="1" hangingPunct="1">
                <a:defRPr/>
              </a:pPr>
              <a:t>43</a:t>
            </a:fld>
            <a:endParaRPr lang="tr-TR" altLang="tr-TR" i="0" smtClean="0"/>
          </a:p>
        </p:txBody>
      </p:sp>
      <p:sp>
        <p:nvSpPr>
          <p:cNvPr id="86018" name="Rectangle 2"/>
          <p:cNvSpPr>
            <a:spLocks noGrp="1" noChangeArrowheads="1"/>
          </p:cNvSpPr>
          <p:nvPr>
            <p:ph type="title"/>
          </p:nvPr>
        </p:nvSpPr>
        <p:spPr/>
        <p:txBody>
          <a:bodyPr/>
          <a:lstStyle/>
          <a:p>
            <a:pPr eaLnBrk="1" hangingPunct="1">
              <a:defRPr/>
            </a:pPr>
            <a:r>
              <a:rPr lang="tr-TR" b="1" i="1" smtClean="0">
                <a:solidFill>
                  <a:srgbClr val="FFFF00"/>
                </a:solidFill>
              </a:rPr>
              <a:t>  VIII – Güzel sanatlar eğitimi:</a:t>
            </a:r>
            <a:r>
              <a:rPr lang="tr-TR" smtClean="0"/>
              <a:t> </a:t>
            </a:r>
          </a:p>
        </p:txBody>
      </p:sp>
      <p:sp>
        <p:nvSpPr>
          <p:cNvPr id="86019" name="Rectangle 3"/>
          <p:cNvSpPr>
            <a:spLocks noGrp="1" noChangeArrowheads="1"/>
          </p:cNvSpPr>
          <p:nvPr>
            <p:ph type="body" idx="1"/>
          </p:nvPr>
        </p:nvSpPr>
        <p:spPr>
          <a:xfrm>
            <a:off x="468313" y="1341438"/>
            <a:ext cx="8218487" cy="4784725"/>
          </a:xfrm>
        </p:spPr>
        <p:txBody>
          <a:bodyPr/>
          <a:lstStyle/>
          <a:p>
            <a:pPr eaLnBrk="1" hangingPunct="1">
              <a:defRPr/>
            </a:pPr>
            <a:r>
              <a:rPr lang="tr-TR" u="sng" dirty="0" smtClean="0">
                <a:solidFill>
                  <a:srgbClr val="FFFF00"/>
                </a:solidFill>
              </a:rPr>
              <a:t>   Madde 33 –</a:t>
            </a:r>
            <a:r>
              <a:rPr lang="tr-TR" dirty="0" smtClean="0"/>
              <a:t> Güzel sanatlar alanlarında özel istidat ve kabiliyetleri beliren çocukları küçük yaşlardan itibaren yetiştirmek üzere ilköğretim ve orta öğretim seviyesinde ayrı okullar açılabilir veya ayrı yetiştirme tedbirleri alınabilir. Özellikleri dolayısıyla bunların kuruluş, işleyiş ve yetiştirme ile ilgili esasları ayrı bir yönetmelikle düzenlenir.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FDF92AE-ED83-4D83-BB0D-EDE550ACF4EA}"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9B826AA3-BA3B-486D-8589-DD3DA988B844}" type="slidenum">
              <a:rPr lang="tr-TR" altLang="tr-TR" i="0" smtClean="0"/>
              <a:pPr eaLnBrk="1" hangingPunct="1">
                <a:defRPr/>
              </a:pPr>
              <a:t>44</a:t>
            </a:fld>
            <a:endParaRPr lang="tr-TR" altLang="tr-TR" i="0" smtClean="0"/>
          </a:p>
        </p:txBody>
      </p:sp>
      <p:sp>
        <p:nvSpPr>
          <p:cNvPr id="87042" name="Rectangle 2"/>
          <p:cNvSpPr>
            <a:spLocks noGrp="1" noChangeArrowheads="1"/>
          </p:cNvSpPr>
          <p:nvPr>
            <p:ph type="title"/>
          </p:nvPr>
        </p:nvSpPr>
        <p:spPr/>
        <p:txBody>
          <a:bodyPr/>
          <a:lstStyle/>
          <a:p>
            <a:pPr eaLnBrk="1" hangingPunct="1">
              <a:defRPr/>
            </a:pPr>
            <a:r>
              <a:rPr lang="tr-TR" sz="4000" b="1" i="1" smtClean="0">
                <a:solidFill>
                  <a:srgbClr val="FFFF00"/>
                </a:solidFill>
              </a:rPr>
              <a:t>D) Yükseköğretim:</a:t>
            </a:r>
            <a:br>
              <a:rPr lang="tr-TR" sz="4000" b="1" i="1" smtClean="0">
                <a:solidFill>
                  <a:srgbClr val="FFFF00"/>
                </a:solidFill>
              </a:rPr>
            </a:br>
            <a:r>
              <a:rPr lang="tr-TR" sz="4000" b="1" i="1" smtClean="0">
                <a:solidFill>
                  <a:srgbClr val="FFFF00"/>
                </a:solidFill>
              </a:rPr>
              <a:t>             I – Kapsam:</a:t>
            </a:r>
          </a:p>
        </p:txBody>
      </p:sp>
      <p:sp>
        <p:nvSpPr>
          <p:cNvPr id="87043" name="Rectangle 3"/>
          <p:cNvSpPr>
            <a:spLocks noGrp="1" noChangeArrowheads="1"/>
          </p:cNvSpPr>
          <p:nvPr>
            <p:ph type="body" idx="1"/>
          </p:nvPr>
        </p:nvSpPr>
        <p:spPr/>
        <p:txBody>
          <a:bodyPr/>
          <a:lstStyle/>
          <a:p>
            <a:pPr eaLnBrk="1" hangingPunct="1">
              <a:defRPr/>
            </a:pPr>
            <a:r>
              <a:rPr lang="tr-TR" u="sng" smtClean="0">
                <a:solidFill>
                  <a:srgbClr val="FFFF00"/>
                </a:solidFill>
              </a:rPr>
              <a:t>  Madde 34 –</a:t>
            </a:r>
            <a:r>
              <a:rPr lang="tr-TR" smtClean="0"/>
              <a:t> Yüksek öğretim, orta öğretime dayalı en az iki yıllık yüksek öğrenim veren eğitim kurumlarının tümünü kapsar. </a:t>
            </a:r>
          </a:p>
          <a:p>
            <a:pPr eaLnBrk="1" hangingPunct="1">
              <a:defRPr/>
            </a:pPr>
            <a:r>
              <a:rPr lang="tr-TR" i="1" smtClean="0">
                <a:solidFill>
                  <a:srgbClr val="FFFF00"/>
                </a:solidFill>
              </a:rPr>
              <a:t>II – Amaç ve görevler:</a:t>
            </a:r>
            <a:endParaRPr lang="tr-TR" smtClean="0">
              <a:solidFill>
                <a:srgbClr val="FFFF00"/>
              </a:solidFill>
            </a:endParaRPr>
          </a:p>
          <a:p>
            <a:pPr eaLnBrk="1" hangingPunct="1">
              <a:defRPr/>
            </a:pPr>
            <a:r>
              <a:rPr lang="tr-TR" smtClean="0"/>
              <a:t>  </a:t>
            </a:r>
            <a:r>
              <a:rPr lang="tr-TR" u="sng" smtClean="0">
                <a:solidFill>
                  <a:srgbClr val="FFFF00"/>
                </a:solidFill>
              </a:rPr>
              <a:t>Madde 35 –</a:t>
            </a:r>
            <a:r>
              <a:rPr lang="tr-TR" smtClean="0"/>
              <a:t> Yüksek öğretimin amaç ve görevleri, milli eğitimin genel amaçlarına ve temel ilkelerine uygun olarak,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686F4E29-D0E3-4FB5-B733-5066A5DF8A06}"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25D121FB-FAC7-4ABF-991C-0D3DDA0337AA}" type="slidenum">
              <a:rPr lang="tr-TR" altLang="tr-TR" i="0" smtClean="0"/>
              <a:pPr eaLnBrk="1" hangingPunct="1">
                <a:defRPr/>
              </a:pPr>
              <a:t>45</a:t>
            </a:fld>
            <a:endParaRPr lang="tr-TR" altLang="tr-TR" i="0" smtClean="0"/>
          </a:p>
        </p:txBody>
      </p:sp>
      <p:sp>
        <p:nvSpPr>
          <p:cNvPr id="88071" name="Rectangle 7"/>
          <p:cNvSpPr>
            <a:spLocks noGrp="1" noChangeArrowheads="1"/>
          </p:cNvSpPr>
          <p:nvPr>
            <p:ph type="body" idx="1"/>
          </p:nvPr>
        </p:nvSpPr>
        <p:spPr>
          <a:xfrm>
            <a:off x="395288" y="404813"/>
            <a:ext cx="8291512" cy="5721350"/>
          </a:xfrm>
        </p:spPr>
        <p:txBody>
          <a:bodyPr/>
          <a:lstStyle/>
          <a:p>
            <a:pPr eaLnBrk="1" hangingPunct="1">
              <a:lnSpc>
                <a:spcPct val="90000"/>
              </a:lnSpc>
              <a:defRPr/>
            </a:pPr>
            <a:r>
              <a:rPr lang="tr-TR" dirty="0" smtClean="0">
                <a:solidFill>
                  <a:srgbClr val="FF0000"/>
                </a:solidFill>
              </a:rPr>
              <a:t>  </a:t>
            </a:r>
            <a:r>
              <a:rPr lang="tr-TR" dirty="0" smtClean="0">
                <a:solidFill>
                  <a:srgbClr val="FFFF00"/>
                </a:solidFill>
              </a:rPr>
              <a:t>1.</a:t>
            </a:r>
            <a:r>
              <a:rPr lang="tr-TR" dirty="0" smtClean="0"/>
              <a:t> Öğrencileri ilgi, istidat ve kabiliyetleri ölçüsünde ve doğrultusunda yurdumuzun bilim politikasına ve toplumun yüksek seviyede ve çeşitli kademelerdeki insan gücü ihtiyaçlarına göre yetiştirmek;</a:t>
            </a:r>
          </a:p>
          <a:p>
            <a:pPr eaLnBrk="1" hangingPunct="1">
              <a:lnSpc>
                <a:spcPct val="90000"/>
              </a:lnSpc>
              <a:buFont typeface="Wingdings" panose="05000000000000000000" pitchFamily="2" charset="2"/>
              <a:buNone/>
              <a:defRPr/>
            </a:pPr>
            <a:r>
              <a:rPr lang="tr-TR" dirty="0" smtClean="0">
                <a:solidFill>
                  <a:srgbClr val="FF0000"/>
                </a:solidFill>
              </a:rPr>
              <a:t>     </a:t>
            </a:r>
            <a:r>
              <a:rPr lang="tr-TR" dirty="0" smtClean="0">
                <a:solidFill>
                  <a:srgbClr val="FFFF00"/>
                </a:solidFill>
              </a:rPr>
              <a:t>2.</a:t>
            </a:r>
            <a:r>
              <a:rPr lang="tr-TR" dirty="0" smtClean="0"/>
              <a:t> Çeşitli kademelerde bilimsel öğretim yapmak;</a:t>
            </a:r>
          </a:p>
          <a:p>
            <a:pPr eaLnBrk="1" hangingPunct="1">
              <a:lnSpc>
                <a:spcPct val="90000"/>
              </a:lnSpc>
              <a:buFont typeface="Wingdings" panose="05000000000000000000" pitchFamily="2" charset="2"/>
              <a:buNone/>
              <a:defRPr/>
            </a:pPr>
            <a:r>
              <a:rPr lang="tr-TR" dirty="0" smtClean="0"/>
              <a:t> </a:t>
            </a:r>
            <a:r>
              <a:rPr lang="tr-TR" dirty="0" smtClean="0">
                <a:solidFill>
                  <a:srgbClr val="FF0000"/>
                </a:solidFill>
              </a:rPr>
              <a:t>    </a:t>
            </a:r>
            <a:r>
              <a:rPr lang="tr-TR" dirty="0" smtClean="0">
                <a:solidFill>
                  <a:srgbClr val="FFFF00"/>
                </a:solidFill>
              </a:rPr>
              <a:t>3.</a:t>
            </a:r>
            <a:r>
              <a:rPr lang="tr-TR" dirty="0" smtClean="0"/>
              <a:t> Yurdumuzu ilgilendirenler başta olmak üzere, bütün bilimsel, teknik ve kültürel sorunları çözmek için bilimleri genişletip derinleştirecek inceleme ve araştırmalarda bulunmak;</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E7D25EB-47EB-4218-9B99-C3111E117934}"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750B2F5-E25F-43BC-B09C-AA95D298B778}" type="slidenum">
              <a:rPr lang="tr-TR" altLang="tr-TR" i="0" smtClean="0"/>
              <a:pPr eaLnBrk="1" hangingPunct="1">
                <a:defRPr/>
              </a:pPr>
              <a:t>46</a:t>
            </a:fld>
            <a:endParaRPr lang="tr-TR" altLang="tr-TR" i="0" smtClean="0"/>
          </a:p>
        </p:txBody>
      </p:sp>
      <p:sp>
        <p:nvSpPr>
          <p:cNvPr id="97283" name="Rectangle 3"/>
          <p:cNvSpPr>
            <a:spLocks noGrp="1" noChangeArrowheads="1"/>
          </p:cNvSpPr>
          <p:nvPr>
            <p:ph type="body" idx="1"/>
          </p:nvPr>
        </p:nvSpPr>
        <p:spPr>
          <a:xfrm>
            <a:off x="395288" y="404813"/>
            <a:ext cx="8291512" cy="6119812"/>
          </a:xfrm>
        </p:spPr>
        <p:txBody>
          <a:bodyPr/>
          <a:lstStyle/>
          <a:p>
            <a:pPr eaLnBrk="1" hangingPunct="1">
              <a:lnSpc>
                <a:spcPct val="90000"/>
              </a:lnSpc>
              <a:defRPr/>
            </a:pPr>
            <a:r>
              <a:rPr lang="tr-TR" sz="2800" dirty="0" smtClean="0">
                <a:solidFill>
                  <a:srgbClr val="FFFF00"/>
                </a:solidFill>
              </a:rPr>
              <a:t>  4.</a:t>
            </a:r>
            <a:r>
              <a:rPr lang="tr-TR" sz="2800" dirty="0" smtClean="0"/>
              <a:t> Yurdumuzun türlü yönde ilerleme ve gelişmesini ilgilendiren bütün sorunları, Hükümet ve kurumlarla da elbirliği etmek suretiyle öğretim ve araştırma konusu yaparak sonuçlarını toplumun yararlanmasına sunmak ve Hükümetçe istenecek inceleme ve araştırmaları sonuçlandırarak düşüncelerini bildirmek;</a:t>
            </a:r>
          </a:p>
          <a:p>
            <a:pPr eaLnBrk="1" hangingPunct="1">
              <a:lnSpc>
                <a:spcPct val="90000"/>
              </a:lnSpc>
              <a:defRPr/>
            </a:pPr>
            <a:r>
              <a:rPr lang="tr-TR" sz="2800" dirty="0" smtClean="0">
                <a:solidFill>
                  <a:srgbClr val="FFFF00"/>
                </a:solidFill>
              </a:rPr>
              <a:t>   5.</a:t>
            </a:r>
            <a:r>
              <a:rPr lang="tr-TR" sz="2800" dirty="0" smtClean="0"/>
              <a:t> Araştırma ve incelemelerinin sonuçlarını gösteren, bilim ve tekniğin ilerlemesini sağlayan her türlü yayınları yapmak;</a:t>
            </a:r>
          </a:p>
          <a:p>
            <a:pPr eaLnBrk="1" hangingPunct="1">
              <a:lnSpc>
                <a:spcPct val="90000"/>
              </a:lnSpc>
              <a:defRPr/>
            </a:pPr>
            <a:r>
              <a:rPr lang="tr-TR" sz="2800" dirty="0" smtClean="0">
                <a:solidFill>
                  <a:srgbClr val="FF0000"/>
                </a:solidFill>
              </a:rPr>
              <a:t>   </a:t>
            </a:r>
            <a:r>
              <a:rPr lang="tr-TR" sz="2800" dirty="0" smtClean="0">
                <a:solidFill>
                  <a:srgbClr val="FFFF00"/>
                </a:solidFill>
              </a:rPr>
              <a:t>6.</a:t>
            </a:r>
            <a:r>
              <a:rPr lang="tr-TR" sz="2800" dirty="0" smtClean="0"/>
              <a:t> Türk toplumunun genel seviyesini yükseltici ve kamu oyunu aydınlatıcı bilim verilerini sözle, yazı ile halka yaymak ve yaygın eğitim hizmetlerinde bulunmaktır.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B98B26A0-C05A-43E0-BD08-679584B19E6B}"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36B1448D-96F6-47B9-86BE-8791A2AC35D1}" type="slidenum">
              <a:rPr lang="tr-TR" altLang="tr-TR" i="0" smtClean="0"/>
              <a:pPr eaLnBrk="1" hangingPunct="1">
                <a:defRPr/>
              </a:pPr>
              <a:t>47</a:t>
            </a:fld>
            <a:endParaRPr lang="tr-TR" altLang="tr-TR" i="0" smtClean="0"/>
          </a:p>
        </p:txBody>
      </p:sp>
      <p:sp>
        <p:nvSpPr>
          <p:cNvPr id="98306" name="Rectangle 2"/>
          <p:cNvSpPr>
            <a:spLocks noGrp="1" noChangeArrowheads="1"/>
          </p:cNvSpPr>
          <p:nvPr>
            <p:ph type="title"/>
          </p:nvPr>
        </p:nvSpPr>
        <p:spPr/>
        <p:txBody>
          <a:bodyPr/>
          <a:lstStyle/>
          <a:p>
            <a:pPr eaLnBrk="1" hangingPunct="1">
              <a:defRPr/>
            </a:pPr>
            <a:r>
              <a:rPr lang="tr-TR" b="1" i="1" smtClean="0">
                <a:solidFill>
                  <a:srgbClr val="FFFF00"/>
                </a:solidFill>
              </a:rPr>
              <a:t>  III – Kuruluş:</a:t>
            </a:r>
            <a:r>
              <a:rPr lang="tr-TR" smtClean="0"/>
              <a:t> </a:t>
            </a:r>
          </a:p>
        </p:txBody>
      </p:sp>
      <p:sp>
        <p:nvSpPr>
          <p:cNvPr id="98307" name="Rectangle 3"/>
          <p:cNvSpPr>
            <a:spLocks noGrp="1" noChangeArrowheads="1"/>
          </p:cNvSpPr>
          <p:nvPr>
            <p:ph type="body" idx="1"/>
          </p:nvPr>
        </p:nvSpPr>
        <p:spPr/>
        <p:txBody>
          <a:bodyPr/>
          <a:lstStyle/>
          <a:p>
            <a:pPr eaLnBrk="1" hangingPunct="1">
              <a:lnSpc>
                <a:spcPct val="90000"/>
              </a:lnSpc>
              <a:defRPr/>
            </a:pPr>
            <a:r>
              <a:rPr lang="tr-TR" sz="2400" smtClean="0"/>
              <a:t>   </a:t>
            </a:r>
            <a:r>
              <a:rPr lang="tr-TR" sz="2400" smtClean="0">
                <a:solidFill>
                  <a:srgbClr val="FFFF00"/>
                </a:solidFill>
              </a:rPr>
              <a:t>a) Yükseköğretim kurumları:  </a:t>
            </a:r>
          </a:p>
          <a:p>
            <a:pPr eaLnBrk="1" hangingPunct="1">
              <a:lnSpc>
                <a:spcPct val="90000"/>
              </a:lnSpc>
              <a:defRPr/>
            </a:pPr>
            <a:endParaRPr lang="tr-TR" sz="2400" smtClean="0">
              <a:solidFill>
                <a:srgbClr val="FF0066"/>
              </a:solidFill>
            </a:endParaRPr>
          </a:p>
          <a:p>
            <a:pPr eaLnBrk="1" hangingPunct="1">
              <a:lnSpc>
                <a:spcPct val="90000"/>
              </a:lnSpc>
              <a:defRPr/>
            </a:pPr>
            <a:r>
              <a:rPr lang="tr-TR" sz="2400" u="sng" smtClean="0">
                <a:solidFill>
                  <a:srgbClr val="FFFF00"/>
                </a:solidFill>
              </a:rPr>
              <a:t>  Madde 36 –  </a:t>
            </a:r>
            <a:r>
              <a:rPr lang="tr-TR" sz="2400" smtClean="0"/>
              <a:t>  Yükseköğretim kurumları şunlardır: </a:t>
            </a:r>
          </a:p>
          <a:p>
            <a:pPr eaLnBrk="1" hangingPunct="1">
              <a:lnSpc>
                <a:spcPct val="90000"/>
              </a:lnSpc>
              <a:defRPr/>
            </a:pPr>
            <a:r>
              <a:rPr lang="tr-TR" sz="2400" smtClean="0">
                <a:solidFill>
                  <a:srgbClr val="FF0000"/>
                </a:solidFill>
              </a:rPr>
              <a:t>             </a:t>
            </a:r>
            <a:r>
              <a:rPr lang="tr-TR" sz="2400" smtClean="0">
                <a:solidFill>
                  <a:srgbClr val="FFFF00"/>
                </a:solidFill>
              </a:rPr>
              <a:t>1.</a:t>
            </a:r>
            <a:r>
              <a:rPr lang="tr-TR" sz="2400" smtClean="0"/>
              <a:t> Üniversiteler, </a:t>
            </a:r>
          </a:p>
          <a:p>
            <a:pPr eaLnBrk="1" hangingPunct="1">
              <a:lnSpc>
                <a:spcPct val="90000"/>
              </a:lnSpc>
              <a:defRPr/>
            </a:pPr>
            <a:r>
              <a:rPr lang="tr-TR" sz="2400" smtClean="0"/>
              <a:t>          </a:t>
            </a:r>
            <a:r>
              <a:rPr lang="tr-TR" sz="2400" smtClean="0">
                <a:solidFill>
                  <a:srgbClr val="FF0000"/>
                </a:solidFill>
              </a:rPr>
              <a:t> </a:t>
            </a:r>
            <a:r>
              <a:rPr lang="tr-TR" sz="2400" smtClean="0">
                <a:solidFill>
                  <a:srgbClr val="FFFF00"/>
                </a:solidFill>
              </a:rPr>
              <a:t>  2.</a:t>
            </a:r>
            <a:r>
              <a:rPr lang="tr-TR" sz="2400" smtClean="0"/>
              <a:t> Fakülteler,</a:t>
            </a:r>
          </a:p>
          <a:p>
            <a:pPr eaLnBrk="1" hangingPunct="1">
              <a:lnSpc>
                <a:spcPct val="90000"/>
              </a:lnSpc>
              <a:defRPr/>
            </a:pPr>
            <a:r>
              <a:rPr lang="tr-TR" sz="2400" smtClean="0"/>
              <a:t>          </a:t>
            </a:r>
            <a:r>
              <a:rPr lang="tr-TR" sz="2400" smtClean="0">
                <a:solidFill>
                  <a:srgbClr val="FF0000"/>
                </a:solidFill>
              </a:rPr>
              <a:t> </a:t>
            </a:r>
            <a:r>
              <a:rPr lang="tr-TR" sz="2400" smtClean="0">
                <a:solidFill>
                  <a:srgbClr val="FFFF00"/>
                </a:solidFill>
              </a:rPr>
              <a:t>  3.</a:t>
            </a:r>
            <a:r>
              <a:rPr lang="tr-TR" sz="2400" smtClean="0"/>
              <a:t> Enstitüler,</a:t>
            </a:r>
          </a:p>
          <a:p>
            <a:pPr eaLnBrk="1" hangingPunct="1">
              <a:lnSpc>
                <a:spcPct val="90000"/>
              </a:lnSpc>
              <a:defRPr/>
            </a:pPr>
            <a:r>
              <a:rPr lang="tr-TR" sz="2400" smtClean="0"/>
              <a:t>        </a:t>
            </a:r>
            <a:r>
              <a:rPr lang="tr-TR" sz="2400" smtClean="0">
                <a:solidFill>
                  <a:srgbClr val="FF0000"/>
                </a:solidFill>
              </a:rPr>
              <a:t>     </a:t>
            </a:r>
            <a:r>
              <a:rPr lang="tr-TR" sz="2400" smtClean="0">
                <a:solidFill>
                  <a:srgbClr val="FFFF00"/>
                </a:solidFill>
              </a:rPr>
              <a:t>4.</a:t>
            </a:r>
            <a:r>
              <a:rPr lang="tr-TR" sz="2400" smtClean="0"/>
              <a:t> Yüksekokullar,</a:t>
            </a:r>
          </a:p>
          <a:p>
            <a:pPr eaLnBrk="1" hangingPunct="1">
              <a:lnSpc>
                <a:spcPct val="90000"/>
              </a:lnSpc>
              <a:defRPr/>
            </a:pPr>
            <a:r>
              <a:rPr lang="tr-TR" sz="2400" smtClean="0"/>
              <a:t>       </a:t>
            </a:r>
            <a:r>
              <a:rPr lang="tr-TR" sz="2400" smtClean="0">
                <a:solidFill>
                  <a:srgbClr val="FF0000"/>
                </a:solidFill>
              </a:rPr>
              <a:t>      </a:t>
            </a:r>
            <a:r>
              <a:rPr lang="tr-TR" sz="2400" smtClean="0">
                <a:solidFill>
                  <a:srgbClr val="FFFF00"/>
                </a:solidFill>
              </a:rPr>
              <a:t>5.</a:t>
            </a:r>
            <a:r>
              <a:rPr lang="tr-TR" sz="2400" smtClean="0"/>
              <a:t> Konservatuarlar,</a:t>
            </a:r>
          </a:p>
          <a:p>
            <a:pPr eaLnBrk="1" hangingPunct="1">
              <a:lnSpc>
                <a:spcPct val="90000"/>
              </a:lnSpc>
              <a:defRPr/>
            </a:pPr>
            <a:r>
              <a:rPr lang="tr-TR" sz="2400" smtClean="0"/>
              <a:t>       </a:t>
            </a:r>
            <a:r>
              <a:rPr lang="tr-TR" sz="2400" smtClean="0">
                <a:solidFill>
                  <a:srgbClr val="FF0000"/>
                </a:solidFill>
              </a:rPr>
              <a:t>    </a:t>
            </a:r>
            <a:r>
              <a:rPr lang="tr-TR" sz="2400" smtClean="0">
                <a:solidFill>
                  <a:srgbClr val="FFFF00"/>
                </a:solidFill>
              </a:rPr>
              <a:t>  6.</a:t>
            </a:r>
            <a:r>
              <a:rPr lang="tr-TR" sz="2400" smtClean="0"/>
              <a:t> Meslek yüksekokulları</a:t>
            </a:r>
          </a:p>
          <a:p>
            <a:pPr eaLnBrk="1" hangingPunct="1">
              <a:lnSpc>
                <a:spcPct val="90000"/>
              </a:lnSpc>
              <a:defRPr/>
            </a:pPr>
            <a:r>
              <a:rPr lang="tr-TR" sz="2400" smtClean="0"/>
              <a:t>          </a:t>
            </a:r>
            <a:r>
              <a:rPr lang="tr-TR" sz="2400" smtClean="0">
                <a:solidFill>
                  <a:srgbClr val="FFFF00"/>
                </a:solidFill>
              </a:rPr>
              <a:t>   7.</a:t>
            </a:r>
            <a:r>
              <a:rPr lang="tr-TR" sz="2400" smtClean="0"/>
              <a:t> Uygulama ve araştırma merkezleri,</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6E69C546-A096-4E45-9C06-BDEF8790FA45}"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A83C14FD-D72A-4716-8998-B9880FBA74B7}" type="slidenum">
              <a:rPr lang="tr-TR" altLang="tr-TR" i="0" smtClean="0"/>
              <a:pPr eaLnBrk="1" hangingPunct="1">
                <a:defRPr/>
              </a:pPr>
              <a:t>48</a:t>
            </a:fld>
            <a:endParaRPr lang="tr-TR" altLang="tr-TR" i="0" smtClean="0"/>
          </a:p>
        </p:txBody>
      </p:sp>
      <p:sp>
        <p:nvSpPr>
          <p:cNvPr id="99331" name="Rectangle 3"/>
          <p:cNvSpPr>
            <a:spLocks noGrp="1" noChangeArrowheads="1"/>
          </p:cNvSpPr>
          <p:nvPr>
            <p:ph type="body" idx="1"/>
          </p:nvPr>
        </p:nvSpPr>
        <p:spPr>
          <a:xfrm>
            <a:off x="250825" y="333375"/>
            <a:ext cx="8435975" cy="5792788"/>
          </a:xfrm>
        </p:spPr>
        <p:txBody>
          <a:bodyPr/>
          <a:lstStyle/>
          <a:p>
            <a:pPr algn="just" eaLnBrk="1" hangingPunct="1">
              <a:defRPr/>
            </a:pPr>
            <a:r>
              <a:rPr lang="tr-TR" sz="4000" smtClean="0"/>
              <a:t>Yükseköğretim kurumlarının </a:t>
            </a:r>
          </a:p>
          <a:p>
            <a:pPr algn="just" eaLnBrk="1" hangingPunct="1">
              <a:buFont typeface="Wingdings" panose="05000000000000000000" pitchFamily="2" charset="2"/>
              <a:buNone/>
              <a:defRPr/>
            </a:pPr>
            <a:r>
              <a:rPr lang="tr-TR" sz="4000" smtClean="0"/>
              <a:t>amaçları, açılış, kuruluş ve </a:t>
            </a:r>
          </a:p>
          <a:p>
            <a:pPr algn="just" eaLnBrk="1" hangingPunct="1">
              <a:buFont typeface="Wingdings" panose="05000000000000000000" pitchFamily="2" charset="2"/>
              <a:buNone/>
              <a:defRPr/>
            </a:pPr>
            <a:r>
              <a:rPr lang="tr-TR" sz="4000" smtClean="0"/>
              <a:t>işleyişleri ile öğretim elemanlarına </a:t>
            </a:r>
          </a:p>
          <a:p>
            <a:pPr algn="just" eaLnBrk="1" hangingPunct="1">
              <a:buFont typeface="Wingdings" panose="05000000000000000000" pitchFamily="2" charset="2"/>
              <a:buNone/>
              <a:defRPr/>
            </a:pPr>
            <a:r>
              <a:rPr lang="tr-TR" sz="4000" smtClean="0"/>
              <a:t>ilişkin esaslar ve yükseköğretim </a:t>
            </a:r>
          </a:p>
          <a:p>
            <a:pPr algn="just" eaLnBrk="1" hangingPunct="1">
              <a:buFont typeface="Wingdings" panose="05000000000000000000" pitchFamily="2" charset="2"/>
              <a:buNone/>
              <a:defRPr/>
            </a:pPr>
            <a:r>
              <a:rPr lang="tr-TR" sz="4000" smtClean="0"/>
              <a:t>kurumları ile ilgili diğer hususlar,</a:t>
            </a:r>
          </a:p>
          <a:p>
            <a:pPr algn="just" eaLnBrk="1" hangingPunct="1">
              <a:buFont typeface="Wingdings" panose="05000000000000000000" pitchFamily="2" charset="2"/>
              <a:buNone/>
              <a:defRPr/>
            </a:pPr>
            <a:r>
              <a:rPr lang="tr-TR" sz="4000" smtClean="0"/>
              <a:t> özel kanunlarında belirlenir.</a:t>
            </a:r>
          </a:p>
          <a:p>
            <a:pPr eaLnBrk="1" hangingPunct="1">
              <a:buFont typeface="Wingdings" panose="05000000000000000000" pitchFamily="2" charset="2"/>
              <a:buNone/>
              <a:defRPr/>
            </a:pPr>
            <a:r>
              <a:rPr lang="tr-TR" sz="4000" smtClean="0"/>
              <a:t>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95E187E3-92F5-4C07-B831-7590C2F1E319}"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70A94F25-D463-4EA1-B490-EECCDD01D304}" type="slidenum">
              <a:rPr lang="tr-TR" altLang="tr-TR" i="0" smtClean="0"/>
              <a:pPr eaLnBrk="1" hangingPunct="1">
                <a:defRPr/>
              </a:pPr>
              <a:t>49</a:t>
            </a:fld>
            <a:endParaRPr lang="tr-TR" altLang="tr-TR" i="0" smtClean="0"/>
          </a:p>
        </p:txBody>
      </p:sp>
      <p:sp>
        <p:nvSpPr>
          <p:cNvPr id="100354" name="Rectangle 2"/>
          <p:cNvSpPr>
            <a:spLocks noGrp="1" noChangeArrowheads="1"/>
          </p:cNvSpPr>
          <p:nvPr>
            <p:ph type="title"/>
          </p:nvPr>
        </p:nvSpPr>
        <p:spPr>
          <a:xfrm>
            <a:off x="611188" y="0"/>
            <a:ext cx="8075612" cy="1268413"/>
          </a:xfrm>
        </p:spPr>
        <p:txBody>
          <a:bodyPr/>
          <a:lstStyle/>
          <a:p>
            <a:pPr eaLnBrk="1" hangingPunct="1">
              <a:defRPr/>
            </a:pPr>
            <a:r>
              <a:rPr lang="tr-TR" sz="4000" b="1" i="1" smtClean="0">
                <a:solidFill>
                  <a:srgbClr val="FFFF00"/>
                </a:solidFill>
              </a:rPr>
              <a:t>  b) Yükseköğretimin düzenlenmesi:</a:t>
            </a:r>
            <a:r>
              <a:rPr lang="tr-TR" sz="4000" smtClean="0"/>
              <a:t> </a:t>
            </a:r>
          </a:p>
        </p:txBody>
      </p:sp>
      <p:sp>
        <p:nvSpPr>
          <p:cNvPr id="100355" name="Rectangle 3"/>
          <p:cNvSpPr>
            <a:spLocks noGrp="1" noChangeArrowheads="1"/>
          </p:cNvSpPr>
          <p:nvPr>
            <p:ph type="body" idx="1"/>
          </p:nvPr>
        </p:nvSpPr>
        <p:spPr>
          <a:xfrm>
            <a:off x="250825" y="1268413"/>
            <a:ext cx="8447088" cy="5329237"/>
          </a:xfrm>
        </p:spPr>
        <p:txBody>
          <a:bodyPr/>
          <a:lstStyle/>
          <a:p>
            <a:pPr algn="just" eaLnBrk="1" hangingPunct="1">
              <a:defRPr/>
            </a:pPr>
            <a:r>
              <a:rPr lang="tr-TR" u="sng" smtClean="0">
                <a:solidFill>
                  <a:srgbClr val="FFFF00"/>
                </a:solidFill>
              </a:rPr>
              <a:t>Madde 37 –</a:t>
            </a:r>
            <a:r>
              <a:rPr lang="tr-TR" smtClean="0"/>
              <a:t> Yüksek öğretim, milli eğitim sistemi çerçevesinde, öğrencileri lisans öncesi, lisans ve lisans üstü seviyelerinde yetiştiren bir bütünlük içinde düzenlenir.</a:t>
            </a:r>
          </a:p>
          <a:p>
            <a:pPr algn="just" eaLnBrk="1" hangingPunct="1">
              <a:defRPr/>
            </a:pPr>
            <a:r>
              <a:rPr lang="tr-TR" smtClean="0"/>
              <a:t>   Bu bütünlük içinde çeşitli görevleri yerine getiren ve farklı seviyelerde öğretim yapan kuruluşlar bulunur.</a:t>
            </a:r>
          </a:p>
          <a:p>
            <a:pPr algn="just" eaLnBrk="1" hangingPunct="1">
              <a:defRPr/>
            </a:pPr>
            <a:r>
              <a:rPr lang="tr-TR" smtClean="0"/>
              <a:t> Farklı seviyeler ve kuruluşlar arasında öğrencilere kabiliyetlerine göre, yatay ve dikey geçiş yolları açık tutulur.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51484D7C-4835-4F91-A7E6-08C65248427D}"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8BBCF7A7-A51F-4FE2-8A55-D92053EA4E77}" type="slidenum">
              <a:rPr lang="tr-TR" altLang="tr-TR" i="0" smtClean="0"/>
              <a:pPr eaLnBrk="1" hangingPunct="1">
                <a:defRPr/>
              </a:pPr>
              <a:t>5</a:t>
            </a:fld>
            <a:endParaRPr lang="tr-TR" altLang="tr-TR" i="0" smtClean="0"/>
          </a:p>
        </p:txBody>
      </p:sp>
      <p:sp>
        <p:nvSpPr>
          <p:cNvPr id="26645" name="Rectangle 21"/>
          <p:cNvSpPr>
            <a:spLocks noGrp="1" noChangeArrowheads="1"/>
          </p:cNvSpPr>
          <p:nvPr>
            <p:ph type="body" idx="1"/>
          </p:nvPr>
        </p:nvSpPr>
        <p:spPr>
          <a:xfrm>
            <a:off x="323528" y="188640"/>
            <a:ext cx="8085137" cy="5085184"/>
          </a:xfrm>
        </p:spPr>
        <p:txBody>
          <a:bodyPr/>
          <a:lstStyle/>
          <a:p>
            <a:pPr eaLnBrk="1" hangingPunct="1">
              <a:lnSpc>
                <a:spcPct val="90000"/>
              </a:lnSpc>
              <a:defRPr/>
            </a:pPr>
            <a:r>
              <a:rPr lang="tr-TR" dirty="0" smtClean="0">
                <a:solidFill>
                  <a:srgbClr val="FFFF00"/>
                </a:solidFill>
              </a:rPr>
              <a:t>1.</a:t>
            </a:r>
            <a:r>
              <a:rPr lang="tr-TR" dirty="0" smtClean="0"/>
              <a:t>Atatürk inkılap ve ilkelerine ve Anayasada ifadesini bulan Atatürk milliyetçiliğine bağlı; Türk Milletinin milli, ahlaki, insani, manevi ve kültürel değerlerini benimseyen, koruyan ve geliştiren; ailesini, vatanını, milletini seven ve daima yüceltmeye çalışan, insan haklarına ve Anayasanın başlangıcındaki temel ilkelere dayanan demokratik, laik ve sosyal bir hukuk Devleti olan Türkiye Cumhuriyetine karşı görev ve sorumluluklarını bilen ve bunları davranış haline getirmiş yurttaşlar olarak yetiştirmek;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03DE4484-D044-496C-9BD2-4FA43A8CE4A2}"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EFC23233-5615-4237-AB1E-ECE426EAFF84}" type="slidenum">
              <a:rPr lang="tr-TR" altLang="tr-TR" i="0" smtClean="0"/>
              <a:pPr eaLnBrk="1" hangingPunct="1">
                <a:defRPr/>
              </a:pPr>
              <a:t>50</a:t>
            </a:fld>
            <a:endParaRPr lang="tr-TR" altLang="tr-TR" i="0" smtClean="0"/>
          </a:p>
        </p:txBody>
      </p:sp>
      <p:sp>
        <p:nvSpPr>
          <p:cNvPr id="101378" name="Rectangle 2"/>
          <p:cNvSpPr>
            <a:spLocks noGrp="1" noChangeArrowheads="1"/>
          </p:cNvSpPr>
          <p:nvPr>
            <p:ph type="title"/>
          </p:nvPr>
        </p:nvSpPr>
        <p:spPr>
          <a:xfrm>
            <a:off x="468313" y="0"/>
            <a:ext cx="8229600" cy="1139825"/>
          </a:xfrm>
        </p:spPr>
        <p:txBody>
          <a:bodyPr/>
          <a:lstStyle/>
          <a:p>
            <a:pPr eaLnBrk="1" hangingPunct="1">
              <a:defRPr/>
            </a:pPr>
            <a:r>
              <a:rPr lang="tr-TR" sz="4000" i="1" smtClean="0"/>
              <a:t>  </a:t>
            </a:r>
            <a:r>
              <a:rPr lang="tr-TR" sz="4000" b="1" i="1" smtClean="0">
                <a:solidFill>
                  <a:srgbClr val="FFFF00"/>
                </a:solidFill>
              </a:rPr>
              <a:t>IV – Yükseköğretimin paralı oluşu:</a:t>
            </a:r>
            <a:r>
              <a:rPr lang="tr-TR" sz="4000" smtClean="0"/>
              <a:t> </a:t>
            </a:r>
          </a:p>
        </p:txBody>
      </p:sp>
      <p:sp>
        <p:nvSpPr>
          <p:cNvPr id="101379" name="Rectangle 3"/>
          <p:cNvSpPr>
            <a:spLocks noGrp="1" noChangeArrowheads="1"/>
          </p:cNvSpPr>
          <p:nvPr>
            <p:ph type="body" idx="1"/>
          </p:nvPr>
        </p:nvSpPr>
        <p:spPr>
          <a:xfrm>
            <a:off x="395288" y="1268413"/>
            <a:ext cx="8291512" cy="5589587"/>
          </a:xfrm>
        </p:spPr>
        <p:txBody>
          <a:bodyPr/>
          <a:lstStyle/>
          <a:p>
            <a:pPr eaLnBrk="1" hangingPunct="1">
              <a:lnSpc>
                <a:spcPct val="80000"/>
              </a:lnSpc>
              <a:defRPr/>
            </a:pPr>
            <a:r>
              <a:rPr lang="tr-TR" sz="2800" u="sng" dirty="0" smtClean="0">
                <a:solidFill>
                  <a:srgbClr val="FFFF00"/>
                </a:solidFill>
              </a:rPr>
              <a:t>Madde 38 –</a:t>
            </a:r>
            <a:r>
              <a:rPr lang="tr-TR" sz="2800" dirty="0" smtClean="0"/>
              <a:t> Yüksek öğretim paralıdır. Başarılı olan fakat maddi imkanları elverişli olmayan öğrencilerin kayıt ücreti, imtihan harcı gibi her türlü öğrenim giderleri burs, kredi yatılılık ve benzeri yollarla sağlanır. </a:t>
            </a:r>
          </a:p>
          <a:p>
            <a:pPr algn="just" eaLnBrk="1" hangingPunct="1">
              <a:lnSpc>
                <a:spcPct val="80000"/>
              </a:lnSpc>
              <a:buFont typeface="Wingdings" panose="05000000000000000000" pitchFamily="2" charset="2"/>
              <a:buNone/>
              <a:defRPr/>
            </a:pPr>
            <a:r>
              <a:rPr lang="tr-TR" sz="2800" dirty="0" smtClean="0"/>
              <a:t> </a:t>
            </a:r>
          </a:p>
          <a:p>
            <a:pPr eaLnBrk="1" hangingPunct="1">
              <a:lnSpc>
                <a:spcPct val="80000"/>
              </a:lnSpc>
              <a:defRPr/>
            </a:pPr>
            <a:r>
              <a:rPr lang="tr-TR" sz="2800" dirty="0" smtClean="0"/>
              <a:t>      Öğrenim harç ve ücretlerinin tutarları ve bunların ödenme tarzları ile burs ve kredilerin tutarları ve bunların veriliş esasları, Maliye Bakanlığı ile birlikle hazırlanacak yönetmelikle tespit edilir. </a:t>
            </a:r>
          </a:p>
          <a:p>
            <a:pPr eaLnBrk="1" hangingPunct="1">
              <a:lnSpc>
                <a:spcPct val="80000"/>
              </a:lnSpc>
              <a:defRPr/>
            </a:pPr>
            <a:r>
              <a:rPr lang="tr-TR" sz="2800" dirty="0" smtClean="0"/>
              <a:t>      Bazı alanlar için mecburi hizmet karşılığı öğrenci yetiştirilmesi hakkındaki hükümler saklıdır.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CAD6CF2C-2C20-42A4-98C7-595436A73609}"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41EDC2D-95E6-4514-92D8-DA1895DCDDDC}" type="slidenum">
              <a:rPr lang="tr-TR" altLang="tr-TR" i="0" smtClean="0"/>
              <a:pPr eaLnBrk="1" hangingPunct="1">
                <a:defRPr/>
              </a:pPr>
              <a:t>51</a:t>
            </a:fld>
            <a:endParaRPr lang="tr-TR" altLang="tr-TR" i="0" smtClean="0"/>
          </a:p>
        </p:txBody>
      </p:sp>
      <p:sp>
        <p:nvSpPr>
          <p:cNvPr id="102402" name="Rectangle 2"/>
          <p:cNvSpPr>
            <a:spLocks noGrp="1" noChangeArrowheads="1"/>
          </p:cNvSpPr>
          <p:nvPr>
            <p:ph type="title"/>
          </p:nvPr>
        </p:nvSpPr>
        <p:spPr/>
        <p:txBody>
          <a:bodyPr/>
          <a:lstStyle/>
          <a:p>
            <a:pPr eaLnBrk="1" hangingPunct="1">
              <a:defRPr/>
            </a:pPr>
            <a:r>
              <a:rPr lang="tr-TR" sz="4000" i="1" smtClean="0"/>
              <a:t>  </a:t>
            </a:r>
            <a:r>
              <a:rPr lang="tr-TR" sz="4000" b="1" i="1" smtClean="0">
                <a:solidFill>
                  <a:srgbClr val="FFFF00"/>
                </a:solidFill>
              </a:rPr>
              <a:t>V – Yükseköğretim planlaması:</a:t>
            </a:r>
            <a:r>
              <a:rPr lang="tr-TR" sz="4000" smtClean="0"/>
              <a:t> </a:t>
            </a:r>
          </a:p>
        </p:txBody>
      </p:sp>
      <p:sp>
        <p:nvSpPr>
          <p:cNvPr id="102403" name="Rectangle 3"/>
          <p:cNvSpPr>
            <a:spLocks noGrp="1" noChangeArrowheads="1"/>
          </p:cNvSpPr>
          <p:nvPr>
            <p:ph type="body" idx="1"/>
          </p:nvPr>
        </p:nvSpPr>
        <p:spPr>
          <a:xfrm>
            <a:off x="395288" y="1341438"/>
            <a:ext cx="8291512" cy="5516562"/>
          </a:xfrm>
        </p:spPr>
        <p:txBody>
          <a:bodyPr/>
          <a:lstStyle/>
          <a:p>
            <a:pPr eaLnBrk="1" hangingPunct="1">
              <a:defRPr/>
            </a:pPr>
            <a:r>
              <a:rPr lang="tr-TR" u="sng" dirty="0" smtClean="0">
                <a:solidFill>
                  <a:srgbClr val="FFFF00"/>
                </a:solidFill>
              </a:rPr>
              <a:t>Madde 39 –</a:t>
            </a:r>
            <a:r>
              <a:rPr lang="tr-TR" dirty="0" smtClean="0"/>
              <a:t> Yüksek öğretimde, öğretim elemanlarından, tesislerden ve öğrencinin zamanından en verimli bir şekilde yararlanmayı mümkün kılacak ve çeşitli bölgelerdeki yüksek öğretim kurumlarının dengeli bir şekilde gelişmesini sağlayacak tedbirler alınır; yüksek öğretimin bütününü kapsayan ve orta öğretimle ilgisini sağlayan bir planlama düzeni kurulur.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FFFAE276-E351-4539-8E3E-881CB28DADFB}"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2CB4503-4B98-4481-A4AF-1CA10008B3EA}" type="slidenum">
              <a:rPr lang="tr-TR" altLang="tr-TR" i="0" smtClean="0"/>
              <a:pPr eaLnBrk="1" hangingPunct="1">
                <a:defRPr/>
              </a:pPr>
              <a:t>52</a:t>
            </a:fld>
            <a:endParaRPr lang="tr-TR" altLang="tr-TR" i="0" smtClean="0"/>
          </a:p>
        </p:txBody>
      </p:sp>
      <p:sp>
        <p:nvSpPr>
          <p:cNvPr id="103426" name="Rectangle 2"/>
          <p:cNvSpPr>
            <a:spLocks noGrp="1" noChangeArrowheads="1"/>
          </p:cNvSpPr>
          <p:nvPr>
            <p:ph type="title"/>
          </p:nvPr>
        </p:nvSpPr>
        <p:spPr/>
        <p:txBody>
          <a:bodyPr/>
          <a:lstStyle/>
          <a:p>
            <a:pPr eaLnBrk="1" hangingPunct="1">
              <a:defRPr/>
            </a:pPr>
            <a:r>
              <a:rPr lang="tr-TR" sz="4000" b="1" smtClean="0">
                <a:solidFill>
                  <a:srgbClr val="FFFF00"/>
                </a:solidFill>
              </a:rPr>
              <a:t>ÜÇÜNCÜ BÖLÜM</a:t>
            </a:r>
            <a:r>
              <a:rPr lang="tr-TR" sz="4000" b="1" i="1" smtClean="0">
                <a:solidFill>
                  <a:srgbClr val="FFFF00"/>
                </a:solidFill>
              </a:rPr>
              <a:t/>
            </a:r>
            <a:br>
              <a:rPr lang="tr-TR" sz="4000" b="1" i="1" smtClean="0">
                <a:solidFill>
                  <a:srgbClr val="FFFF00"/>
                </a:solidFill>
              </a:rPr>
            </a:br>
            <a:r>
              <a:rPr lang="tr-TR" sz="4000" b="1" i="1" smtClean="0">
                <a:solidFill>
                  <a:srgbClr val="FFFF00"/>
                </a:solidFill>
              </a:rPr>
              <a:t>Yaygın Eğitim</a:t>
            </a:r>
          </a:p>
        </p:txBody>
      </p:sp>
      <p:sp>
        <p:nvSpPr>
          <p:cNvPr id="103427" name="Rectangle 3"/>
          <p:cNvSpPr>
            <a:spLocks noGrp="1" noChangeArrowheads="1"/>
          </p:cNvSpPr>
          <p:nvPr>
            <p:ph type="body" idx="1"/>
          </p:nvPr>
        </p:nvSpPr>
        <p:spPr>
          <a:xfrm>
            <a:off x="323850" y="1628775"/>
            <a:ext cx="8301038" cy="4957763"/>
          </a:xfrm>
        </p:spPr>
        <p:txBody>
          <a:bodyPr/>
          <a:lstStyle/>
          <a:p>
            <a:pPr eaLnBrk="1" hangingPunct="1">
              <a:defRPr/>
            </a:pPr>
            <a:r>
              <a:rPr lang="tr-TR" sz="3600" i="1" dirty="0" smtClean="0">
                <a:solidFill>
                  <a:srgbClr val="FFFF00"/>
                </a:solidFill>
              </a:rPr>
              <a:t>I – Kapsam, amaç ve görevler:</a:t>
            </a:r>
            <a:r>
              <a:rPr lang="tr-TR" sz="3600" dirty="0" smtClean="0">
                <a:solidFill>
                  <a:srgbClr val="FFFF00"/>
                </a:solidFill>
              </a:rPr>
              <a:t> </a:t>
            </a:r>
          </a:p>
          <a:p>
            <a:pPr eaLnBrk="1" hangingPunct="1">
              <a:defRPr/>
            </a:pPr>
            <a:r>
              <a:rPr lang="tr-TR" sz="3600" u="sng" dirty="0" smtClean="0">
                <a:solidFill>
                  <a:srgbClr val="FFFF00"/>
                </a:solidFill>
              </a:rPr>
              <a:t>Madde 40 –</a:t>
            </a:r>
            <a:r>
              <a:rPr lang="tr-TR" sz="3600" dirty="0" smtClean="0"/>
              <a:t> Yaygın eğitimin özel amacı, milli eğitimin genel amaçlarına ve temel ilkelerine uygun olarak, örgün eğitim sistemine hiç girmemiş yahut, herhangi bir kademesinde bulunan veya bu kademeden çıkmış vatandaşlara, örgün eğitimin yanında veya dışında,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3E625DC5-4ADC-4949-855F-628E309E21CF}"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B60A3E4E-77B9-4432-A2D9-EE263763F6D6}" type="slidenum">
              <a:rPr lang="tr-TR" altLang="tr-TR" i="0" smtClean="0"/>
              <a:pPr eaLnBrk="1" hangingPunct="1">
                <a:defRPr/>
              </a:pPr>
              <a:t>53</a:t>
            </a:fld>
            <a:endParaRPr lang="tr-TR" altLang="tr-TR" i="0" smtClean="0"/>
          </a:p>
        </p:txBody>
      </p:sp>
      <p:sp>
        <p:nvSpPr>
          <p:cNvPr id="104451" name="Rectangle 3"/>
          <p:cNvSpPr>
            <a:spLocks noGrp="1" noChangeArrowheads="1"/>
          </p:cNvSpPr>
          <p:nvPr>
            <p:ph type="body" idx="1"/>
          </p:nvPr>
        </p:nvSpPr>
        <p:spPr>
          <a:xfrm>
            <a:off x="250825" y="332657"/>
            <a:ext cx="8435975" cy="5722068"/>
          </a:xfrm>
        </p:spPr>
        <p:txBody>
          <a:bodyPr/>
          <a:lstStyle/>
          <a:p>
            <a:pPr eaLnBrk="1" hangingPunct="1">
              <a:defRPr/>
            </a:pPr>
            <a:r>
              <a:rPr lang="tr-TR" sz="2800" dirty="0" smtClean="0">
                <a:solidFill>
                  <a:srgbClr val="FFFF00"/>
                </a:solidFill>
              </a:rPr>
              <a:t>    1.</a:t>
            </a:r>
            <a:r>
              <a:rPr lang="tr-TR" sz="2800" dirty="0" smtClean="0"/>
              <a:t> Okuma - yazma öğretmek, eksik eğitimlerini tamamlamaları için sürekli eğitim imkanları hazırlamak, </a:t>
            </a:r>
          </a:p>
          <a:p>
            <a:pPr eaLnBrk="1" hangingPunct="1">
              <a:defRPr/>
            </a:pPr>
            <a:r>
              <a:rPr lang="tr-TR" sz="2800" dirty="0" smtClean="0"/>
              <a:t>   </a:t>
            </a:r>
            <a:r>
              <a:rPr lang="tr-TR" sz="2800" dirty="0" smtClean="0">
                <a:solidFill>
                  <a:srgbClr val="FFFF00"/>
                </a:solidFill>
              </a:rPr>
              <a:t>2.</a:t>
            </a:r>
            <a:r>
              <a:rPr lang="tr-TR" sz="2800" dirty="0" smtClean="0"/>
              <a:t> Çağımızın bilimsel, teknolojik, iktisadi, sosyal ve kültürel gelişmelerine uymalarını sağlayıcı eğitim imkanları hazırlamak,</a:t>
            </a:r>
          </a:p>
          <a:p>
            <a:pPr eaLnBrk="1" hangingPunct="1">
              <a:defRPr/>
            </a:pPr>
            <a:r>
              <a:rPr lang="tr-TR" sz="2800" dirty="0" smtClean="0"/>
              <a:t>  </a:t>
            </a:r>
            <a:r>
              <a:rPr lang="tr-TR" sz="2800" dirty="0" smtClean="0">
                <a:solidFill>
                  <a:srgbClr val="FFFF00"/>
                </a:solidFill>
              </a:rPr>
              <a:t>3.</a:t>
            </a:r>
            <a:r>
              <a:rPr lang="tr-TR" sz="2800" dirty="0" smtClean="0"/>
              <a:t> Milli kültür değerlerimizi koruyucu, geliştirici, tanıtıcı, benimsetici nitelikte eğitim yapmak,</a:t>
            </a:r>
          </a:p>
          <a:p>
            <a:pPr eaLnBrk="1" hangingPunct="1">
              <a:defRPr/>
            </a:pPr>
            <a:r>
              <a:rPr lang="tr-TR" sz="2800" dirty="0" smtClean="0"/>
              <a:t> </a:t>
            </a:r>
            <a:r>
              <a:rPr lang="tr-TR" sz="2800" dirty="0" smtClean="0">
                <a:solidFill>
                  <a:srgbClr val="FFFF00"/>
                </a:solidFill>
              </a:rPr>
              <a:t>4.</a:t>
            </a:r>
            <a:r>
              <a:rPr lang="tr-TR" sz="2800" dirty="0" smtClean="0"/>
              <a:t> Toplu yaşama, dayanışma, yardımlaşma, birlikte çalışma ve örgütlenme anlayış ve alışkanlıkları kazandırmak,</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15EBDD0D-69F5-49DD-8BF6-87122BC6E15F}"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18476FC-E7C2-4D3A-B237-DEACB34FD1DC}" type="slidenum">
              <a:rPr lang="tr-TR" altLang="tr-TR" i="0" smtClean="0"/>
              <a:pPr eaLnBrk="1" hangingPunct="1">
                <a:defRPr/>
              </a:pPr>
              <a:t>54</a:t>
            </a:fld>
            <a:endParaRPr lang="tr-TR" altLang="tr-TR" i="0" smtClean="0"/>
          </a:p>
        </p:txBody>
      </p:sp>
      <p:sp>
        <p:nvSpPr>
          <p:cNvPr id="105475" name="Rectangle 3"/>
          <p:cNvSpPr>
            <a:spLocks noGrp="1" noChangeArrowheads="1"/>
          </p:cNvSpPr>
          <p:nvPr>
            <p:ph type="body" idx="1"/>
          </p:nvPr>
        </p:nvSpPr>
        <p:spPr>
          <a:xfrm>
            <a:off x="384175" y="436241"/>
            <a:ext cx="8302625" cy="5373216"/>
          </a:xfrm>
        </p:spPr>
        <p:txBody>
          <a:bodyPr/>
          <a:lstStyle/>
          <a:p>
            <a:pPr eaLnBrk="1" hangingPunct="1">
              <a:defRPr/>
            </a:pPr>
            <a:r>
              <a:rPr lang="tr-TR" sz="2800" dirty="0" smtClean="0">
                <a:solidFill>
                  <a:srgbClr val="FFFF00"/>
                </a:solidFill>
              </a:rPr>
              <a:t>  5.</a:t>
            </a:r>
            <a:r>
              <a:rPr lang="tr-TR" sz="2800" dirty="0" smtClean="0"/>
              <a:t>İktisadi gücün arttırılması için gerekli beslenme ve sağlıklı yaşama şekil ve usullerini benimsetmek,</a:t>
            </a:r>
          </a:p>
          <a:p>
            <a:pPr eaLnBrk="1" hangingPunct="1">
              <a:defRPr/>
            </a:pPr>
            <a:r>
              <a:rPr lang="tr-TR" sz="2800" dirty="0" smtClean="0"/>
              <a:t>  </a:t>
            </a:r>
            <a:r>
              <a:rPr lang="tr-TR" sz="2800" dirty="0" smtClean="0">
                <a:solidFill>
                  <a:srgbClr val="FFFF00"/>
                </a:solidFill>
              </a:rPr>
              <a:t>6.</a:t>
            </a:r>
            <a:r>
              <a:rPr lang="tr-TR" sz="2800" dirty="0" smtClean="0"/>
              <a:t>Boş zamanları iyi bir şekilde değerlendirme ve kullanma alışkanlıkları kazandırmak,</a:t>
            </a:r>
          </a:p>
          <a:p>
            <a:pPr eaLnBrk="1" hangingPunct="1">
              <a:defRPr/>
            </a:pPr>
            <a:r>
              <a:rPr lang="tr-TR" sz="2800" dirty="0" smtClean="0">
                <a:solidFill>
                  <a:srgbClr val="FFFF00"/>
                </a:solidFill>
              </a:rPr>
              <a:t>  7.</a:t>
            </a:r>
            <a:r>
              <a:rPr lang="tr-TR" sz="2800" dirty="0" smtClean="0"/>
              <a:t>Kısa süreli ve kademeli eğitim uygulayarak ekonomimizin gelişmesi doğrultusunda ve istihdam politikasına uygun meslekleri edinmelerini sağlayıcı imkanlar hazırlamak,</a:t>
            </a:r>
          </a:p>
          <a:p>
            <a:pPr eaLnBrk="1" hangingPunct="1">
              <a:buFont typeface="Wingdings" panose="05000000000000000000" pitchFamily="2" charset="2"/>
              <a:buNone/>
              <a:defRPr/>
            </a:pPr>
            <a:r>
              <a:rPr lang="tr-TR" sz="2800" dirty="0" smtClean="0">
                <a:solidFill>
                  <a:srgbClr val="FFFF00"/>
                </a:solidFill>
              </a:rPr>
              <a:t>     8.</a:t>
            </a:r>
            <a:r>
              <a:rPr lang="tr-TR" sz="2800" dirty="0" smtClean="0"/>
              <a:t>Çeşitli mesleklerde çalışmakta olanların hizmet içinde ve mesleklerinde gelişmeleri için gerekli bilgi ve becerileri kazandırmaktır.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0228D89-1B1B-406A-9530-AE3253A62958}"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5D7A672-195B-4C89-9A43-5F717557E0E2}" type="slidenum">
              <a:rPr lang="tr-TR" altLang="tr-TR" i="0" smtClean="0"/>
              <a:pPr eaLnBrk="1" hangingPunct="1">
                <a:defRPr/>
              </a:pPr>
              <a:t>55</a:t>
            </a:fld>
            <a:endParaRPr lang="tr-TR" altLang="tr-TR" i="0" smtClean="0"/>
          </a:p>
        </p:txBody>
      </p:sp>
      <p:sp>
        <p:nvSpPr>
          <p:cNvPr id="106498" name="Rectangle 2"/>
          <p:cNvSpPr>
            <a:spLocks noGrp="1" noChangeArrowheads="1"/>
          </p:cNvSpPr>
          <p:nvPr>
            <p:ph type="title"/>
          </p:nvPr>
        </p:nvSpPr>
        <p:spPr>
          <a:xfrm>
            <a:off x="323850" y="0"/>
            <a:ext cx="8362950" cy="1125538"/>
          </a:xfrm>
        </p:spPr>
        <p:txBody>
          <a:bodyPr/>
          <a:lstStyle/>
          <a:p>
            <a:pPr eaLnBrk="1" hangingPunct="1">
              <a:defRPr/>
            </a:pPr>
            <a:r>
              <a:rPr lang="tr-TR" b="1" i="1" smtClean="0">
                <a:solidFill>
                  <a:srgbClr val="FFFF00"/>
                </a:solidFill>
              </a:rPr>
              <a:t>   II – Kuruluş:</a:t>
            </a:r>
            <a:r>
              <a:rPr lang="tr-TR" smtClean="0"/>
              <a:t> </a:t>
            </a:r>
          </a:p>
        </p:txBody>
      </p:sp>
      <p:sp>
        <p:nvSpPr>
          <p:cNvPr id="106499" name="Rectangle 3"/>
          <p:cNvSpPr>
            <a:spLocks noGrp="1" noChangeArrowheads="1"/>
          </p:cNvSpPr>
          <p:nvPr>
            <p:ph type="body" idx="1"/>
          </p:nvPr>
        </p:nvSpPr>
        <p:spPr>
          <a:xfrm>
            <a:off x="323850" y="981075"/>
            <a:ext cx="8229600" cy="5876925"/>
          </a:xfrm>
        </p:spPr>
        <p:txBody>
          <a:bodyPr/>
          <a:lstStyle/>
          <a:p>
            <a:pPr eaLnBrk="1" hangingPunct="1">
              <a:defRPr/>
            </a:pPr>
            <a:r>
              <a:rPr lang="tr-TR" u="sng" dirty="0" smtClean="0">
                <a:solidFill>
                  <a:srgbClr val="FFFF00"/>
                </a:solidFill>
              </a:rPr>
              <a:t>  Madde 41 –</a:t>
            </a:r>
            <a:r>
              <a:rPr lang="tr-TR" dirty="0" smtClean="0"/>
              <a:t> Yaygın eğitim, örgün eğitim ile birbirini tamamlayacak, gereğinde aynı vasıfları kazandırabilecek ve birbirinin her türlü imkanlarından yararlanacak biçimde bir bütünlük içinde düzenlenir.</a:t>
            </a:r>
          </a:p>
          <a:p>
            <a:pPr eaLnBrk="1" hangingPunct="1">
              <a:defRPr/>
            </a:pPr>
            <a:r>
              <a:rPr lang="tr-TR" dirty="0" smtClean="0"/>
              <a:t>    Yaygın eğitim, genel ve mesleki - teknik olmak üzere iki temel bölümden meydana gelir. Bu bölümler birbirini destekleyici biçimde hazırlanır.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9B3CC17-34E4-4AEA-8A05-197F0D0EB823}"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456CEE42-C09A-46BC-8D86-0B2B7CFA0221}" type="slidenum">
              <a:rPr lang="tr-TR" altLang="tr-TR" i="0" smtClean="0"/>
              <a:pPr eaLnBrk="1" hangingPunct="1">
                <a:defRPr/>
              </a:pPr>
              <a:t>56</a:t>
            </a:fld>
            <a:endParaRPr lang="tr-TR" altLang="tr-TR" i="0" smtClean="0"/>
          </a:p>
        </p:txBody>
      </p:sp>
      <p:sp>
        <p:nvSpPr>
          <p:cNvPr id="107522" name="Rectangle 2"/>
          <p:cNvSpPr>
            <a:spLocks noGrp="1" noChangeArrowheads="1"/>
          </p:cNvSpPr>
          <p:nvPr>
            <p:ph type="title"/>
          </p:nvPr>
        </p:nvSpPr>
        <p:spPr>
          <a:xfrm>
            <a:off x="395288" y="188913"/>
            <a:ext cx="8291512" cy="1008062"/>
          </a:xfrm>
        </p:spPr>
        <p:txBody>
          <a:bodyPr/>
          <a:lstStyle/>
          <a:p>
            <a:pPr eaLnBrk="1" hangingPunct="1">
              <a:defRPr/>
            </a:pPr>
            <a:r>
              <a:rPr lang="tr-TR" b="1" i="1" smtClean="0">
                <a:solidFill>
                  <a:srgbClr val="FFFF00"/>
                </a:solidFill>
              </a:rPr>
              <a:t>III – Koordinasyon:</a:t>
            </a:r>
            <a:r>
              <a:rPr lang="tr-TR" smtClean="0"/>
              <a:t> </a:t>
            </a:r>
          </a:p>
        </p:txBody>
      </p:sp>
      <p:sp>
        <p:nvSpPr>
          <p:cNvPr id="107523" name="Rectangle 3"/>
          <p:cNvSpPr>
            <a:spLocks noGrp="1" noChangeArrowheads="1"/>
          </p:cNvSpPr>
          <p:nvPr>
            <p:ph type="body" idx="1"/>
          </p:nvPr>
        </p:nvSpPr>
        <p:spPr>
          <a:xfrm>
            <a:off x="468313" y="1196975"/>
            <a:ext cx="8218487" cy="5661025"/>
          </a:xfrm>
        </p:spPr>
        <p:txBody>
          <a:bodyPr/>
          <a:lstStyle/>
          <a:p>
            <a:pPr eaLnBrk="1" hangingPunct="1">
              <a:defRPr/>
            </a:pPr>
            <a:r>
              <a:rPr lang="tr-TR" sz="2800" u="sng" dirty="0" smtClean="0">
                <a:solidFill>
                  <a:srgbClr val="FFFF00"/>
                </a:solidFill>
              </a:rPr>
              <a:t>Madde 42 –</a:t>
            </a:r>
            <a:r>
              <a:rPr lang="tr-TR" sz="2800" dirty="0" smtClean="0"/>
              <a:t> Genel, mesleki ve teknik yaygın eğitim alanında görev alan resmi, özel ve gönüllü kuruluşların çalışmaları arasındaki koordinasyon Milli Eğitim Bakanlığınca sağlanır.</a:t>
            </a:r>
          </a:p>
          <a:p>
            <a:pPr eaLnBrk="1" hangingPunct="1">
              <a:defRPr/>
            </a:pPr>
            <a:r>
              <a:rPr lang="tr-TR" sz="2800" dirty="0" smtClean="0"/>
              <a:t>  Genel yaygın eğitim programlarının düzenleniş şekli yönetmelikle tespit edilir.</a:t>
            </a:r>
          </a:p>
          <a:p>
            <a:pPr eaLnBrk="1" hangingPunct="1">
              <a:defRPr/>
            </a:pPr>
            <a:r>
              <a:rPr lang="tr-TR" sz="2800" dirty="0" smtClean="0"/>
              <a:t> Mesleki ve teknik yaygın eğitim faaliyetlerini yürüten Bakanlıklar ile özerk eğitim kurumları ve resmi ve özel işletmeler arasında Milli Eğitim Bakanlığınca sağlanacak koordinasyon ve işbirliğinin esasları kanunla düzenlenir.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Veri Yer Tutucusu"/>
          <p:cNvSpPr>
            <a:spLocks noGrp="1"/>
          </p:cNvSpPr>
          <p:nvPr>
            <p:ph type="dt" sz="quarter" idx="10"/>
          </p:nvPr>
        </p:nvSpPr>
        <p:spPr/>
        <p:txBody>
          <a:bodyPr/>
          <a:lstStyle/>
          <a:p>
            <a:pPr>
              <a:defRPr/>
            </a:pPr>
            <a:fld id="{8AC1CE8B-3118-4C26-BCE5-E2DF1467935F}" type="datetime1">
              <a:rPr lang="tr-TR"/>
              <a:pPr>
                <a:defRPr/>
              </a:pPr>
              <a:t>30.11.2015</a:t>
            </a:fld>
            <a:endParaRPr lang="tr-TR"/>
          </a:p>
        </p:txBody>
      </p:sp>
      <p:sp>
        <p:nvSpPr>
          <p:cNvPr id="9"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AD9FCD91-8E47-483B-9962-383BCB10C32A}" type="slidenum">
              <a:rPr lang="tr-TR" altLang="tr-TR" i="0" smtClean="0"/>
              <a:pPr eaLnBrk="1" hangingPunct="1">
                <a:defRPr/>
              </a:pPr>
              <a:t>57</a:t>
            </a:fld>
            <a:endParaRPr lang="tr-TR" altLang="tr-TR" i="0" smtClean="0"/>
          </a:p>
        </p:txBody>
      </p:sp>
      <p:sp>
        <p:nvSpPr>
          <p:cNvPr id="108546" name="Rectangle 2"/>
          <p:cNvSpPr>
            <a:spLocks noGrp="1" noChangeArrowheads="1"/>
          </p:cNvSpPr>
          <p:nvPr>
            <p:ph type="title"/>
          </p:nvPr>
        </p:nvSpPr>
        <p:spPr/>
        <p:txBody>
          <a:bodyPr/>
          <a:lstStyle/>
          <a:p>
            <a:pPr eaLnBrk="1" hangingPunct="1">
              <a:defRPr/>
            </a:pPr>
            <a:r>
              <a:rPr lang="tr-TR" sz="4000" b="1" smtClean="0">
                <a:solidFill>
                  <a:srgbClr val="FFFF00"/>
                </a:solidFill>
              </a:rPr>
              <a:t>ÜÇÜNCÜ KISIM</a:t>
            </a:r>
            <a:r>
              <a:rPr lang="tr-TR" sz="4000" b="1" i="1" smtClean="0">
                <a:solidFill>
                  <a:srgbClr val="FFFF00"/>
                </a:solidFill>
              </a:rPr>
              <a:t/>
            </a:r>
            <a:br>
              <a:rPr lang="tr-TR" sz="4000" b="1" i="1" smtClean="0">
                <a:solidFill>
                  <a:srgbClr val="FFFF00"/>
                </a:solidFill>
              </a:rPr>
            </a:br>
            <a:r>
              <a:rPr lang="tr-TR" sz="4000" b="1" i="1" smtClean="0">
                <a:solidFill>
                  <a:srgbClr val="FFFF00"/>
                </a:solidFill>
              </a:rPr>
              <a:t>Öğretmenlik Mesleği</a:t>
            </a:r>
          </a:p>
        </p:txBody>
      </p:sp>
      <p:sp>
        <p:nvSpPr>
          <p:cNvPr id="108547" name="Rectangle 3"/>
          <p:cNvSpPr>
            <a:spLocks noGrp="1" noChangeArrowheads="1"/>
          </p:cNvSpPr>
          <p:nvPr>
            <p:ph type="body" idx="1"/>
          </p:nvPr>
        </p:nvSpPr>
        <p:spPr>
          <a:xfrm>
            <a:off x="358775" y="1412875"/>
            <a:ext cx="8893175" cy="5256213"/>
          </a:xfrm>
        </p:spPr>
        <p:txBody>
          <a:bodyPr/>
          <a:lstStyle/>
          <a:p>
            <a:pPr eaLnBrk="1" hangingPunct="1">
              <a:defRPr/>
            </a:pPr>
            <a:r>
              <a:rPr lang="tr-TR" dirty="0" smtClean="0">
                <a:solidFill>
                  <a:srgbClr val="FFFF00"/>
                </a:solidFill>
              </a:rPr>
              <a:t>1 –  </a:t>
            </a:r>
            <a:r>
              <a:rPr lang="tr-TR" u="sng" dirty="0" smtClean="0">
                <a:solidFill>
                  <a:srgbClr val="FFFF00"/>
                </a:solidFill>
              </a:rPr>
              <a:t>Öğretmenlik :</a:t>
            </a:r>
            <a:r>
              <a:rPr lang="tr-TR" u="sng" dirty="0" smtClean="0">
                <a:solidFill>
                  <a:srgbClr val="000099"/>
                </a:solidFill>
              </a:rPr>
              <a:t> </a:t>
            </a:r>
          </a:p>
          <a:p>
            <a:pPr eaLnBrk="1" hangingPunct="1">
              <a:defRPr/>
            </a:pPr>
            <a:r>
              <a:rPr lang="tr-TR" dirty="0" smtClean="0">
                <a:solidFill>
                  <a:srgbClr val="FFFF00"/>
                </a:solidFill>
              </a:rPr>
              <a:t>Madde 43 –</a:t>
            </a:r>
            <a:r>
              <a:rPr lang="tr-TR" dirty="0" smtClean="0"/>
              <a:t> </a:t>
            </a:r>
            <a:r>
              <a:rPr lang="tr-TR" u="sng" dirty="0" smtClean="0">
                <a:solidFill>
                  <a:srgbClr val="000099"/>
                </a:solidFill>
              </a:rPr>
              <a:t>Öğretmenlik,</a:t>
            </a:r>
            <a:r>
              <a:rPr lang="tr-TR" dirty="0" smtClean="0"/>
              <a:t> Devletin eğitim, öğretim ve bununla ilgili yönetim görevlerini üzerine alan özel bir ihtisas mesleğidir. </a:t>
            </a:r>
            <a:r>
              <a:rPr lang="tr-TR" u="sng" dirty="0" smtClean="0">
                <a:solidFill>
                  <a:srgbClr val="000099"/>
                </a:solidFill>
              </a:rPr>
              <a:t>Öğretmenler</a:t>
            </a:r>
            <a:r>
              <a:rPr lang="tr-TR" dirty="0" smtClean="0"/>
              <a:t> bu görevlerini Türk Milli Eğitiminin amaçlarına ve temel ilkelerine uygun olarak ifa etmekle yükümlüdürler.</a:t>
            </a:r>
          </a:p>
          <a:p>
            <a:pPr eaLnBrk="1" hangingPunct="1">
              <a:defRPr/>
            </a:pPr>
            <a:r>
              <a:rPr lang="tr-TR" dirty="0" smtClean="0"/>
              <a:t>             </a:t>
            </a:r>
            <a:r>
              <a:rPr lang="tr-TR" u="sng" dirty="0" smtClean="0">
                <a:solidFill>
                  <a:srgbClr val="000099"/>
                </a:solidFill>
              </a:rPr>
              <a:t>Öğretmenlik mesleğine</a:t>
            </a:r>
            <a:r>
              <a:rPr lang="tr-TR" dirty="0" smtClean="0"/>
              <a:t> hazırlık genel kültür, özel alan eğitimi ve pedagojik formasyon ile sağlanır.</a:t>
            </a:r>
          </a:p>
        </p:txBody>
      </p:sp>
      <p:sp>
        <p:nvSpPr>
          <p:cNvPr id="61447" name="Text Box 6"/>
          <p:cNvSpPr txBox="1">
            <a:spLocks noChangeArrowheads="1"/>
          </p:cNvSpPr>
          <p:nvPr/>
        </p:nvSpPr>
        <p:spPr bwMode="auto">
          <a:xfrm>
            <a:off x="6784975" y="62563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180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587F1E66-BB94-488F-821A-4388D92DA2E3}"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56F6647F-628E-4A30-B159-4CA141E19978}" type="slidenum">
              <a:rPr lang="tr-TR" altLang="tr-TR" i="0" smtClean="0"/>
              <a:pPr eaLnBrk="1" hangingPunct="1">
                <a:defRPr/>
              </a:pPr>
              <a:t>58</a:t>
            </a:fld>
            <a:endParaRPr lang="tr-TR" altLang="tr-TR" i="0" smtClean="0"/>
          </a:p>
        </p:txBody>
      </p:sp>
      <p:sp>
        <p:nvSpPr>
          <p:cNvPr id="109570" name="Rectangle 2"/>
          <p:cNvSpPr>
            <a:spLocks noGrp="1" noChangeArrowheads="1"/>
          </p:cNvSpPr>
          <p:nvPr>
            <p:ph type="title"/>
          </p:nvPr>
        </p:nvSpPr>
        <p:spPr/>
        <p:txBody>
          <a:bodyPr/>
          <a:lstStyle/>
          <a:p>
            <a:pPr eaLnBrk="1" hangingPunct="1">
              <a:defRPr/>
            </a:pPr>
            <a:endParaRPr lang="tr-TR" smtClean="0"/>
          </a:p>
        </p:txBody>
      </p:sp>
      <p:sp>
        <p:nvSpPr>
          <p:cNvPr id="109571" name="Rectangle 3"/>
          <p:cNvSpPr>
            <a:spLocks noGrp="1" noChangeArrowheads="1"/>
          </p:cNvSpPr>
          <p:nvPr>
            <p:ph type="body" idx="1"/>
          </p:nvPr>
        </p:nvSpPr>
        <p:spPr>
          <a:xfrm>
            <a:off x="323850" y="188913"/>
            <a:ext cx="8362950" cy="6440487"/>
          </a:xfrm>
        </p:spPr>
        <p:txBody>
          <a:bodyPr/>
          <a:lstStyle/>
          <a:p>
            <a:pPr eaLnBrk="1" hangingPunct="1">
              <a:lnSpc>
                <a:spcPct val="90000"/>
              </a:lnSpc>
              <a:defRPr/>
            </a:pPr>
            <a:r>
              <a:rPr lang="tr-TR" dirty="0" smtClean="0"/>
              <a:t>   Yukarıda belirtilen nitelikleri kazanabilmeleri için, hangi öğretim kademesinde olursa olsun, </a:t>
            </a:r>
            <a:r>
              <a:rPr lang="tr-TR" u="sng" dirty="0" smtClean="0">
                <a:solidFill>
                  <a:srgbClr val="000099"/>
                </a:solidFill>
              </a:rPr>
              <a:t>öğretmen</a:t>
            </a:r>
            <a:r>
              <a:rPr lang="tr-TR" dirty="0" smtClean="0">
                <a:solidFill>
                  <a:srgbClr val="000099"/>
                </a:solidFill>
              </a:rPr>
              <a:t> </a:t>
            </a:r>
            <a:r>
              <a:rPr lang="tr-TR" dirty="0" smtClean="0"/>
              <a:t>adaylarının yüksek öğrenim görmelerinin sağlanması esastır. Bu öğrenim lisans öncesi, lisans ve lisans üstü seviyelerde yatay ve dikey geçişlere de imkan verecek biçimde düzenlenir. </a:t>
            </a:r>
          </a:p>
          <a:p>
            <a:pPr eaLnBrk="1" hangingPunct="1">
              <a:lnSpc>
                <a:spcPct val="90000"/>
              </a:lnSpc>
              <a:defRPr/>
            </a:pPr>
            <a:r>
              <a:rPr lang="tr-TR" u="sng" dirty="0" smtClean="0">
                <a:solidFill>
                  <a:srgbClr val="000099"/>
                </a:solidFill>
              </a:rPr>
              <a:t>   Öğretmenlik mesleği;</a:t>
            </a:r>
            <a:r>
              <a:rPr lang="tr-TR" dirty="0" smtClean="0"/>
              <a:t> adaylık döneminden sonra </a:t>
            </a:r>
            <a:r>
              <a:rPr lang="tr-TR" u="sng" dirty="0" smtClean="0">
                <a:solidFill>
                  <a:srgbClr val="000099"/>
                </a:solidFill>
              </a:rPr>
              <a:t>öğretmen,</a:t>
            </a:r>
            <a:r>
              <a:rPr lang="tr-TR" dirty="0" smtClean="0">
                <a:solidFill>
                  <a:srgbClr val="000099"/>
                </a:solidFill>
              </a:rPr>
              <a:t> </a:t>
            </a:r>
            <a:r>
              <a:rPr lang="tr-TR" u="sng" dirty="0" smtClean="0">
                <a:solidFill>
                  <a:srgbClr val="000099"/>
                </a:solidFill>
              </a:rPr>
              <a:t>uzman öğretmen</a:t>
            </a:r>
            <a:r>
              <a:rPr lang="tr-TR" dirty="0" smtClean="0"/>
              <a:t> ve </a:t>
            </a:r>
            <a:r>
              <a:rPr lang="tr-TR" u="sng" dirty="0" smtClean="0">
                <a:solidFill>
                  <a:srgbClr val="000099"/>
                </a:solidFill>
              </a:rPr>
              <a:t>başöğretmen </a:t>
            </a:r>
            <a:r>
              <a:rPr lang="tr-TR" dirty="0" smtClean="0"/>
              <a:t>olmak üzere üç kariyer basamağına ayrılır. Adaylık dönemini başarıyla tamamlayanlar mesleğe </a:t>
            </a:r>
            <a:r>
              <a:rPr lang="tr-TR" u="sng" dirty="0" smtClean="0">
                <a:solidFill>
                  <a:srgbClr val="000099"/>
                </a:solidFill>
              </a:rPr>
              <a:t>öğretmen</a:t>
            </a:r>
            <a:r>
              <a:rPr lang="tr-TR" dirty="0" smtClean="0"/>
              <a:t> olarak atanır.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463B215B-840B-401C-A215-FC5E6AE87C36}"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BF8A967-36A2-4838-ADCB-CDC1E371F4ED}" type="slidenum">
              <a:rPr lang="tr-TR" altLang="tr-TR" i="0" smtClean="0"/>
              <a:pPr eaLnBrk="1" hangingPunct="1">
                <a:defRPr/>
              </a:pPr>
              <a:t>59</a:t>
            </a:fld>
            <a:endParaRPr lang="tr-TR" altLang="tr-TR" i="0" smtClean="0"/>
          </a:p>
        </p:txBody>
      </p:sp>
      <p:sp>
        <p:nvSpPr>
          <p:cNvPr id="110595" name="Rectangle 3"/>
          <p:cNvSpPr>
            <a:spLocks noGrp="1" noChangeArrowheads="1"/>
          </p:cNvSpPr>
          <p:nvPr>
            <p:ph type="body" idx="1"/>
          </p:nvPr>
        </p:nvSpPr>
        <p:spPr>
          <a:xfrm>
            <a:off x="484583" y="188640"/>
            <a:ext cx="8302625" cy="7667071"/>
          </a:xfrm>
        </p:spPr>
        <p:txBody>
          <a:bodyPr/>
          <a:lstStyle/>
          <a:p>
            <a:pPr eaLnBrk="1" hangingPunct="1">
              <a:defRPr/>
            </a:pPr>
            <a:r>
              <a:rPr lang="tr-TR" sz="2800" dirty="0" smtClean="0"/>
              <a:t>Kariyer basamaklarında yükselmede kıdem, eğitim (hizmet içi eğitim, lisansüstü eğitim), etkinlikler (bilimsel, kültürel, sanatsal ve sportif çalışmalar) ve sicil (iş başarımı) puanları ile sınav sonuçları esas alınır. Değerlendirme </a:t>
            </a:r>
            <a:r>
              <a:rPr lang="tr-TR" sz="2800" u="sng" dirty="0" smtClean="0">
                <a:solidFill>
                  <a:srgbClr val="FFFF00"/>
                </a:solidFill>
              </a:rPr>
              <a:t>100 tam puan</a:t>
            </a:r>
            <a:r>
              <a:rPr lang="tr-TR" sz="2800" dirty="0" smtClean="0"/>
              <a:t> üzerinden yapılır. Değerlendirme puanının </a:t>
            </a:r>
            <a:r>
              <a:rPr lang="tr-TR" sz="2800" u="sng" dirty="0" smtClean="0">
                <a:solidFill>
                  <a:srgbClr val="FFFF00"/>
                </a:solidFill>
              </a:rPr>
              <a:t>% 10'unu kıdem,</a:t>
            </a:r>
            <a:r>
              <a:rPr lang="tr-TR" sz="2800" dirty="0" smtClean="0">
                <a:solidFill>
                  <a:srgbClr val="FFFF00"/>
                </a:solidFill>
              </a:rPr>
              <a:t> % </a:t>
            </a:r>
            <a:r>
              <a:rPr lang="tr-TR" sz="2800" u="sng" dirty="0" smtClean="0">
                <a:solidFill>
                  <a:srgbClr val="FFFF00"/>
                </a:solidFill>
              </a:rPr>
              <a:t>20'sini eğitim, % 10'unu etkinlikler, % 10'unu sicil (iş başarımı) ve % 50'sini de sınav puanı oluşturur</a:t>
            </a:r>
            <a:r>
              <a:rPr lang="tr-TR" sz="2800" u="sng" dirty="0" smtClean="0">
                <a:solidFill>
                  <a:srgbClr val="000099"/>
                </a:solidFill>
              </a:rPr>
              <a:t>.</a:t>
            </a:r>
            <a:r>
              <a:rPr lang="tr-TR" sz="2800" u="sng" dirty="0" smtClean="0">
                <a:solidFill>
                  <a:srgbClr val="FF0000"/>
                </a:solidFill>
              </a:rPr>
              <a:t> </a:t>
            </a:r>
          </a:p>
          <a:p>
            <a:pPr eaLnBrk="1" hangingPunct="1">
              <a:defRPr/>
            </a:pPr>
            <a:r>
              <a:rPr lang="tr-TR" sz="2800" dirty="0" smtClean="0"/>
              <a:t>Kariyer basamaklarında yükselecekler değerlendirme puanlarına göre başarı sıralamasına alınır. Değerlendirmeye alınmak için sınav tam puanının </a:t>
            </a:r>
            <a:r>
              <a:rPr lang="tr-TR" sz="2800" u="sng" dirty="0" smtClean="0">
                <a:solidFill>
                  <a:srgbClr val="FFFF00"/>
                </a:solidFill>
              </a:rPr>
              <a:t>en az % 60'ını almış olmak şartı aranır.</a:t>
            </a:r>
            <a:r>
              <a:rPr lang="tr-TR" sz="2800" dirty="0" smtClean="0">
                <a:solidFill>
                  <a:srgbClr val="FFFF00"/>
                </a:solidFill>
              </a:rPr>
              <a:t>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CD5D1057-6C2C-435B-BC15-99BEA3D5A900}"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D843F7C5-FC8A-45F8-AC4D-F2B8650F3313}" type="slidenum">
              <a:rPr lang="tr-TR" altLang="tr-TR" i="0" smtClean="0"/>
              <a:pPr eaLnBrk="1" hangingPunct="1">
                <a:defRPr/>
              </a:pPr>
              <a:t>6</a:t>
            </a:fld>
            <a:endParaRPr lang="tr-TR" altLang="tr-TR" i="0" smtClean="0"/>
          </a:p>
        </p:txBody>
      </p:sp>
      <p:sp>
        <p:nvSpPr>
          <p:cNvPr id="37891" name="Rectangle 3"/>
          <p:cNvSpPr>
            <a:spLocks noGrp="1" noChangeArrowheads="1"/>
          </p:cNvSpPr>
          <p:nvPr>
            <p:ph type="body" idx="1"/>
          </p:nvPr>
        </p:nvSpPr>
        <p:spPr>
          <a:xfrm>
            <a:off x="395288" y="692696"/>
            <a:ext cx="8158162" cy="5976392"/>
          </a:xfrm>
        </p:spPr>
        <p:txBody>
          <a:bodyPr/>
          <a:lstStyle/>
          <a:p>
            <a:pPr algn="just" eaLnBrk="1" hangingPunct="1">
              <a:defRPr/>
            </a:pPr>
            <a:r>
              <a:rPr lang="tr-TR" dirty="0" smtClean="0">
                <a:solidFill>
                  <a:srgbClr val="FFFF00"/>
                </a:solidFill>
              </a:rPr>
              <a:t>2.</a:t>
            </a:r>
            <a:r>
              <a:rPr lang="tr-TR" dirty="0" smtClean="0"/>
              <a:t> Beden, zihin, ahlak, ruh ve duygu </a:t>
            </a:r>
          </a:p>
          <a:p>
            <a:pPr eaLnBrk="1" hangingPunct="1">
              <a:buFont typeface="Wingdings" panose="05000000000000000000" pitchFamily="2" charset="2"/>
              <a:buNone/>
              <a:defRPr/>
            </a:pPr>
            <a:r>
              <a:rPr lang="tr-TR" dirty="0" smtClean="0"/>
              <a:t>bakımlarından dengeli ve sağlıklı şekilde</a:t>
            </a:r>
          </a:p>
          <a:p>
            <a:pPr algn="just" eaLnBrk="1" hangingPunct="1">
              <a:buFont typeface="Wingdings" panose="05000000000000000000" pitchFamily="2" charset="2"/>
              <a:buNone/>
              <a:defRPr/>
            </a:pPr>
            <a:r>
              <a:rPr lang="tr-TR" dirty="0" smtClean="0"/>
              <a:t> gelişmiş bir kişiliğe ve karaktere, hür ve </a:t>
            </a:r>
          </a:p>
          <a:p>
            <a:pPr algn="just" eaLnBrk="1" hangingPunct="1">
              <a:buFont typeface="Wingdings" panose="05000000000000000000" pitchFamily="2" charset="2"/>
              <a:buNone/>
              <a:defRPr/>
            </a:pPr>
            <a:r>
              <a:rPr lang="tr-TR" dirty="0" smtClean="0"/>
              <a:t>bilimsel düşünme gücüne, geniş bir dünya</a:t>
            </a:r>
          </a:p>
          <a:p>
            <a:pPr algn="just" eaLnBrk="1" hangingPunct="1">
              <a:buFont typeface="Wingdings" panose="05000000000000000000" pitchFamily="2" charset="2"/>
              <a:buNone/>
              <a:defRPr/>
            </a:pPr>
            <a:r>
              <a:rPr lang="tr-TR" dirty="0" smtClean="0"/>
              <a:t> görüşüne sahip, insan haklarına saygılı,</a:t>
            </a:r>
          </a:p>
          <a:p>
            <a:pPr algn="just" eaLnBrk="1" hangingPunct="1">
              <a:buFont typeface="Wingdings" panose="05000000000000000000" pitchFamily="2" charset="2"/>
              <a:buNone/>
              <a:defRPr/>
            </a:pPr>
            <a:r>
              <a:rPr lang="tr-TR" dirty="0" smtClean="0"/>
              <a:t>kişilik ve teşebbüse değer veren,</a:t>
            </a:r>
          </a:p>
          <a:p>
            <a:pPr algn="just" eaLnBrk="1" hangingPunct="1">
              <a:buFont typeface="Wingdings" panose="05000000000000000000" pitchFamily="2" charset="2"/>
              <a:buNone/>
              <a:defRPr/>
            </a:pPr>
            <a:r>
              <a:rPr lang="tr-TR" dirty="0" smtClean="0"/>
              <a:t> topluma karşı sorumluluk duyan; yapıcı, </a:t>
            </a:r>
          </a:p>
          <a:p>
            <a:pPr algn="just" eaLnBrk="1" hangingPunct="1">
              <a:buFont typeface="Wingdings" panose="05000000000000000000" pitchFamily="2" charset="2"/>
              <a:buNone/>
              <a:defRPr/>
            </a:pPr>
            <a:r>
              <a:rPr lang="tr-TR" dirty="0" smtClean="0"/>
              <a:t>yaratıcı ve verimli kişiler olarak </a:t>
            </a:r>
          </a:p>
          <a:p>
            <a:pPr algn="just" eaLnBrk="1" hangingPunct="1">
              <a:buFont typeface="Wingdings" panose="05000000000000000000" pitchFamily="2" charset="2"/>
              <a:buNone/>
              <a:defRPr/>
            </a:pPr>
            <a:r>
              <a:rPr lang="tr-TR" dirty="0" smtClean="0"/>
              <a:t>yetiştirmek;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1FFDEA8F-EF11-4767-97B1-E5B071B79D2C}"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EB0CB6D4-F4B3-4EFA-BF1D-C91DBC4AEA0A}" type="slidenum">
              <a:rPr lang="tr-TR" altLang="tr-TR" i="0" smtClean="0"/>
              <a:pPr eaLnBrk="1" hangingPunct="1">
                <a:defRPr/>
              </a:pPr>
              <a:t>60</a:t>
            </a:fld>
            <a:endParaRPr lang="tr-TR" altLang="tr-TR" i="0" smtClean="0"/>
          </a:p>
        </p:txBody>
      </p:sp>
      <p:sp>
        <p:nvSpPr>
          <p:cNvPr id="111619" name="Rectangle 3"/>
          <p:cNvSpPr>
            <a:spLocks noGrp="1" noChangeArrowheads="1"/>
          </p:cNvSpPr>
          <p:nvPr>
            <p:ph type="body" idx="1"/>
          </p:nvPr>
        </p:nvSpPr>
        <p:spPr>
          <a:xfrm>
            <a:off x="323850" y="188640"/>
            <a:ext cx="8374063" cy="6480448"/>
          </a:xfrm>
        </p:spPr>
        <p:txBody>
          <a:bodyPr/>
          <a:lstStyle/>
          <a:p>
            <a:pPr eaLnBrk="1" hangingPunct="1">
              <a:defRPr/>
            </a:pPr>
            <a:r>
              <a:rPr lang="tr-TR" dirty="0" smtClean="0"/>
              <a:t>  Sınav yılda bir defa olmak üzere ÖSYM'ce yapılır. </a:t>
            </a:r>
          </a:p>
          <a:p>
            <a:pPr eaLnBrk="1" hangingPunct="1">
              <a:defRPr/>
            </a:pPr>
            <a:r>
              <a:rPr lang="tr-TR" dirty="0" smtClean="0"/>
              <a:t>  Alanında ya da eğitim bilimleri alanında tezli yüksek lisans öğrenimini tamamlamış </a:t>
            </a:r>
            <a:r>
              <a:rPr lang="tr-TR" u="sng" dirty="0" smtClean="0">
                <a:solidFill>
                  <a:srgbClr val="000099"/>
                </a:solidFill>
              </a:rPr>
              <a:t>öğretmenlerden uzman öğretmenlik,</a:t>
            </a:r>
            <a:r>
              <a:rPr lang="tr-TR" dirty="0" smtClean="0"/>
              <a:t> doktora öğrenimini tamamlamış olan </a:t>
            </a:r>
            <a:r>
              <a:rPr lang="tr-TR" u="sng" dirty="0" smtClean="0">
                <a:solidFill>
                  <a:srgbClr val="000099"/>
                </a:solidFill>
              </a:rPr>
              <a:t>öğretmenlerden</a:t>
            </a:r>
            <a:r>
              <a:rPr lang="tr-TR" dirty="0" smtClean="0">
                <a:solidFill>
                  <a:srgbClr val="FF0000"/>
                </a:solidFill>
              </a:rPr>
              <a:t> </a:t>
            </a:r>
            <a:r>
              <a:rPr lang="tr-TR" dirty="0" smtClean="0"/>
              <a:t>ise </a:t>
            </a:r>
            <a:r>
              <a:rPr lang="tr-TR" u="sng" dirty="0" smtClean="0">
                <a:solidFill>
                  <a:srgbClr val="000099"/>
                </a:solidFill>
              </a:rPr>
              <a:t>başöğretmenlik</a:t>
            </a:r>
            <a:r>
              <a:rPr lang="tr-TR" dirty="0" smtClean="0"/>
              <a:t> için sınav şartı aranmaz. Bu durumda olan </a:t>
            </a:r>
            <a:r>
              <a:rPr lang="tr-TR" u="sng" dirty="0" smtClean="0">
                <a:solidFill>
                  <a:srgbClr val="000099"/>
                </a:solidFill>
              </a:rPr>
              <a:t>öğretmenler</a:t>
            </a:r>
            <a:r>
              <a:rPr lang="tr-TR" dirty="0" smtClean="0"/>
              <a:t> kıdem, hizmet içi eğitim, etkinlikler (bilimsel, kültürel, sanatsal ve sportif çalışmalar) ve sicil (iş başarımı) ölçütlerine göre değerlendirilir.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02079F7A-F429-4D0B-8507-F7CC421BC9DA}"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0499AF6-4E15-455C-9388-A2781FBE710B}" type="slidenum">
              <a:rPr lang="tr-TR" altLang="tr-TR" i="0" smtClean="0"/>
              <a:pPr eaLnBrk="1" hangingPunct="1">
                <a:defRPr/>
              </a:pPr>
              <a:t>61</a:t>
            </a:fld>
            <a:endParaRPr lang="tr-TR" altLang="tr-TR" i="0" smtClean="0"/>
          </a:p>
        </p:txBody>
      </p:sp>
      <p:sp>
        <p:nvSpPr>
          <p:cNvPr id="112643" name="Rectangle 3"/>
          <p:cNvSpPr>
            <a:spLocks noGrp="1" noChangeArrowheads="1"/>
          </p:cNvSpPr>
          <p:nvPr>
            <p:ph type="body" idx="1"/>
          </p:nvPr>
        </p:nvSpPr>
        <p:spPr>
          <a:xfrm>
            <a:off x="539750" y="260350"/>
            <a:ext cx="8147050" cy="6597650"/>
          </a:xfrm>
        </p:spPr>
        <p:txBody>
          <a:bodyPr/>
          <a:lstStyle/>
          <a:p>
            <a:pPr eaLnBrk="1" hangingPunct="1">
              <a:lnSpc>
                <a:spcPct val="80000"/>
              </a:lnSpc>
              <a:defRPr/>
            </a:pPr>
            <a:r>
              <a:rPr lang="tr-TR" sz="2800" u="sng" dirty="0" smtClean="0">
                <a:solidFill>
                  <a:srgbClr val="000099"/>
                </a:solidFill>
              </a:rPr>
              <a:t>  Öğretmenlik</a:t>
            </a:r>
            <a:r>
              <a:rPr lang="tr-TR" sz="2800" dirty="0" smtClean="0"/>
              <a:t> kariyer basamaklarında yükseleceklerin gireceği sınav, sınava katılacaklarda aranacak en az çalışma süresi, hizmet içi eğitim veya lisansüstü eğitim nitelikleri, her bir değerlendirme ölçütüne ilişkin hususlar ve puan değerleri, alanında ya da eğitim bilimleri alanında tezli yüksek lisans veya doktora öğrenimini tamamlamış olanlardan </a:t>
            </a:r>
            <a:r>
              <a:rPr lang="tr-TR" sz="2800" u="sng" dirty="0" smtClean="0">
                <a:solidFill>
                  <a:srgbClr val="000099"/>
                </a:solidFill>
              </a:rPr>
              <a:t>uzman öğretmenlik</a:t>
            </a:r>
            <a:r>
              <a:rPr lang="tr-TR" sz="2800" dirty="0" smtClean="0"/>
              <a:t> veya </a:t>
            </a:r>
            <a:r>
              <a:rPr lang="tr-TR" sz="2800" u="sng" dirty="0" smtClean="0">
                <a:solidFill>
                  <a:srgbClr val="000099"/>
                </a:solidFill>
              </a:rPr>
              <a:t>başöğretmenlik</a:t>
            </a:r>
            <a:r>
              <a:rPr lang="tr-TR" sz="2800" dirty="0" smtClean="0"/>
              <a:t> için aranacak kıdem, hizmet içi eğitim, etkinlikler (bilimsel, kültürel, sanatsal ve sportif çalışmalar) ve sicil (iş başarımı) şartları ve puan değerleri, branşlar temelindeki </a:t>
            </a:r>
            <a:r>
              <a:rPr lang="tr-TR" sz="2800" u="sng" dirty="0" smtClean="0">
                <a:solidFill>
                  <a:srgbClr val="000099"/>
                </a:solidFill>
              </a:rPr>
              <a:t>uzman öğretmenlik</a:t>
            </a:r>
            <a:r>
              <a:rPr lang="tr-TR" sz="2800" dirty="0" smtClean="0"/>
              <a:t> ve </a:t>
            </a:r>
            <a:r>
              <a:rPr lang="tr-TR" sz="2800" u="sng" dirty="0" smtClean="0">
                <a:solidFill>
                  <a:srgbClr val="000099"/>
                </a:solidFill>
              </a:rPr>
              <a:t>başöğretmenlik</a:t>
            </a:r>
            <a:r>
              <a:rPr lang="tr-TR" sz="2800" dirty="0" smtClean="0"/>
              <a:t> sayıları, yükselmeye ilişkin usul ve esaslar ile diğer hususlar </a:t>
            </a:r>
            <a:r>
              <a:rPr lang="tr-TR" sz="2800" u="sng" dirty="0" smtClean="0"/>
              <a:t>Maliye Bakanlığı</a:t>
            </a:r>
            <a:r>
              <a:rPr lang="tr-TR" sz="2800" dirty="0" smtClean="0"/>
              <a:t> ve </a:t>
            </a:r>
            <a:r>
              <a:rPr lang="tr-TR" sz="2800" u="sng" dirty="0" smtClean="0"/>
              <a:t>Devlet Personel Başkanlığının</a:t>
            </a:r>
            <a:r>
              <a:rPr lang="tr-TR" sz="2800" dirty="0" smtClean="0"/>
              <a:t> uygun görüşleri alınarak </a:t>
            </a:r>
            <a:r>
              <a:rPr lang="tr-TR" sz="2800" u="sng" dirty="0" smtClean="0"/>
              <a:t>Millî Eğitim Bakanlığınca</a:t>
            </a:r>
            <a:r>
              <a:rPr lang="tr-TR" sz="2800" dirty="0" smtClean="0"/>
              <a:t> çıkarılacak yönetmelikle düzenlenir.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05F66FAF-736F-437C-A3E7-BAA5CF66ABCE}"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FC6E2709-723C-42F5-B9E1-DBF37A9BBB59}" type="slidenum">
              <a:rPr lang="tr-TR" altLang="tr-TR" i="0" smtClean="0"/>
              <a:pPr eaLnBrk="1" hangingPunct="1">
                <a:defRPr/>
              </a:pPr>
              <a:t>62</a:t>
            </a:fld>
            <a:endParaRPr lang="tr-TR" altLang="tr-TR" i="0" smtClean="0"/>
          </a:p>
        </p:txBody>
      </p:sp>
      <p:sp>
        <p:nvSpPr>
          <p:cNvPr id="113667" name="Rectangle 3"/>
          <p:cNvSpPr>
            <a:spLocks noGrp="1" noChangeArrowheads="1"/>
          </p:cNvSpPr>
          <p:nvPr>
            <p:ph type="body" idx="1"/>
          </p:nvPr>
        </p:nvSpPr>
        <p:spPr>
          <a:xfrm>
            <a:off x="468313" y="476250"/>
            <a:ext cx="8229600" cy="6192838"/>
          </a:xfrm>
        </p:spPr>
        <p:txBody>
          <a:bodyPr/>
          <a:lstStyle/>
          <a:p>
            <a:pPr eaLnBrk="1" hangingPunct="1">
              <a:defRPr/>
            </a:pPr>
            <a:r>
              <a:rPr lang="tr-TR" sz="3600" dirty="0" smtClean="0"/>
              <a:t>Toplam serbest </a:t>
            </a:r>
            <a:r>
              <a:rPr lang="tr-TR" sz="3600" u="sng" dirty="0" smtClean="0">
                <a:solidFill>
                  <a:srgbClr val="000099"/>
                </a:solidFill>
              </a:rPr>
              <a:t>öğretmen</a:t>
            </a:r>
            <a:r>
              <a:rPr lang="tr-TR" sz="3600" dirty="0" smtClean="0"/>
              <a:t> kadro </a:t>
            </a:r>
          </a:p>
          <a:p>
            <a:pPr eaLnBrk="1" hangingPunct="1">
              <a:buFont typeface="Wingdings" panose="05000000000000000000" pitchFamily="2" charset="2"/>
              <a:buNone/>
              <a:defRPr/>
            </a:pPr>
            <a:r>
              <a:rPr lang="tr-TR" sz="3600" dirty="0" smtClean="0"/>
              <a:t>sayısı içinde, başöğretmen oranı </a:t>
            </a:r>
            <a:r>
              <a:rPr lang="tr-TR" sz="3600" u="sng" dirty="0" smtClean="0">
                <a:solidFill>
                  <a:srgbClr val="FFFF00"/>
                </a:solidFill>
              </a:rPr>
              <a:t>% </a:t>
            </a:r>
          </a:p>
          <a:p>
            <a:pPr eaLnBrk="1" hangingPunct="1">
              <a:buFont typeface="Wingdings" panose="05000000000000000000" pitchFamily="2" charset="2"/>
              <a:buNone/>
              <a:defRPr/>
            </a:pPr>
            <a:r>
              <a:rPr lang="tr-TR" sz="3600" u="sng" dirty="0" smtClean="0">
                <a:solidFill>
                  <a:srgbClr val="FFFF00"/>
                </a:solidFill>
              </a:rPr>
              <a:t>10,</a:t>
            </a:r>
            <a:r>
              <a:rPr lang="tr-TR" sz="3600" dirty="0" smtClean="0">
                <a:solidFill>
                  <a:srgbClr val="FFFF00"/>
                </a:solidFill>
              </a:rPr>
              <a:t> </a:t>
            </a:r>
            <a:r>
              <a:rPr lang="tr-TR" sz="3600" u="sng" dirty="0" smtClean="0">
                <a:solidFill>
                  <a:srgbClr val="FFFF00"/>
                </a:solidFill>
              </a:rPr>
              <a:t>uzman öğretmen</a:t>
            </a:r>
            <a:r>
              <a:rPr lang="tr-TR" sz="3600" dirty="0" smtClean="0">
                <a:solidFill>
                  <a:srgbClr val="000099"/>
                </a:solidFill>
              </a:rPr>
              <a:t> </a:t>
            </a:r>
            <a:r>
              <a:rPr lang="tr-TR" sz="3600" dirty="0" smtClean="0"/>
              <a:t>oranı</a:t>
            </a:r>
            <a:r>
              <a:rPr lang="tr-TR" sz="3600" dirty="0" smtClean="0">
                <a:solidFill>
                  <a:srgbClr val="000099"/>
                </a:solidFill>
              </a:rPr>
              <a:t> </a:t>
            </a:r>
            <a:r>
              <a:rPr lang="tr-TR" sz="3600" u="sng" dirty="0" smtClean="0">
                <a:solidFill>
                  <a:srgbClr val="FFFF00"/>
                </a:solidFill>
              </a:rPr>
              <a:t>% 20’dir</a:t>
            </a:r>
            <a:r>
              <a:rPr lang="tr-TR" sz="3600" dirty="0" smtClean="0">
                <a:solidFill>
                  <a:srgbClr val="FFFF00"/>
                </a:solidFill>
              </a:rPr>
              <a:t>.</a:t>
            </a:r>
          </a:p>
          <a:p>
            <a:pPr eaLnBrk="1" hangingPunct="1">
              <a:buFont typeface="Wingdings" panose="05000000000000000000" pitchFamily="2" charset="2"/>
              <a:buNone/>
              <a:defRPr/>
            </a:pPr>
            <a:r>
              <a:rPr lang="tr-TR" sz="3600" dirty="0" smtClean="0"/>
              <a:t> Bakanlar Kurulu bu oranları bir katına</a:t>
            </a:r>
          </a:p>
          <a:p>
            <a:pPr eaLnBrk="1" hangingPunct="1">
              <a:buFont typeface="Wingdings" panose="05000000000000000000" pitchFamily="2" charset="2"/>
              <a:buNone/>
              <a:defRPr/>
            </a:pPr>
            <a:r>
              <a:rPr lang="tr-TR" sz="3600" dirty="0" smtClean="0"/>
              <a:t> kadar yükseltmeye yetkilidir. </a:t>
            </a:r>
          </a:p>
          <a:p>
            <a:pPr eaLnBrk="1" hangingPunct="1">
              <a:defRPr/>
            </a:pPr>
            <a:endParaRPr lang="tr-TR" sz="3600" dirty="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EA31719C-FEBE-4AA6-8AB7-3526B3911CDA}"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9F11A3D9-DBBC-4F55-9E3A-0E861127D65A}" type="slidenum">
              <a:rPr lang="tr-TR" altLang="tr-TR" i="0" smtClean="0"/>
              <a:pPr eaLnBrk="1" hangingPunct="1">
                <a:defRPr/>
              </a:pPr>
              <a:t>63</a:t>
            </a:fld>
            <a:endParaRPr lang="tr-TR" altLang="tr-TR" i="0" smtClean="0"/>
          </a:p>
        </p:txBody>
      </p:sp>
      <p:sp>
        <p:nvSpPr>
          <p:cNvPr id="114690" name="Rectangle 2"/>
          <p:cNvSpPr>
            <a:spLocks noGrp="1" noChangeArrowheads="1"/>
          </p:cNvSpPr>
          <p:nvPr>
            <p:ph type="title"/>
          </p:nvPr>
        </p:nvSpPr>
        <p:spPr>
          <a:xfrm>
            <a:off x="539750" y="0"/>
            <a:ext cx="8301038" cy="1916113"/>
          </a:xfrm>
        </p:spPr>
        <p:txBody>
          <a:bodyPr/>
          <a:lstStyle/>
          <a:p>
            <a:pPr eaLnBrk="1" hangingPunct="1">
              <a:defRPr/>
            </a:pPr>
            <a:r>
              <a:rPr lang="tr-TR" sz="4000" b="1" i="1" smtClean="0">
                <a:solidFill>
                  <a:srgbClr val="FFFF00"/>
                </a:solidFill>
              </a:rPr>
              <a:t>  II – Milli Eğitim Bakanlığına bağlı "Eğitim Yüksekokulu " açma yetkisi:</a:t>
            </a:r>
            <a:r>
              <a:rPr lang="tr-TR" sz="4000" smtClean="0"/>
              <a:t> </a:t>
            </a:r>
          </a:p>
        </p:txBody>
      </p:sp>
      <p:sp>
        <p:nvSpPr>
          <p:cNvPr id="114691" name="Rectangle 3"/>
          <p:cNvSpPr>
            <a:spLocks noGrp="1" noChangeArrowheads="1"/>
          </p:cNvSpPr>
          <p:nvPr>
            <p:ph type="body" idx="1"/>
          </p:nvPr>
        </p:nvSpPr>
        <p:spPr>
          <a:xfrm>
            <a:off x="395288" y="1989138"/>
            <a:ext cx="8291512" cy="4137025"/>
          </a:xfrm>
        </p:spPr>
        <p:txBody>
          <a:bodyPr/>
          <a:lstStyle/>
          <a:p>
            <a:pPr eaLnBrk="1" hangingPunct="1">
              <a:defRPr/>
            </a:pPr>
            <a:r>
              <a:rPr lang="tr-TR" sz="3600" u="sng" dirty="0" smtClean="0">
                <a:solidFill>
                  <a:srgbClr val="FFFF00"/>
                </a:solidFill>
              </a:rPr>
              <a:t>    Madde 44 –</a:t>
            </a:r>
            <a:r>
              <a:rPr lang="tr-TR" sz="3600" dirty="0" smtClean="0"/>
              <a:t> </a:t>
            </a:r>
            <a:r>
              <a:rPr lang="tr-TR" sz="3600" u="sng" dirty="0" smtClean="0">
                <a:solidFill>
                  <a:srgbClr val="000099"/>
                </a:solidFill>
              </a:rPr>
              <a:t>Öğretmenlik </a:t>
            </a:r>
            <a:r>
              <a:rPr lang="tr-TR" sz="3600" dirty="0" smtClean="0"/>
              <a:t>formasyonu veren ve </a:t>
            </a:r>
            <a:r>
              <a:rPr lang="tr-TR" sz="3600" u="sng" dirty="0" smtClean="0">
                <a:solidFill>
                  <a:srgbClr val="000099"/>
                </a:solidFill>
              </a:rPr>
              <a:t>öğretmen </a:t>
            </a:r>
            <a:r>
              <a:rPr lang="tr-TR" sz="3600" dirty="0" smtClean="0"/>
              <a:t>yetiştiren Milli Eğitim Bakanlığına bağlı eğitim yüksekokulları, Yükseköğretim Kurulunun  görüşü alınarak, Bakanlar Kurulu kararı ile kurulabilirler.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DAE378C4-F356-4217-81AD-D00B0D0D8A33}"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22B31A14-ED8C-4780-B40D-A585802F23FE}" type="slidenum">
              <a:rPr lang="tr-TR" altLang="tr-TR" i="0" smtClean="0"/>
              <a:pPr eaLnBrk="1" hangingPunct="1">
                <a:defRPr/>
              </a:pPr>
              <a:t>64</a:t>
            </a:fld>
            <a:endParaRPr lang="tr-TR" altLang="tr-TR" i="0" smtClean="0"/>
          </a:p>
        </p:txBody>
      </p:sp>
      <p:sp>
        <p:nvSpPr>
          <p:cNvPr id="116738" name="Rectangle 2"/>
          <p:cNvSpPr>
            <a:spLocks noGrp="1" noChangeArrowheads="1"/>
          </p:cNvSpPr>
          <p:nvPr>
            <p:ph type="title"/>
          </p:nvPr>
        </p:nvSpPr>
        <p:spPr/>
        <p:txBody>
          <a:bodyPr/>
          <a:lstStyle/>
          <a:p>
            <a:pPr eaLnBrk="1" hangingPunct="1">
              <a:defRPr/>
            </a:pPr>
            <a:r>
              <a:rPr lang="tr-TR" sz="4000" i="1" dirty="0" smtClean="0"/>
              <a:t> </a:t>
            </a:r>
            <a:r>
              <a:rPr lang="tr-TR" sz="4000" b="1" i="1" dirty="0" smtClean="0">
                <a:solidFill>
                  <a:srgbClr val="FFFF00"/>
                </a:solidFill>
              </a:rPr>
              <a:t>  III – Öğretmenlerin nitelikleri ve seçimi:</a:t>
            </a:r>
            <a:r>
              <a:rPr lang="tr-TR" sz="4000" dirty="0" smtClean="0"/>
              <a:t> </a:t>
            </a:r>
          </a:p>
        </p:txBody>
      </p:sp>
      <p:sp>
        <p:nvSpPr>
          <p:cNvPr id="116739" name="Rectangle 3"/>
          <p:cNvSpPr>
            <a:spLocks noGrp="1" noChangeArrowheads="1"/>
          </p:cNvSpPr>
          <p:nvPr>
            <p:ph type="body" idx="1"/>
          </p:nvPr>
        </p:nvSpPr>
        <p:spPr>
          <a:xfrm>
            <a:off x="468313" y="1600200"/>
            <a:ext cx="8218487" cy="4997450"/>
          </a:xfrm>
        </p:spPr>
        <p:txBody>
          <a:bodyPr/>
          <a:lstStyle/>
          <a:p>
            <a:pPr eaLnBrk="1" hangingPunct="1">
              <a:lnSpc>
                <a:spcPct val="80000"/>
              </a:lnSpc>
              <a:defRPr/>
            </a:pPr>
            <a:r>
              <a:rPr lang="tr-TR" sz="2800" u="sng" dirty="0" smtClean="0">
                <a:solidFill>
                  <a:srgbClr val="FFFF00"/>
                </a:solidFill>
              </a:rPr>
              <a:t>  </a:t>
            </a:r>
            <a:r>
              <a:rPr lang="tr-TR" u="sng" dirty="0" smtClean="0">
                <a:solidFill>
                  <a:srgbClr val="FFFF00"/>
                </a:solidFill>
              </a:rPr>
              <a:t>  Madde 45 –</a:t>
            </a:r>
            <a:r>
              <a:rPr lang="tr-TR" dirty="0" smtClean="0"/>
              <a:t> </a:t>
            </a:r>
            <a:r>
              <a:rPr lang="tr-TR" u="sng" dirty="0" smtClean="0"/>
              <a:t>Öğretmen</a:t>
            </a:r>
            <a:r>
              <a:rPr lang="tr-TR" dirty="0" smtClean="0"/>
              <a:t> adaylarında genel kültür, özel alan eğitimi ve </a:t>
            </a:r>
            <a:r>
              <a:rPr lang="tr-TR" dirty="0" err="1" smtClean="0"/>
              <a:t>pedagöjik</a:t>
            </a:r>
            <a:r>
              <a:rPr lang="tr-TR" dirty="0" smtClean="0"/>
              <a:t> formasyon bakımından aranacak nitelikler </a:t>
            </a:r>
            <a:r>
              <a:rPr lang="tr-TR" u="sng" dirty="0" smtClean="0"/>
              <a:t>Milli Eğitim Bakanlığınca</a:t>
            </a:r>
            <a:r>
              <a:rPr lang="tr-TR" dirty="0" smtClean="0"/>
              <a:t> tespit olunur. </a:t>
            </a:r>
          </a:p>
          <a:p>
            <a:pPr eaLnBrk="1" hangingPunct="1">
              <a:lnSpc>
                <a:spcPct val="80000"/>
              </a:lnSpc>
              <a:buFont typeface="Wingdings" panose="05000000000000000000" pitchFamily="2" charset="2"/>
              <a:buNone/>
              <a:defRPr/>
            </a:pPr>
            <a:endParaRPr lang="tr-TR" dirty="0" smtClean="0"/>
          </a:p>
          <a:p>
            <a:pPr eaLnBrk="1" hangingPunct="1">
              <a:lnSpc>
                <a:spcPct val="80000"/>
              </a:lnSpc>
              <a:defRPr/>
            </a:pPr>
            <a:r>
              <a:rPr lang="tr-TR" u="sng" dirty="0" smtClean="0">
                <a:solidFill>
                  <a:srgbClr val="000099"/>
                </a:solidFill>
              </a:rPr>
              <a:t>Öğretmenler,öğretmen </a:t>
            </a:r>
            <a:r>
              <a:rPr lang="tr-TR" dirty="0" smtClean="0"/>
              <a:t>yetiştiren yükseköğretim kurumlarından ve bunlara denkliği kabul edilen yurtdışı yükseköğretim kurumlarından mezun olanlar arasından, </a:t>
            </a:r>
            <a:r>
              <a:rPr lang="tr-TR" u="sng" dirty="0" smtClean="0"/>
              <a:t>Milli Eğitim </a:t>
            </a:r>
            <a:r>
              <a:rPr lang="tr-TR" i="1" u="sng" dirty="0" smtClean="0"/>
              <a:t>Bakanlığınca</a:t>
            </a:r>
            <a:r>
              <a:rPr lang="tr-TR" i="1" dirty="0" smtClean="0"/>
              <a:t> </a:t>
            </a:r>
            <a:r>
              <a:rPr lang="tr-TR" dirty="0" smtClean="0"/>
              <a:t>seçilirler.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772B7BDC-1D61-48BF-9971-8F7E22455CD3}"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0542EAB5-69BE-4127-BE74-A4A808E170AC}" type="slidenum">
              <a:rPr lang="tr-TR" altLang="tr-TR" i="0" smtClean="0"/>
              <a:pPr eaLnBrk="1" hangingPunct="1">
                <a:defRPr/>
              </a:pPr>
              <a:t>65</a:t>
            </a:fld>
            <a:endParaRPr lang="tr-TR" altLang="tr-TR" i="0" smtClean="0"/>
          </a:p>
        </p:txBody>
      </p:sp>
      <p:sp>
        <p:nvSpPr>
          <p:cNvPr id="117763" name="Rectangle 3"/>
          <p:cNvSpPr>
            <a:spLocks noGrp="1" noChangeArrowheads="1"/>
          </p:cNvSpPr>
          <p:nvPr>
            <p:ph type="body" idx="1"/>
          </p:nvPr>
        </p:nvSpPr>
        <p:spPr>
          <a:xfrm>
            <a:off x="395288" y="476250"/>
            <a:ext cx="8302625" cy="5905500"/>
          </a:xfrm>
        </p:spPr>
        <p:txBody>
          <a:bodyPr/>
          <a:lstStyle/>
          <a:p>
            <a:pPr eaLnBrk="1" hangingPunct="1">
              <a:defRPr/>
            </a:pPr>
            <a:r>
              <a:rPr lang="tr-TR" dirty="0" smtClean="0"/>
              <a:t>     Yüksek öğrenimleri sırasında pedagojik formasyon kazanmamış olanların ihtiyaç duyulan alanlarda, </a:t>
            </a:r>
            <a:r>
              <a:rPr lang="tr-TR" u="sng" dirty="0" smtClean="0">
                <a:solidFill>
                  <a:srgbClr val="000099"/>
                </a:solidFill>
              </a:rPr>
              <a:t>öğretmenliğe </a:t>
            </a:r>
            <a:r>
              <a:rPr lang="tr-TR" dirty="0" smtClean="0"/>
              <a:t>atanmaları halinde bu gibilerin adaylık dönemi içinde yetişmeleri için </a:t>
            </a:r>
            <a:r>
              <a:rPr lang="tr-TR" u="sng" dirty="0" smtClean="0"/>
              <a:t>Milli Eğitim Bakanlığınca</a:t>
            </a:r>
            <a:r>
              <a:rPr lang="tr-TR" dirty="0" smtClean="0"/>
              <a:t> gerekli tedbirler alınır.</a:t>
            </a:r>
          </a:p>
          <a:p>
            <a:pPr eaLnBrk="1" hangingPunct="1">
              <a:defRPr/>
            </a:pPr>
            <a:r>
              <a:rPr lang="tr-TR" dirty="0" smtClean="0"/>
              <a:t>   Hangi derece ve türdeki eğitim, öğretim, teftiş ve yönetim görevlerine, hangi seviye ve alanda öğrenim görmüş olanların ne gibi şartlarla seçilebilecekleri yönetmelikle düzenlenir.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Veri Yer Tutucusu"/>
          <p:cNvSpPr>
            <a:spLocks noGrp="1"/>
          </p:cNvSpPr>
          <p:nvPr>
            <p:ph type="dt" sz="quarter" idx="10"/>
          </p:nvPr>
        </p:nvSpPr>
        <p:spPr/>
        <p:txBody>
          <a:bodyPr/>
          <a:lstStyle/>
          <a:p>
            <a:pPr>
              <a:defRPr/>
            </a:pPr>
            <a:fld id="{140170B3-F206-40E5-A42F-EFE25645FDFB}" type="datetime1">
              <a:rPr lang="tr-TR"/>
              <a:pPr>
                <a:defRPr/>
              </a:pPr>
              <a:t>30.11.2015</a:t>
            </a:fld>
            <a:endParaRPr lang="tr-TR"/>
          </a:p>
        </p:txBody>
      </p:sp>
      <p:sp>
        <p:nvSpPr>
          <p:cNvPr id="10"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48E99754-70F5-4CD0-B807-B76DE0C73E52}" type="slidenum">
              <a:rPr lang="tr-TR" altLang="tr-TR" i="0" smtClean="0"/>
              <a:pPr eaLnBrk="1" hangingPunct="1">
                <a:defRPr/>
              </a:pPr>
              <a:t>66</a:t>
            </a:fld>
            <a:endParaRPr lang="tr-TR" altLang="tr-TR" i="0" smtClean="0"/>
          </a:p>
        </p:txBody>
      </p:sp>
      <p:sp>
        <p:nvSpPr>
          <p:cNvPr id="118786" name="Rectangle 2"/>
          <p:cNvSpPr>
            <a:spLocks noGrp="1" noChangeArrowheads="1"/>
          </p:cNvSpPr>
          <p:nvPr>
            <p:ph type="title"/>
          </p:nvPr>
        </p:nvSpPr>
        <p:spPr/>
        <p:txBody>
          <a:bodyPr/>
          <a:lstStyle/>
          <a:p>
            <a:pPr eaLnBrk="1" hangingPunct="1">
              <a:defRPr/>
            </a:pPr>
            <a:r>
              <a:rPr lang="tr-TR" sz="4000" i="1" smtClean="0"/>
              <a:t>   </a:t>
            </a:r>
            <a:r>
              <a:rPr lang="tr-TR" sz="4000" b="1" i="1" smtClean="0">
                <a:solidFill>
                  <a:srgbClr val="FFFF00"/>
                </a:solidFill>
              </a:rPr>
              <a:t>IV – Öğretmenlerin bölge hizmeti:</a:t>
            </a:r>
            <a:r>
              <a:rPr lang="tr-TR" sz="4000" smtClean="0"/>
              <a:t> </a:t>
            </a:r>
          </a:p>
        </p:txBody>
      </p:sp>
      <p:sp>
        <p:nvSpPr>
          <p:cNvPr id="118787" name="Rectangle 3"/>
          <p:cNvSpPr>
            <a:spLocks noGrp="1" noChangeArrowheads="1"/>
          </p:cNvSpPr>
          <p:nvPr>
            <p:ph type="body" idx="1"/>
          </p:nvPr>
        </p:nvSpPr>
        <p:spPr>
          <a:xfrm>
            <a:off x="468313" y="1484313"/>
            <a:ext cx="8218487" cy="4752975"/>
          </a:xfrm>
        </p:spPr>
        <p:txBody>
          <a:bodyPr/>
          <a:lstStyle/>
          <a:p>
            <a:pPr eaLnBrk="1" hangingPunct="1">
              <a:defRPr/>
            </a:pPr>
            <a:r>
              <a:rPr lang="tr-TR" sz="4000" u="sng" dirty="0" smtClean="0">
                <a:solidFill>
                  <a:srgbClr val="FFFF00"/>
                </a:solidFill>
              </a:rPr>
              <a:t>Madde 46 –</a:t>
            </a:r>
            <a:r>
              <a:rPr lang="tr-TR" sz="4000" dirty="0" smtClean="0"/>
              <a:t> </a:t>
            </a:r>
            <a:r>
              <a:rPr lang="tr-TR" sz="4000" u="sng" dirty="0" smtClean="0">
                <a:solidFill>
                  <a:srgbClr val="000099"/>
                </a:solidFill>
              </a:rPr>
              <a:t>Öğretmenlikte</a:t>
            </a:r>
            <a:r>
              <a:rPr lang="tr-TR" sz="4000" dirty="0" smtClean="0"/>
              <a:t> yurdun çeşitli bölgelerinde görev yapmak esastır.</a:t>
            </a:r>
          </a:p>
          <a:p>
            <a:pPr eaLnBrk="1" hangingPunct="1">
              <a:defRPr/>
            </a:pPr>
            <a:r>
              <a:rPr lang="tr-TR" sz="4000" dirty="0" smtClean="0"/>
              <a:t>   Hizmet bölgeleri ve ihtiyaçlara göre bu bölgelerarası yer değiştirme esasları </a:t>
            </a:r>
            <a:r>
              <a:rPr lang="tr-TR" sz="4000" u="sng" dirty="0" smtClean="0"/>
              <a:t>yönetmelikle düzenlenir.</a:t>
            </a:r>
          </a:p>
        </p:txBody>
      </p:sp>
      <p:sp>
        <p:nvSpPr>
          <p:cNvPr id="70662" name="Text Box 8"/>
          <p:cNvSpPr txBox="1">
            <a:spLocks noChangeArrowheads="1"/>
          </p:cNvSpPr>
          <p:nvPr/>
        </p:nvSpPr>
        <p:spPr bwMode="auto">
          <a:xfrm>
            <a:off x="2627313" y="6021388"/>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1800" u="sng"/>
          </a:p>
        </p:txBody>
      </p:sp>
      <p:sp>
        <p:nvSpPr>
          <p:cNvPr id="70663" name="Text Box 10"/>
          <p:cNvSpPr txBox="1">
            <a:spLocks noChangeArrowheads="1"/>
          </p:cNvSpPr>
          <p:nvPr/>
        </p:nvSpPr>
        <p:spPr bwMode="auto">
          <a:xfrm>
            <a:off x="4356100" y="5949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1800" u="sng"/>
          </a:p>
        </p:txBody>
      </p:sp>
      <p:sp>
        <p:nvSpPr>
          <p:cNvPr id="70664" name="Text Box 11"/>
          <p:cNvSpPr txBox="1">
            <a:spLocks noChangeArrowheads="1"/>
          </p:cNvSpPr>
          <p:nvPr/>
        </p:nvSpPr>
        <p:spPr bwMode="auto">
          <a:xfrm>
            <a:off x="3687763" y="5969000"/>
            <a:ext cx="6683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1800" u="sng"/>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9C6AE0F0-4B74-4EBA-AFDF-0EA7E9B03ECE}"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F545F6C6-073C-4C92-ACA4-2E1F4458A0D7}" type="slidenum">
              <a:rPr lang="tr-TR" altLang="tr-TR" i="0" smtClean="0"/>
              <a:pPr eaLnBrk="1" hangingPunct="1">
                <a:defRPr/>
              </a:pPr>
              <a:t>67</a:t>
            </a:fld>
            <a:endParaRPr lang="tr-TR" altLang="tr-TR" i="0" smtClean="0"/>
          </a:p>
        </p:txBody>
      </p:sp>
      <p:sp>
        <p:nvSpPr>
          <p:cNvPr id="119810" name="Rectangle 2"/>
          <p:cNvSpPr>
            <a:spLocks noGrp="1" noChangeArrowheads="1"/>
          </p:cNvSpPr>
          <p:nvPr>
            <p:ph type="title"/>
          </p:nvPr>
        </p:nvSpPr>
        <p:spPr/>
        <p:txBody>
          <a:bodyPr/>
          <a:lstStyle/>
          <a:p>
            <a:pPr eaLnBrk="1" hangingPunct="1">
              <a:defRPr/>
            </a:pPr>
            <a:r>
              <a:rPr lang="tr-TR" sz="4000" i="1" dirty="0" smtClean="0"/>
              <a:t>   </a:t>
            </a:r>
            <a:r>
              <a:rPr lang="tr-TR" sz="4000" b="1" i="1" dirty="0" smtClean="0">
                <a:solidFill>
                  <a:srgbClr val="FFFF00"/>
                </a:solidFill>
              </a:rPr>
              <a:t>V – Uzman ve usta </a:t>
            </a:r>
            <a:r>
              <a:rPr lang="tr-TR" sz="4000" b="1" i="1" dirty="0" err="1" smtClean="0">
                <a:solidFill>
                  <a:srgbClr val="FFFF00"/>
                </a:solidFill>
              </a:rPr>
              <a:t>ögreticiler</a:t>
            </a:r>
            <a:r>
              <a:rPr lang="tr-TR" sz="4000" b="1" i="1" dirty="0" smtClean="0">
                <a:solidFill>
                  <a:srgbClr val="FFFF00"/>
                </a:solidFill>
              </a:rPr>
              <a:t>:</a:t>
            </a:r>
            <a:r>
              <a:rPr lang="tr-TR" sz="4000" dirty="0" smtClean="0"/>
              <a:t> </a:t>
            </a:r>
          </a:p>
        </p:txBody>
      </p:sp>
      <p:sp>
        <p:nvSpPr>
          <p:cNvPr id="119811" name="Rectangle 3"/>
          <p:cNvSpPr>
            <a:spLocks noGrp="1" noChangeArrowheads="1"/>
          </p:cNvSpPr>
          <p:nvPr>
            <p:ph type="body" idx="1"/>
          </p:nvPr>
        </p:nvSpPr>
        <p:spPr>
          <a:xfrm>
            <a:off x="323850" y="1600200"/>
            <a:ext cx="8362950" cy="5068888"/>
          </a:xfrm>
        </p:spPr>
        <p:txBody>
          <a:bodyPr/>
          <a:lstStyle/>
          <a:p>
            <a:pPr eaLnBrk="1" hangingPunct="1">
              <a:defRPr/>
            </a:pPr>
            <a:r>
              <a:rPr lang="tr-TR" u="sng" dirty="0" smtClean="0">
                <a:solidFill>
                  <a:srgbClr val="FFFF00"/>
                </a:solidFill>
              </a:rPr>
              <a:t>  Madde 47 –</a:t>
            </a:r>
            <a:r>
              <a:rPr lang="tr-TR" dirty="0" smtClean="0"/>
              <a:t>   Örgün ve yaygın eğitim kurumlarında ve </a:t>
            </a:r>
            <a:r>
              <a:rPr lang="tr-TR" dirty="0" err="1" smtClean="0"/>
              <a:t>hizmetiçi</a:t>
            </a:r>
            <a:r>
              <a:rPr lang="tr-TR" dirty="0" smtClean="0"/>
              <a:t> yetiştirme kurs,seminer ve konferanslarında uzman ve usta öğreticiler de geçici veya sürekli olarak görevlendirilebilir.</a:t>
            </a:r>
          </a:p>
          <a:p>
            <a:pPr eaLnBrk="1" hangingPunct="1">
              <a:defRPr/>
            </a:pPr>
            <a:r>
              <a:rPr lang="tr-TR" dirty="0" smtClean="0"/>
              <a:t>             Öğretim tür ve seviyelerine göre uzman ve usta öğreticilerin seçimlerinde aranacak şartlar, görev ve yetkileri, yönetmeliklerle tespit edilir.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03CDB043-A5F5-415C-AB79-DF2A239FB503}"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ECD04541-FB36-43EC-8CC1-EF1882529AC8}" type="slidenum">
              <a:rPr lang="tr-TR" altLang="tr-TR" i="0" smtClean="0"/>
              <a:pPr eaLnBrk="1" hangingPunct="1">
                <a:defRPr/>
              </a:pPr>
              <a:t>68</a:t>
            </a:fld>
            <a:endParaRPr lang="tr-TR" altLang="tr-TR" i="0" smtClean="0"/>
          </a:p>
        </p:txBody>
      </p:sp>
      <p:sp>
        <p:nvSpPr>
          <p:cNvPr id="120834" name="Rectangle 2"/>
          <p:cNvSpPr>
            <a:spLocks noGrp="1" noChangeArrowheads="1"/>
          </p:cNvSpPr>
          <p:nvPr>
            <p:ph type="title"/>
          </p:nvPr>
        </p:nvSpPr>
        <p:spPr/>
        <p:txBody>
          <a:bodyPr/>
          <a:lstStyle/>
          <a:p>
            <a:pPr eaLnBrk="1" hangingPunct="1">
              <a:defRPr/>
            </a:pPr>
            <a:r>
              <a:rPr lang="tr-TR" sz="4000" b="1" i="1" dirty="0" smtClean="0">
                <a:solidFill>
                  <a:srgbClr val="FFFF00"/>
                </a:solidFill>
              </a:rPr>
              <a:t>VI – Öğretmenlerin hizmet içi yetiştirilmesi:</a:t>
            </a:r>
            <a:r>
              <a:rPr lang="tr-TR" sz="4000" dirty="0" smtClean="0"/>
              <a:t> </a:t>
            </a:r>
          </a:p>
        </p:txBody>
      </p:sp>
      <p:sp>
        <p:nvSpPr>
          <p:cNvPr id="120835" name="Rectangle 3"/>
          <p:cNvSpPr>
            <a:spLocks noGrp="1" noChangeArrowheads="1"/>
          </p:cNvSpPr>
          <p:nvPr>
            <p:ph type="body" idx="1"/>
          </p:nvPr>
        </p:nvSpPr>
        <p:spPr>
          <a:xfrm>
            <a:off x="395288" y="1600200"/>
            <a:ext cx="8291512" cy="5257800"/>
          </a:xfrm>
        </p:spPr>
        <p:txBody>
          <a:bodyPr/>
          <a:lstStyle/>
          <a:p>
            <a:pPr eaLnBrk="1" hangingPunct="1">
              <a:lnSpc>
                <a:spcPct val="80000"/>
              </a:lnSpc>
              <a:defRPr/>
            </a:pPr>
            <a:r>
              <a:rPr lang="tr-TR" sz="2800" u="sng" dirty="0" smtClean="0">
                <a:solidFill>
                  <a:srgbClr val="FFFF00"/>
                </a:solidFill>
              </a:rPr>
              <a:t>Madde 48 –</a:t>
            </a:r>
            <a:r>
              <a:rPr lang="tr-TR" sz="2800" dirty="0" smtClean="0"/>
              <a:t> </a:t>
            </a:r>
            <a:r>
              <a:rPr lang="tr-TR" sz="2800" u="sng" dirty="0" smtClean="0">
                <a:solidFill>
                  <a:srgbClr val="000099"/>
                </a:solidFill>
              </a:rPr>
              <a:t>Öğretmenlerin</a:t>
            </a:r>
            <a:r>
              <a:rPr lang="tr-TR" sz="2800" dirty="0" smtClean="0"/>
              <a:t> daha üst öğrenim görmelerini sağlamak üzere yaz ve akşam okulları açılır veya hizmet içinde yetiştirilmeleri </a:t>
            </a:r>
            <a:r>
              <a:rPr lang="tr-TR" sz="2800" dirty="0" err="1" smtClean="0"/>
              <a:t>maksadıyle</a:t>
            </a:r>
            <a:r>
              <a:rPr lang="tr-TR" sz="2800" dirty="0" smtClean="0"/>
              <a:t> kurslar ve seminerler düzenlenir.</a:t>
            </a:r>
          </a:p>
          <a:p>
            <a:pPr eaLnBrk="1" hangingPunct="1">
              <a:lnSpc>
                <a:spcPct val="80000"/>
              </a:lnSpc>
              <a:defRPr/>
            </a:pPr>
            <a:r>
              <a:rPr lang="tr-TR" sz="2800" dirty="0" smtClean="0"/>
              <a:t>             Yaz ve akşam okulları öğretmen yetiştiren kurumlarca açılır; bunlara devam ederek yeterli krediyi dolduran </a:t>
            </a:r>
            <a:r>
              <a:rPr lang="tr-TR" sz="2800" u="sng" dirty="0" smtClean="0">
                <a:solidFill>
                  <a:srgbClr val="000099"/>
                </a:solidFill>
              </a:rPr>
              <a:t>öğretmenlere</a:t>
            </a:r>
            <a:r>
              <a:rPr lang="tr-TR" sz="2800" dirty="0" smtClean="0"/>
              <a:t> o kurumun belge veya diploması verilir.</a:t>
            </a:r>
          </a:p>
          <a:p>
            <a:pPr eaLnBrk="1" hangingPunct="1">
              <a:lnSpc>
                <a:spcPct val="80000"/>
              </a:lnSpc>
              <a:defRPr/>
            </a:pPr>
            <a:r>
              <a:rPr lang="tr-TR" sz="2800" dirty="0" smtClean="0"/>
              <a:t>             </a:t>
            </a:r>
            <a:r>
              <a:rPr lang="tr-TR" sz="2800" u="sng" dirty="0" smtClean="0"/>
              <a:t>Milli Eğitim Bakanlığınca</a:t>
            </a:r>
            <a:r>
              <a:rPr lang="tr-TR" sz="2800" dirty="0" smtClean="0"/>
              <a:t> açılan kurs ve seminerlere devam edenlerden başarı sağlayanlara belge verilir. Bu belgelerin, </a:t>
            </a:r>
            <a:r>
              <a:rPr lang="tr-TR" sz="2800" u="sng" dirty="0" smtClean="0">
                <a:solidFill>
                  <a:srgbClr val="000099"/>
                </a:solidFill>
                <a:effectLst/>
              </a:rPr>
              <a:t>öğretmenlerin </a:t>
            </a:r>
            <a:r>
              <a:rPr lang="tr-TR" sz="2800" dirty="0" smtClean="0"/>
              <a:t>atama, yükselme ve nakillerinde ne ölçüde ve nasıl değerlendirileceği yönetmelikle düzenlenir.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B93DF296-1D71-45CF-9156-FEB4ABEB748F}"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43966442-B2AC-4E6F-9B48-87B0E7CDED07}" type="slidenum">
              <a:rPr lang="tr-TR" altLang="tr-TR" i="0" smtClean="0"/>
              <a:pPr eaLnBrk="1" hangingPunct="1">
                <a:defRPr/>
              </a:pPr>
              <a:t>69</a:t>
            </a:fld>
            <a:endParaRPr lang="tr-TR" altLang="tr-TR" i="0" smtClean="0"/>
          </a:p>
        </p:txBody>
      </p:sp>
      <p:sp>
        <p:nvSpPr>
          <p:cNvPr id="121858" name="Rectangle 2"/>
          <p:cNvSpPr>
            <a:spLocks noGrp="1" noChangeArrowheads="1"/>
          </p:cNvSpPr>
          <p:nvPr>
            <p:ph type="title"/>
          </p:nvPr>
        </p:nvSpPr>
        <p:spPr/>
        <p:txBody>
          <a:bodyPr/>
          <a:lstStyle/>
          <a:p>
            <a:pPr eaLnBrk="1" hangingPunct="1">
              <a:defRPr/>
            </a:pPr>
            <a:r>
              <a:rPr lang="tr-TR" sz="4000" i="1" smtClean="0"/>
              <a:t>     </a:t>
            </a:r>
            <a:r>
              <a:rPr lang="tr-TR" sz="4000" b="1" i="1" smtClean="0">
                <a:solidFill>
                  <a:srgbClr val="FFFF00"/>
                </a:solidFill>
              </a:rPr>
              <a:t>VII – Yurt içi ve yurt dışı yetişme imkanları:</a:t>
            </a:r>
            <a:r>
              <a:rPr lang="tr-TR" sz="4000" smtClean="0"/>
              <a:t> </a:t>
            </a:r>
          </a:p>
        </p:txBody>
      </p:sp>
      <p:sp>
        <p:nvSpPr>
          <p:cNvPr id="121859" name="Rectangle 3"/>
          <p:cNvSpPr>
            <a:spLocks noGrp="1" noChangeArrowheads="1"/>
          </p:cNvSpPr>
          <p:nvPr>
            <p:ph type="body" idx="1"/>
          </p:nvPr>
        </p:nvSpPr>
        <p:spPr/>
        <p:txBody>
          <a:bodyPr/>
          <a:lstStyle/>
          <a:p>
            <a:pPr eaLnBrk="1" hangingPunct="1">
              <a:defRPr/>
            </a:pPr>
            <a:r>
              <a:rPr lang="tr-TR" u="sng" dirty="0" smtClean="0">
                <a:solidFill>
                  <a:srgbClr val="FFFF00"/>
                </a:solidFill>
              </a:rPr>
              <a:t> </a:t>
            </a:r>
            <a:r>
              <a:rPr lang="tr-TR" sz="3600" u="sng" dirty="0" smtClean="0">
                <a:solidFill>
                  <a:srgbClr val="FFFF00"/>
                </a:solidFill>
              </a:rPr>
              <a:t>  Madde 49 –</a:t>
            </a:r>
            <a:r>
              <a:rPr lang="tr-TR" sz="3600" dirty="0" smtClean="0"/>
              <a:t> Yurt içinde ve dışında daha üst öğrenim yapmak veya bilgi, görgü ve ihtisaslarını arttırmak isteyen </a:t>
            </a:r>
            <a:r>
              <a:rPr lang="tr-TR" sz="3600" u="sng" dirty="0" smtClean="0">
                <a:solidFill>
                  <a:srgbClr val="000099"/>
                </a:solidFill>
              </a:rPr>
              <a:t>öğretmenlerin </a:t>
            </a:r>
            <a:r>
              <a:rPr lang="tr-TR" sz="3600" dirty="0" smtClean="0"/>
              <a:t>belli şartlarla, aylıklı veya aylıksız izinli sayılmaları sağlanır; bu şartlar, milli eğitimin ihtiyaçları göz önünde tutularak, hazırlanacak yönetmelikle belirtilir.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EB02CE70-C394-4533-AB06-27341DFB6F46}"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1F934A61-7A0C-46AF-9886-E93BF12A7F26}" type="slidenum">
              <a:rPr lang="tr-TR" altLang="tr-TR" i="0" smtClean="0"/>
              <a:pPr eaLnBrk="1" hangingPunct="1">
                <a:defRPr/>
              </a:pPr>
              <a:t>7</a:t>
            </a:fld>
            <a:endParaRPr lang="tr-TR" altLang="tr-TR" i="0" smtClean="0"/>
          </a:p>
        </p:txBody>
      </p:sp>
      <p:sp>
        <p:nvSpPr>
          <p:cNvPr id="38915" name="Rectangle 3"/>
          <p:cNvSpPr>
            <a:spLocks noGrp="1" noChangeArrowheads="1"/>
          </p:cNvSpPr>
          <p:nvPr>
            <p:ph type="body" idx="1"/>
          </p:nvPr>
        </p:nvSpPr>
        <p:spPr>
          <a:xfrm>
            <a:off x="395288" y="188640"/>
            <a:ext cx="8158162" cy="6669360"/>
          </a:xfrm>
        </p:spPr>
        <p:txBody>
          <a:bodyPr/>
          <a:lstStyle/>
          <a:p>
            <a:pPr algn="just" eaLnBrk="1" hangingPunct="1">
              <a:defRPr/>
            </a:pPr>
            <a:r>
              <a:rPr lang="tr-TR" sz="3600" dirty="0" smtClean="0">
                <a:solidFill>
                  <a:srgbClr val="FFFF00"/>
                </a:solidFill>
              </a:rPr>
              <a:t>3.</a:t>
            </a:r>
            <a:r>
              <a:rPr lang="tr-TR" sz="3600" dirty="0" smtClean="0"/>
              <a:t> İlgi, istidat ve kabiliyetlerini </a:t>
            </a:r>
          </a:p>
          <a:p>
            <a:pPr algn="just" eaLnBrk="1" hangingPunct="1">
              <a:buFont typeface="Wingdings" panose="05000000000000000000" pitchFamily="2" charset="2"/>
              <a:buNone/>
              <a:defRPr/>
            </a:pPr>
            <a:r>
              <a:rPr lang="tr-TR" sz="3600" dirty="0" smtClean="0"/>
              <a:t>geliştirerek gerekli bilgi, beceri, </a:t>
            </a:r>
          </a:p>
          <a:p>
            <a:pPr algn="just" eaLnBrk="1" hangingPunct="1">
              <a:buFont typeface="Wingdings" panose="05000000000000000000" pitchFamily="2" charset="2"/>
              <a:buNone/>
              <a:defRPr/>
            </a:pPr>
            <a:r>
              <a:rPr lang="tr-TR" sz="3600" dirty="0" smtClean="0"/>
              <a:t>davranışlar ve birlikte iş görme</a:t>
            </a:r>
          </a:p>
          <a:p>
            <a:pPr algn="just" eaLnBrk="1" hangingPunct="1">
              <a:buFont typeface="Wingdings" panose="05000000000000000000" pitchFamily="2" charset="2"/>
              <a:buNone/>
              <a:defRPr/>
            </a:pPr>
            <a:r>
              <a:rPr lang="tr-TR" sz="3600" dirty="0" smtClean="0"/>
              <a:t> alışkanlığı kazandırmak suretiyle </a:t>
            </a:r>
          </a:p>
          <a:p>
            <a:pPr algn="just" eaLnBrk="1" hangingPunct="1">
              <a:buFont typeface="Wingdings" panose="05000000000000000000" pitchFamily="2" charset="2"/>
              <a:buNone/>
              <a:defRPr/>
            </a:pPr>
            <a:r>
              <a:rPr lang="tr-TR" sz="3600" dirty="0" smtClean="0"/>
              <a:t>hayata hazırlamak ve onların, </a:t>
            </a:r>
          </a:p>
          <a:p>
            <a:pPr algn="just" eaLnBrk="1" hangingPunct="1">
              <a:buFont typeface="Wingdings" panose="05000000000000000000" pitchFamily="2" charset="2"/>
              <a:buNone/>
              <a:defRPr/>
            </a:pPr>
            <a:r>
              <a:rPr lang="tr-TR" sz="3600" dirty="0" smtClean="0"/>
              <a:t>kendilerini mutlu kılacak ve toplumun </a:t>
            </a:r>
          </a:p>
          <a:p>
            <a:pPr algn="just" eaLnBrk="1" hangingPunct="1">
              <a:buFont typeface="Wingdings" panose="05000000000000000000" pitchFamily="2" charset="2"/>
              <a:buNone/>
              <a:defRPr/>
            </a:pPr>
            <a:r>
              <a:rPr lang="tr-TR" sz="3600" dirty="0" smtClean="0"/>
              <a:t>mutluluğuna katkıda bulunacak bir </a:t>
            </a:r>
          </a:p>
          <a:p>
            <a:pPr algn="just" eaLnBrk="1" hangingPunct="1">
              <a:buFont typeface="Wingdings" panose="05000000000000000000" pitchFamily="2" charset="2"/>
              <a:buNone/>
              <a:defRPr/>
            </a:pPr>
            <a:r>
              <a:rPr lang="tr-TR" sz="3600" dirty="0" smtClean="0"/>
              <a:t>meslek sahibi olmalarını sağlamak;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Veri Yer Tutucusu"/>
          <p:cNvSpPr>
            <a:spLocks noGrp="1"/>
          </p:cNvSpPr>
          <p:nvPr>
            <p:ph type="dt" sz="quarter" idx="10"/>
          </p:nvPr>
        </p:nvSpPr>
        <p:spPr/>
        <p:txBody>
          <a:bodyPr/>
          <a:lstStyle/>
          <a:p>
            <a:pPr>
              <a:defRPr/>
            </a:pPr>
            <a:fld id="{FE13B729-FD1B-43FF-AAE1-3D37A7326F62}" type="datetime1">
              <a:rPr lang="tr-TR"/>
              <a:pPr>
                <a:defRPr/>
              </a:pPr>
              <a:t>30.11.2015</a:t>
            </a:fld>
            <a:endParaRPr lang="tr-TR"/>
          </a:p>
        </p:txBody>
      </p:sp>
      <p:sp>
        <p:nvSpPr>
          <p:cNvPr id="8"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F32D9E3-E1C3-420E-A631-EA039428D7FA}" type="slidenum">
              <a:rPr lang="tr-TR" altLang="tr-TR" i="0" smtClean="0"/>
              <a:pPr eaLnBrk="1" hangingPunct="1">
                <a:defRPr/>
              </a:pPr>
              <a:t>70</a:t>
            </a:fld>
            <a:endParaRPr lang="tr-TR" altLang="tr-TR" i="0" smtClean="0"/>
          </a:p>
        </p:txBody>
      </p:sp>
      <p:sp>
        <p:nvSpPr>
          <p:cNvPr id="122882" name="Rectangle 2"/>
          <p:cNvSpPr>
            <a:spLocks noGrp="1" noChangeArrowheads="1"/>
          </p:cNvSpPr>
          <p:nvPr>
            <p:ph type="title"/>
          </p:nvPr>
        </p:nvSpPr>
        <p:spPr/>
        <p:txBody>
          <a:bodyPr/>
          <a:lstStyle/>
          <a:p>
            <a:pPr eaLnBrk="1" hangingPunct="1">
              <a:defRPr/>
            </a:pPr>
            <a:r>
              <a:rPr lang="tr-TR" b="1" i="1" smtClean="0">
                <a:solidFill>
                  <a:srgbClr val="FFFF00"/>
                </a:solidFill>
              </a:rPr>
              <a:t>VIII – Öğretmen konutları:</a:t>
            </a:r>
            <a:r>
              <a:rPr lang="tr-TR" smtClean="0"/>
              <a:t> </a:t>
            </a:r>
          </a:p>
        </p:txBody>
      </p:sp>
      <p:sp>
        <p:nvSpPr>
          <p:cNvPr id="122883" name="Rectangle 3"/>
          <p:cNvSpPr>
            <a:spLocks noGrp="1" noChangeArrowheads="1"/>
          </p:cNvSpPr>
          <p:nvPr>
            <p:ph type="body" idx="1"/>
          </p:nvPr>
        </p:nvSpPr>
        <p:spPr/>
        <p:txBody>
          <a:bodyPr/>
          <a:lstStyle/>
          <a:p>
            <a:pPr eaLnBrk="1" hangingPunct="1">
              <a:lnSpc>
                <a:spcPct val="90000"/>
              </a:lnSpc>
              <a:defRPr/>
            </a:pPr>
            <a:r>
              <a:rPr lang="tr-TR" u="sng" dirty="0" smtClean="0">
                <a:solidFill>
                  <a:srgbClr val="FFFF00"/>
                </a:solidFill>
              </a:rPr>
              <a:t>Madde 50 –</a:t>
            </a:r>
            <a:r>
              <a:rPr lang="tr-TR" dirty="0" smtClean="0"/>
              <a:t> Milli Eğitim Bakanlığınca gerekli görülen yerlerde, özellikle mahrumiyet bölgelerinde görevli </a:t>
            </a:r>
            <a:r>
              <a:rPr lang="tr-TR" u="sng" dirty="0" smtClean="0">
                <a:solidFill>
                  <a:srgbClr val="000099"/>
                </a:solidFill>
              </a:rPr>
              <a:t>öğretmenlere</a:t>
            </a:r>
            <a:r>
              <a:rPr lang="tr-TR" dirty="0" smtClean="0"/>
              <a:t> </a:t>
            </a:r>
            <a:r>
              <a:rPr lang="tr-TR" u="sng" dirty="0" smtClean="0"/>
              <a:t>konut sağlanır.</a:t>
            </a:r>
          </a:p>
          <a:p>
            <a:pPr eaLnBrk="1" hangingPunct="1">
              <a:lnSpc>
                <a:spcPct val="90000"/>
              </a:lnSpc>
              <a:defRPr/>
            </a:pPr>
            <a:r>
              <a:rPr lang="tr-TR" dirty="0" smtClean="0"/>
              <a:t>    Konutlar okul binaları ile birlikte planlanır ve yapılır.</a:t>
            </a:r>
          </a:p>
          <a:p>
            <a:pPr eaLnBrk="1" hangingPunct="1">
              <a:lnSpc>
                <a:spcPct val="90000"/>
              </a:lnSpc>
              <a:defRPr/>
            </a:pPr>
            <a:r>
              <a:rPr lang="tr-TR" dirty="0" smtClean="0"/>
              <a:t>    Eski eğitim kurumlarının konut ihtiyacı bir plana bağlanır ve bu konutların yapımı için, her yıl Milli Eğitim Bakanlığı Bütçesine gerekli ödenek konur.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974EE07-C0E5-4096-8FF7-0CEA9250B350}"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B02DFC35-5405-40C8-8FDC-B1F5E5AD7525}" type="slidenum">
              <a:rPr lang="tr-TR" altLang="tr-TR" i="0" smtClean="0"/>
              <a:pPr eaLnBrk="1" hangingPunct="1">
                <a:defRPr/>
              </a:pPr>
              <a:t>71</a:t>
            </a:fld>
            <a:endParaRPr lang="tr-TR" altLang="tr-TR" i="0" smtClean="0"/>
          </a:p>
        </p:txBody>
      </p:sp>
      <p:sp>
        <p:nvSpPr>
          <p:cNvPr id="123906" name="Rectangle 2"/>
          <p:cNvSpPr>
            <a:spLocks noGrp="1" noChangeArrowheads="1"/>
          </p:cNvSpPr>
          <p:nvPr>
            <p:ph type="title"/>
          </p:nvPr>
        </p:nvSpPr>
        <p:spPr/>
        <p:txBody>
          <a:bodyPr/>
          <a:lstStyle/>
          <a:p>
            <a:pPr eaLnBrk="1" hangingPunct="1">
              <a:defRPr/>
            </a:pPr>
            <a:r>
              <a:rPr lang="tr-TR" sz="4000" b="1" smtClean="0">
                <a:solidFill>
                  <a:srgbClr val="FFFF00"/>
                </a:solidFill>
              </a:rPr>
              <a:t>DÖRDÜNCÜ KISIM</a:t>
            </a:r>
            <a:r>
              <a:rPr lang="tr-TR" sz="4000" b="1" i="1" smtClean="0">
                <a:solidFill>
                  <a:srgbClr val="FFFF00"/>
                </a:solidFill>
              </a:rPr>
              <a:t/>
            </a:r>
            <a:br>
              <a:rPr lang="tr-TR" sz="4000" b="1" i="1" smtClean="0">
                <a:solidFill>
                  <a:srgbClr val="FFFF00"/>
                </a:solidFill>
              </a:rPr>
            </a:br>
            <a:r>
              <a:rPr lang="tr-TR" sz="4000" b="1" i="1" smtClean="0">
                <a:solidFill>
                  <a:srgbClr val="FFFF00"/>
                </a:solidFill>
              </a:rPr>
              <a:t>Okul Binaları ve Tesisleri</a:t>
            </a:r>
          </a:p>
        </p:txBody>
      </p:sp>
      <p:sp>
        <p:nvSpPr>
          <p:cNvPr id="123907" name="Rectangle 3"/>
          <p:cNvSpPr>
            <a:spLocks noGrp="1" noChangeArrowheads="1"/>
          </p:cNvSpPr>
          <p:nvPr>
            <p:ph type="body" idx="1"/>
          </p:nvPr>
        </p:nvSpPr>
        <p:spPr>
          <a:xfrm>
            <a:off x="468313" y="1341438"/>
            <a:ext cx="8280400" cy="5516562"/>
          </a:xfrm>
        </p:spPr>
        <p:txBody>
          <a:bodyPr/>
          <a:lstStyle/>
          <a:p>
            <a:pPr algn="just" eaLnBrk="1" hangingPunct="1">
              <a:lnSpc>
                <a:spcPct val="90000"/>
              </a:lnSpc>
              <a:defRPr/>
            </a:pPr>
            <a:r>
              <a:rPr lang="tr-TR" sz="2800" dirty="0" smtClean="0">
                <a:solidFill>
                  <a:srgbClr val="FFFF00"/>
                </a:solidFill>
              </a:rPr>
              <a:t>Okul yapıları ve taşınmazları :</a:t>
            </a:r>
          </a:p>
          <a:p>
            <a:pPr eaLnBrk="1" hangingPunct="1">
              <a:lnSpc>
                <a:spcPct val="90000"/>
              </a:lnSpc>
              <a:defRPr/>
            </a:pPr>
            <a:r>
              <a:rPr lang="tr-TR" sz="2800" u="sng" dirty="0" smtClean="0">
                <a:solidFill>
                  <a:srgbClr val="FFFF00"/>
                </a:solidFill>
              </a:rPr>
              <a:t>Madde 51 – </a:t>
            </a:r>
            <a:r>
              <a:rPr lang="tr-TR" sz="2800" dirty="0" smtClean="0"/>
              <a:t> Her derece ve türdeki eğitim kurumlarına ait bina ve tesisler çevrenin ihtiyaçlarına ve uygulanacak programların özelliklerine  göre Milli Eğitim Bakanlığınca planlanır ve yaptırılır.</a:t>
            </a:r>
          </a:p>
          <a:p>
            <a:pPr eaLnBrk="1" hangingPunct="1">
              <a:lnSpc>
                <a:spcPct val="90000"/>
              </a:lnSpc>
              <a:defRPr/>
            </a:pPr>
            <a:r>
              <a:rPr lang="tr-TR" sz="2800" dirty="0" smtClean="0"/>
              <a:t>  Bu maksatla  her yıl Milli Eğitim Bakanlığı bütçesine gerekli ödenek konur.</a:t>
            </a:r>
          </a:p>
          <a:p>
            <a:pPr eaLnBrk="1" hangingPunct="1">
              <a:lnSpc>
                <a:spcPct val="90000"/>
              </a:lnSpc>
              <a:defRPr/>
            </a:pPr>
            <a:r>
              <a:rPr lang="tr-TR" sz="2800" dirty="0" smtClean="0"/>
              <a:t>    Arsa temini ile okul bina ve tesislerin yapım ve donatımında, Devletin azami imkanlarının kullanılması yanında vatandaşların her türlü yardımlarından da yararlanılır ve yardımlar teşvik edilir ve değerlendirilir.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FECDE446-38BB-423D-BD58-CD912E683472}"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D3ADD0FE-015D-4E9F-8B32-EB281564F4BD}" type="slidenum">
              <a:rPr lang="tr-TR" altLang="tr-TR" i="0" smtClean="0"/>
              <a:pPr eaLnBrk="1" hangingPunct="1">
                <a:defRPr/>
              </a:pPr>
              <a:t>72</a:t>
            </a:fld>
            <a:endParaRPr lang="tr-TR" altLang="tr-TR" i="0" smtClean="0"/>
          </a:p>
        </p:txBody>
      </p:sp>
      <p:sp>
        <p:nvSpPr>
          <p:cNvPr id="124931" name="Rectangle 3"/>
          <p:cNvSpPr>
            <a:spLocks noGrp="1" noChangeArrowheads="1"/>
          </p:cNvSpPr>
          <p:nvPr>
            <p:ph type="body" idx="1"/>
          </p:nvPr>
        </p:nvSpPr>
        <p:spPr>
          <a:xfrm>
            <a:off x="250825" y="404665"/>
            <a:ext cx="8435975" cy="6153298"/>
          </a:xfrm>
        </p:spPr>
        <p:txBody>
          <a:bodyPr/>
          <a:lstStyle/>
          <a:p>
            <a:pPr eaLnBrk="1" hangingPunct="1">
              <a:lnSpc>
                <a:spcPct val="90000"/>
              </a:lnSpc>
              <a:defRPr/>
            </a:pPr>
            <a:r>
              <a:rPr lang="tr-TR" sz="2800" dirty="0" smtClean="0"/>
              <a:t>       Millî Eğitim Bakanlığına tahsisli Hazine mülkiyetindeki taşınmazlar ile Millî Eğitim Bakanlığı kullanımında bulunan mülkiyeti il özel idaresine veya köy tüzel kişiliğine ait taşınmazlardan gerekli görülenlerin, mülkiyetinin Hazineye bedelsiz devrinden sonra; Millî Eğitim Bakanlığı ile mutabık kalınarak tahsislerini kaldırmaya ve 1050 sayılı </a:t>
            </a:r>
            <a:r>
              <a:rPr lang="tr-TR" sz="2800" dirty="0" err="1" smtClean="0"/>
              <a:t>Muhasebei</a:t>
            </a:r>
            <a:r>
              <a:rPr lang="tr-TR" sz="2800" dirty="0" smtClean="0"/>
              <a:t> Umumiye Kanununun 24 üncü maddesine bağlı olmaksızın satmaya Maliye Bakanı yetkilidir. </a:t>
            </a:r>
          </a:p>
          <a:p>
            <a:pPr eaLnBrk="1" hangingPunct="1">
              <a:lnSpc>
                <a:spcPct val="90000"/>
              </a:lnSpc>
              <a:defRPr/>
            </a:pPr>
            <a:r>
              <a:rPr lang="tr-TR" sz="2800" dirty="0" smtClean="0"/>
              <a:t>      Satış bedelleri bütçeye gelir kaydedilir. Okul/derslik yapımı, onarımı ve donatımı ile ders araç ve gereçleri alımında kullanılmak üzere Millî Eğitim Bakanlığı bütçesine gerekli ödenek öngörülür.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467F055E-7CFD-4A17-9A12-00960D54EDFF}"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9FBF67C-BEAC-4A2E-AF11-356BF1F362F3}" type="slidenum">
              <a:rPr lang="tr-TR" altLang="tr-TR" i="0" smtClean="0"/>
              <a:pPr eaLnBrk="1" hangingPunct="1">
                <a:defRPr/>
              </a:pPr>
              <a:t>73</a:t>
            </a:fld>
            <a:endParaRPr lang="tr-TR" altLang="tr-TR" i="0" smtClean="0"/>
          </a:p>
        </p:txBody>
      </p:sp>
      <p:sp>
        <p:nvSpPr>
          <p:cNvPr id="125954" name="Rectangle 2"/>
          <p:cNvSpPr>
            <a:spLocks noGrp="1" noChangeArrowheads="1"/>
          </p:cNvSpPr>
          <p:nvPr>
            <p:ph type="title"/>
          </p:nvPr>
        </p:nvSpPr>
        <p:spPr/>
        <p:txBody>
          <a:bodyPr/>
          <a:lstStyle/>
          <a:p>
            <a:pPr eaLnBrk="1" hangingPunct="1">
              <a:defRPr/>
            </a:pPr>
            <a:r>
              <a:rPr lang="tr-TR" sz="4000" b="1" smtClean="0">
                <a:solidFill>
                  <a:srgbClr val="FFFF00"/>
                </a:solidFill>
              </a:rPr>
              <a:t>BEŞİNCİ KISIM</a:t>
            </a:r>
            <a:r>
              <a:rPr lang="tr-TR" sz="4000" b="1" i="1" smtClean="0">
                <a:solidFill>
                  <a:srgbClr val="FFFF00"/>
                </a:solidFill>
              </a:rPr>
              <a:t/>
            </a:r>
            <a:br>
              <a:rPr lang="tr-TR" sz="4000" b="1" i="1" smtClean="0">
                <a:solidFill>
                  <a:srgbClr val="FFFF00"/>
                </a:solidFill>
              </a:rPr>
            </a:br>
            <a:r>
              <a:rPr lang="tr-TR" sz="4000" b="1" i="1" smtClean="0">
                <a:solidFill>
                  <a:srgbClr val="FFFF00"/>
                </a:solidFill>
              </a:rPr>
              <a:t>Eğitim Araç ve Gereçleri</a:t>
            </a:r>
          </a:p>
        </p:txBody>
      </p:sp>
      <p:sp>
        <p:nvSpPr>
          <p:cNvPr id="125955" name="Rectangle 3"/>
          <p:cNvSpPr>
            <a:spLocks noGrp="1" noChangeArrowheads="1"/>
          </p:cNvSpPr>
          <p:nvPr>
            <p:ph type="body" idx="1"/>
          </p:nvPr>
        </p:nvSpPr>
        <p:spPr>
          <a:xfrm>
            <a:off x="250825" y="1600200"/>
            <a:ext cx="8435975" cy="4997450"/>
          </a:xfrm>
        </p:spPr>
        <p:txBody>
          <a:bodyPr/>
          <a:lstStyle/>
          <a:p>
            <a:pPr eaLnBrk="1" hangingPunct="1">
              <a:defRPr/>
            </a:pPr>
            <a:r>
              <a:rPr lang="tr-TR" b="1" i="1" dirty="0" smtClean="0">
                <a:solidFill>
                  <a:srgbClr val="FFFF00"/>
                </a:solidFill>
              </a:rPr>
              <a:t>I – Kapsam:</a:t>
            </a:r>
            <a:r>
              <a:rPr lang="tr-TR" dirty="0" smtClean="0">
                <a:solidFill>
                  <a:srgbClr val="FF3399"/>
                </a:solidFill>
              </a:rPr>
              <a:t> </a:t>
            </a:r>
          </a:p>
          <a:p>
            <a:pPr eaLnBrk="1" hangingPunct="1">
              <a:defRPr/>
            </a:pPr>
            <a:r>
              <a:rPr lang="tr-TR" u="sng" dirty="0" smtClean="0">
                <a:solidFill>
                  <a:srgbClr val="FFFF00"/>
                </a:solidFill>
              </a:rPr>
              <a:t>Madde 52 –</a:t>
            </a:r>
            <a:r>
              <a:rPr lang="tr-TR" dirty="0" smtClean="0"/>
              <a:t> Eğitim araç ve gereçleri, eğitim kurumlarında kullanılacak ders kitapları ile öğretmen ve öğrencilere kaynak ve yardımcı olacak basılı eğitim malzemesini, milli eğitimin genel amaçlarının gerçekleşmesine yararlı olacak diğer eserleri ve eğitim araç ve gereçlerini kapsar.</a:t>
            </a:r>
          </a:p>
          <a:p>
            <a:pPr eaLnBrk="1" hangingPunct="1">
              <a:defRPr/>
            </a:pPr>
            <a:endParaRPr lang="tr-TR" dirty="0" smtClean="0"/>
          </a:p>
          <a:p>
            <a:pPr eaLnBrk="1" hangingPunct="1">
              <a:defRPr/>
            </a:pPr>
            <a:r>
              <a:rPr lang="tr-TR" dirty="0" smtClean="0"/>
              <a:t>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458E0521-934A-403A-A00B-4A8398E70B04}"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3C85E810-9E8F-4204-AD61-D6802D9825D0}" type="slidenum">
              <a:rPr lang="tr-TR" altLang="tr-TR" i="0" smtClean="0"/>
              <a:pPr eaLnBrk="1" hangingPunct="1">
                <a:defRPr/>
              </a:pPr>
              <a:t>74</a:t>
            </a:fld>
            <a:endParaRPr lang="tr-TR" altLang="tr-TR" i="0" smtClean="0"/>
          </a:p>
        </p:txBody>
      </p:sp>
      <p:sp>
        <p:nvSpPr>
          <p:cNvPr id="126978" name="Rectangle 2"/>
          <p:cNvSpPr>
            <a:spLocks noGrp="1" noChangeArrowheads="1"/>
          </p:cNvSpPr>
          <p:nvPr>
            <p:ph type="title"/>
          </p:nvPr>
        </p:nvSpPr>
        <p:spPr/>
        <p:txBody>
          <a:bodyPr/>
          <a:lstStyle/>
          <a:p>
            <a:pPr eaLnBrk="1" hangingPunct="1">
              <a:defRPr/>
            </a:pPr>
            <a:r>
              <a:rPr lang="tr-TR" b="1" i="1" smtClean="0">
                <a:solidFill>
                  <a:srgbClr val="FFFF00"/>
                </a:solidFill>
              </a:rPr>
              <a:t>  II – Görev:</a:t>
            </a:r>
            <a:r>
              <a:rPr lang="tr-TR" smtClean="0"/>
              <a:t> </a:t>
            </a:r>
          </a:p>
        </p:txBody>
      </p:sp>
      <p:sp>
        <p:nvSpPr>
          <p:cNvPr id="126979" name="Rectangle 3"/>
          <p:cNvSpPr>
            <a:spLocks noGrp="1" noChangeArrowheads="1"/>
          </p:cNvSpPr>
          <p:nvPr>
            <p:ph type="body" idx="1"/>
          </p:nvPr>
        </p:nvSpPr>
        <p:spPr>
          <a:xfrm>
            <a:off x="395288" y="1628775"/>
            <a:ext cx="8424862" cy="5229225"/>
          </a:xfrm>
        </p:spPr>
        <p:txBody>
          <a:bodyPr/>
          <a:lstStyle/>
          <a:p>
            <a:pPr eaLnBrk="1" hangingPunct="1">
              <a:defRPr/>
            </a:pPr>
            <a:r>
              <a:rPr lang="tr-TR" u="sng" smtClean="0">
                <a:solidFill>
                  <a:srgbClr val="FFFF00"/>
                </a:solidFill>
              </a:rPr>
              <a:t>  Madde 53 –</a:t>
            </a:r>
            <a:r>
              <a:rPr lang="tr-TR" smtClean="0"/>
              <a:t> Milli Eğitim Bakanlığı, kendisine bağlı eğitim kurumlarının eğitim araç ve gereçlerini, gelişen eğitim teknolojisine ve program ve metotlara uygun olarak sağlamak, geliştirmek, yenileştirmek, standartlaştırmak, kullanılma süresini ve telif haklarını ve ders kitabı fiyatlarını tespit etmek, paralı veya parasız olarak ilgililerin yararlanmasına sunmakla görevlidir.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9DEEA4F-7C51-4BCD-8AF2-583665A983A0}"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EEAE3DE-BF76-41C7-9A77-C82EB78A6A62}" type="slidenum">
              <a:rPr lang="tr-TR" altLang="tr-TR" i="0" smtClean="0"/>
              <a:pPr eaLnBrk="1" hangingPunct="1">
                <a:defRPr/>
              </a:pPr>
              <a:t>75</a:t>
            </a:fld>
            <a:endParaRPr lang="tr-TR" altLang="tr-TR" i="0" smtClean="0"/>
          </a:p>
        </p:txBody>
      </p:sp>
      <p:sp>
        <p:nvSpPr>
          <p:cNvPr id="128002" name="Rectangle 2"/>
          <p:cNvSpPr>
            <a:spLocks noGrp="1" noChangeArrowheads="1"/>
          </p:cNvSpPr>
          <p:nvPr>
            <p:ph type="title"/>
          </p:nvPr>
        </p:nvSpPr>
        <p:spPr/>
        <p:txBody>
          <a:bodyPr/>
          <a:lstStyle/>
          <a:p>
            <a:pPr eaLnBrk="1" hangingPunct="1">
              <a:defRPr/>
            </a:pPr>
            <a:r>
              <a:rPr lang="tr-TR" sz="4000" smtClean="0"/>
              <a:t>    </a:t>
            </a:r>
            <a:r>
              <a:rPr lang="tr-TR" sz="4000" b="1" i="1" smtClean="0">
                <a:solidFill>
                  <a:srgbClr val="FFFF00"/>
                </a:solidFill>
              </a:rPr>
              <a:t>III – Görevin yerine getirilmesi:</a:t>
            </a:r>
            <a:r>
              <a:rPr lang="tr-TR" sz="4000" smtClean="0"/>
              <a:t> </a:t>
            </a:r>
          </a:p>
        </p:txBody>
      </p:sp>
      <p:sp>
        <p:nvSpPr>
          <p:cNvPr id="128003" name="Rectangle 3"/>
          <p:cNvSpPr>
            <a:spLocks noGrp="1" noChangeArrowheads="1"/>
          </p:cNvSpPr>
          <p:nvPr>
            <p:ph type="body" idx="1"/>
          </p:nvPr>
        </p:nvSpPr>
        <p:spPr>
          <a:xfrm>
            <a:off x="395288" y="1196975"/>
            <a:ext cx="8291512" cy="5661025"/>
          </a:xfrm>
        </p:spPr>
        <p:txBody>
          <a:bodyPr/>
          <a:lstStyle/>
          <a:p>
            <a:pPr eaLnBrk="1" hangingPunct="1">
              <a:defRPr/>
            </a:pPr>
            <a:r>
              <a:rPr lang="tr-TR" u="sng" dirty="0" smtClean="0">
                <a:solidFill>
                  <a:srgbClr val="FFFF00"/>
                </a:solidFill>
              </a:rPr>
              <a:t>Madde 54 –</a:t>
            </a:r>
            <a:r>
              <a:rPr lang="tr-TR" dirty="0" smtClean="0"/>
              <a:t> Milli Eğitim Bakanlığı eğitim araç ve gereçlerini,</a:t>
            </a:r>
          </a:p>
          <a:p>
            <a:pPr eaLnBrk="1" hangingPunct="1">
              <a:defRPr/>
            </a:pPr>
            <a:r>
              <a:rPr lang="tr-TR" dirty="0" smtClean="0">
                <a:solidFill>
                  <a:srgbClr val="FFFF00"/>
                </a:solidFill>
              </a:rPr>
              <a:t>1.</a:t>
            </a:r>
            <a:r>
              <a:rPr lang="tr-TR" dirty="0" smtClean="0"/>
              <a:t>Hazırlamak, imal etmek ve satın almak;</a:t>
            </a:r>
          </a:p>
          <a:p>
            <a:pPr eaLnBrk="1" hangingPunct="1">
              <a:defRPr/>
            </a:pPr>
            <a:r>
              <a:rPr lang="tr-TR" dirty="0" smtClean="0">
                <a:solidFill>
                  <a:srgbClr val="FFFF00"/>
                </a:solidFill>
              </a:rPr>
              <a:t>2.</a:t>
            </a:r>
            <a:r>
              <a:rPr lang="tr-TR" dirty="0" smtClean="0"/>
              <a:t>Kişilere veya kuracağı komisyonlara veya yarışmalar düzenleyerek hazırlatmak;</a:t>
            </a:r>
          </a:p>
          <a:p>
            <a:pPr eaLnBrk="1" hangingPunct="1">
              <a:defRPr/>
            </a:pPr>
            <a:r>
              <a:rPr lang="tr-TR" dirty="0" smtClean="0">
                <a:solidFill>
                  <a:srgbClr val="FFFF00"/>
                </a:solidFill>
              </a:rPr>
              <a:t>3.</a:t>
            </a:r>
            <a:r>
              <a:rPr lang="tr-TR" dirty="0" smtClean="0"/>
              <a:t>Özel kesimce hazırlananlar veya imal edilenler arasından seçmek veya tavsiye etmek suretiyle 53 üncü maddede belirtilen görevini yerine getirir.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BA0135F7-C45B-43B6-B38C-D22E7BBB9CD2}"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2E1BE11-3F17-479D-B8B6-7C672DA964AC}" type="slidenum">
              <a:rPr lang="tr-TR" altLang="tr-TR" i="0" smtClean="0"/>
              <a:pPr eaLnBrk="1" hangingPunct="1">
                <a:defRPr/>
              </a:pPr>
              <a:t>76</a:t>
            </a:fld>
            <a:endParaRPr lang="tr-TR" altLang="tr-TR" i="0" smtClean="0"/>
          </a:p>
        </p:txBody>
      </p:sp>
      <p:sp>
        <p:nvSpPr>
          <p:cNvPr id="129026" name="Rectangle 2"/>
          <p:cNvSpPr>
            <a:spLocks noGrp="1" noChangeArrowheads="1"/>
          </p:cNvSpPr>
          <p:nvPr>
            <p:ph type="title"/>
          </p:nvPr>
        </p:nvSpPr>
        <p:spPr/>
        <p:txBody>
          <a:bodyPr/>
          <a:lstStyle/>
          <a:p>
            <a:pPr eaLnBrk="1" hangingPunct="1">
              <a:defRPr/>
            </a:pPr>
            <a:r>
              <a:rPr lang="tr-TR" sz="4000" i="1" smtClean="0"/>
              <a:t>  </a:t>
            </a:r>
            <a:r>
              <a:rPr lang="tr-TR" sz="4000" b="1" i="1" smtClean="0">
                <a:solidFill>
                  <a:srgbClr val="FFFF00"/>
                </a:solidFill>
              </a:rPr>
              <a:t>    IV – Okullarda okutulacak kitapların tespiti ve ücret ödenmesi:</a:t>
            </a:r>
            <a:r>
              <a:rPr lang="tr-TR" sz="4000" smtClean="0"/>
              <a:t> </a:t>
            </a:r>
          </a:p>
        </p:txBody>
      </p:sp>
      <p:sp>
        <p:nvSpPr>
          <p:cNvPr id="129027" name="Rectangle 3"/>
          <p:cNvSpPr>
            <a:spLocks noGrp="1" noChangeArrowheads="1"/>
          </p:cNvSpPr>
          <p:nvPr>
            <p:ph type="body" idx="1"/>
          </p:nvPr>
        </p:nvSpPr>
        <p:spPr>
          <a:xfrm>
            <a:off x="395288" y="1600200"/>
            <a:ext cx="8291512" cy="5257800"/>
          </a:xfrm>
        </p:spPr>
        <p:txBody>
          <a:bodyPr/>
          <a:lstStyle/>
          <a:p>
            <a:pPr eaLnBrk="1" hangingPunct="1">
              <a:lnSpc>
                <a:spcPct val="80000"/>
              </a:lnSpc>
              <a:defRPr/>
            </a:pPr>
            <a:r>
              <a:rPr lang="tr-TR" sz="2800" u="sng" dirty="0" smtClean="0">
                <a:solidFill>
                  <a:srgbClr val="FFFF00"/>
                </a:solidFill>
              </a:rPr>
              <a:t>   Madde 55 –</a:t>
            </a:r>
            <a:r>
              <a:rPr lang="tr-TR" sz="2800" dirty="0" smtClean="0"/>
              <a:t> İlköğretim ve ortaöğretim kurumlarında okutulacak ders kitapları, Millî Eğitim Bakanlığınca belirlenir.</a:t>
            </a:r>
          </a:p>
          <a:p>
            <a:pPr eaLnBrk="1" hangingPunct="1">
              <a:lnSpc>
                <a:spcPct val="80000"/>
              </a:lnSpc>
              <a:defRPr/>
            </a:pPr>
            <a:r>
              <a:rPr lang="tr-TR" sz="2800" dirty="0" smtClean="0"/>
              <a:t>   Millî Eğitim Bakanlığınca hazırlanacak veya hazırlatılacak kitaplar ile eğitim araç ve gereçlerini hazırlama, inceleme ve redaksiyonunda görevlendirilenlere ücret ödenir.</a:t>
            </a:r>
          </a:p>
          <a:p>
            <a:pPr eaLnBrk="1" hangingPunct="1">
              <a:lnSpc>
                <a:spcPct val="80000"/>
              </a:lnSpc>
              <a:defRPr/>
            </a:pPr>
            <a:r>
              <a:rPr lang="tr-TR" sz="2800" dirty="0" smtClean="0"/>
              <a:t>  Ders kitaplarına ilişkin yarışmalarda derece alanlara verilecek ödülün ödeme, usul ve esasları ile miktarı yönetmelikle belirlenir.</a:t>
            </a:r>
          </a:p>
          <a:p>
            <a:pPr eaLnBrk="1" hangingPunct="1">
              <a:lnSpc>
                <a:spcPct val="80000"/>
              </a:lnSpc>
              <a:defRPr/>
            </a:pPr>
            <a:r>
              <a:rPr lang="tr-TR" sz="2800" dirty="0" smtClean="0"/>
              <a:t>  Özel kesimce hazırlanan ve okullarda ders kitabı olarak okutulmak üzere Millî Eğitim Bakanlığına gönderilen eserler ücret karşılığı incelenir.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BA6598C9-665A-4B2F-8FA6-A9BE88C07B79}"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8E34B50C-6C7A-4FB0-A379-656014AED9DA}" type="slidenum">
              <a:rPr lang="tr-TR" altLang="tr-TR" i="0" smtClean="0"/>
              <a:pPr eaLnBrk="1" hangingPunct="1">
                <a:defRPr/>
              </a:pPr>
              <a:t>77</a:t>
            </a:fld>
            <a:endParaRPr lang="tr-TR" altLang="tr-TR" i="0" smtClean="0"/>
          </a:p>
        </p:txBody>
      </p:sp>
      <p:sp>
        <p:nvSpPr>
          <p:cNvPr id="130051" name="Rectangle 3"/>
          <p:cNvSpPr>
            <a:spLocks noGrp="1" noChangeArrowheads="1"/>
          </p:cNvSpPr>
          <p:nvPr>
            <p:ph type="body" idx="1"/>
          </p:nvPr>
        </p:nvSpPr>
        <p:spPr>
          <a:xfrm>
            <a:off x="250825" y="188640"/>
            <a:ext cx="8435975" cy="4176886"/>
          </a:xfrm>
        </p:spPr>
        <p:txBody>
          <a:bodyPr/>
          <a:lstStyle/>
          <a:p>
            <a:pPr marL="0" indent="0" eaLnBrk="1" hangingPunct="1">
              <a:buNone/>
              <a:defRPr/>
            </a:pPr>
            <a:r>
              <a:rPr lang="tr-TR" sz="2800" dirty="0" smtClean="0"/>
              <a:t> </a:t>
            </a:r>
          </a:p>
          <a:p>
            <a:pPr eaLnBrk="1" hangingPunct="1">
              <a:defRPr/>
            </a:pPr>
            <a:r>
              <a:rPr lang="tr-TR" sz="2800" dirty="0" smtClean="0"/>
              <a:t> Ders kitaplarının kabulü, uygunluk süresi, telif hakkı ve ücretlerle ilgili esaslar; inceleme işlemleri ve alınacak inceleme ücreti miktarı; Millî Eğitim Bakanlığınca incelettirilecek eserler için ödenecek ücret miktarı; ders kitaplarının hazırlanması ve incelenmesinde aranacak kriterler ile ders kitabı üreten yayın evlerinde aranacak kriterler; ders kitabı dışındaki diğer kitap ve eğitim araçlarının kullanımı ve bunlardan hangileri için inceleme ücreti alınacağı ve ödeneceği ile ilgili esas ve usuller Millî Eğitim Bakanlığınca çıkarılacak yönetmelikle düzenlenir.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E249B63B-C8B9-4DF8-AEEE-F61D09AE0143}"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BC3AD5D9-D655-4B90-8594-8E82670F7525}" type="slidenum">
              <a:rPr lang="tr-TR" altLang="tr-TR" i="0" smtClean="0"/>
              <a:pPr eaLnBrk="1" hangingPunct="1">
                <a:defRPr/>
              </a:pPr>
              <a:t>78</a:t>
            </a:fld>
            <a:endParaRPr lang="tr-TR" altLang="tr-TR" i="0" smtClean="0"/>
          </a:p>
        </p:txBody>
      </p:sp>
      <p:sp>
        <p:nvSpPr>
          <p:cNvPr id="131074" name="Rectangle 2"/>
          <p:cNvSpPr>
            <a:spLocks noGrp="1" noChangeArrowheads="1"/>
          </p:cNvSpPr>
          <p:nvPr>
            <p:ph type="title"/>
          </p:nvPr>
        </p:nvSpPr>
        <p:spPr/>
        <p:txBody>
          <a:bodyPr/>
          <a:lstStyle/>
          <a:p>
            <a:pPr eaLnBrk="1" hangingPunct="1">
              <a:defRPr/>
            </a:pPr>
            <a:r>
              <a:rPr lang="tr-TR" sz="4000" b="1" smtClean="0">
                <a:solidFill>
                  <a:srgbClr val="FFFF00"/>
                </a:solidFill>
              </a:rPr>
              <a:t>ALTINCI KISIM</a:t>
            </a:r>
            <a:r>
              <a:rPr lang="tr-TR" sz="4000" b="1" i="1" smtClean="0">
                <a:solidFill>
                  <a:srgbClr val="FFFF00"/>
                </a:solidFill>
              </a:rPr>
              <a:t/>
            </a:r>
            <a:br>
              <a:rPr lang="tr-TR" sz="4000" b="1" i="1" smtClean="0">
                <a:solidFill>
                  <a:srgbClr val="FFFF00"/>
                </a:solidFill>
              </a:rPr>
            </a:br>
            <a:r>
              <a:rPr lang="tr-TR" sz="4000" b="1" i="1" smtClean="0">
                <a:solidFill>
                  <a:srgbClr val="FFFF00"/>
                </a:solidFill>
              </a:rPr>
              <a:t>Eğitim ve Öğretim Alanındaki Görev ve Sorumluluk</a:t>
            </a:r>
          </a:p>
        </p:txBody>
      </p:sp>
      <p:sp>
        <p:nvSpPr>
          <p:cNvPr id="131075" name="Rectangle 3"/>
          <p:cNvSpPr>
            <a:spLocks noGrp="1" noChangeArrowheads="1"/>
          </p:cNvSpPr>
          <p:nvPr>
            <p:ph type="body" idx="1"/>
          </p:nvPr>
        </p:nvSpPr>
        <p:spPr>
          <a:xfrm>
            <a:off x="468313" y="1700213"/>
            <a:ext cx="8218487" cy="5157787"/>
          </a:xfrm>
        </p:spPr>
        <p:txBody>
          <a:bodyPr/>
          <a:lstStyle/>
          <a:p>
            <a:pPr algn="just" eaLnBrk="1" hangingPunct="1">
              <a:lnSpc>
                <a:spcPct val="90000"/>
              </a:lnSpc>
              <a:defRPr/>
            </a:pPr>
            <a:r>
              <a:rPr lang="tr-TR" i="1" dirty="0" smtClean="0"/>
              <a:t> </a:t>
            </a:r>
            <a:r>
              <a:rPr lang="tr-TR" b="1" i="1" dirty="0" smtClean="0">
                <a:solidFill>
                  <a:srgbClr val="FFFF00"/>
                </a:solidFill>
              </a:rPr>
              <a:t>  I – Yürütme, gözetim ve denetim:</a:t>
            </a:r>
            <a:endParaRPr lang="tr-TR" b="1" dirty="0" smtClean="0">
              <a:solidFill>
                <a:srgbClr val="FFFF00"/>
              </a:solidFill>
            </a:endParaRPr>
          </a:p>
          <a:p>
            <a:pPr eaLnBrk="1" hangingPunct="1">
              <a:lnSpc>
                <a:spcPct val="90000"/>
              </a:lnSpc>
              <a:defRPr/>
            </a:pPr>
            <a:r>
              <a:rPr lang="tr-TR" dirty="0" smtClean="0"/>
              <a:t> </a:t>
            </a:r>
            <a:r>
              <a:rPr lang="tr-TR" u="sng" dirty="0" smtClean="0">
                <a:solidFill>
                  <a:srgbClr val="FFFF00"/>
                </a:solidFill>
              </a:rPr>
              <a:t>    Madde 56 –</a:t>
            </a:r>
            <a:r>
              <a:rPr lang="tr-TR" dirty="0" smtClean="0"/>
              <a:t> Eğitim ve öğretim hizmetinin, bu kanun hükümlerine göre Devlet adına yürütülmesinden, gözetim ve denetiminden Milli Eğitim Bakanlığı sorumludur</a:t>
            </a:r>
          </a:p>
          <a:p>
            <a:pPr eaLnBrk="1" hangingPunct="1">
              <a:lnSpc>
                <a:spcPct val="90000"/>
              </a:lnSpc>
              <a:defRPr/>
            </a:pPr>
            <a:r>
              <a:rPr lang="tr-TR" i="1" dirty="0" smtClean="0">
                <a:solidFill>
                  <a:srgbClr val="FFFF00"/>
                </a:solidFill>
              </a:rPr>
              <a:t>II – Yasaklık:</a:t>
            </a:r>
            <a:endParaRPr lang="tr-TR" dirty="0" smtClean="0">
              <a:solidFill>
                <a:srgbClr val="FFFF00"/>
              </a:solidFill>
            </a:endParaRPr>
          </a:p>
          <a:p>
            <a:pPr eaLnBrk="1" hangingPunct="1">
              <a:lnSpc>
                <a:spcPct val="90000"/>
              </a:lnSpc>
              <a:defRPr/>
            </a:pPr>
            <a:r>
              <a:rPr lang="tr-TR" dirty="0" smtClean="0"/>
              <a:t>   </a:t>
            </a:r>
            <a:r>
              <a:rPr lang="tr-TR" u="sng" dirty="0" smtClean="0">
                <a:solidFill>
                  <a:srgbClr val="FFFF00"/>
                </a:solidFill>
              </a:rPr>
              <a:t>Madde 57 –</a:t>
            </a:r>
            <a:r>
              <a:rPr lang="tr-TR" dirty="0" smtClean="0"/>
              <a:t> Askeri maksatlarla açılacak okullar hariç, bu kanun hükümlerine aykırı hiç bir eğitim faaliyetinde bulunulamaz.</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BE1DDF20-4B4F-4756-9027-D784DEC69B22}"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6961CCDB-55D5-4D44-AAAA-59BA0545463F}" type="slidenum">
              <a:rPr lang="tr-TR" altLang="tr-TR" i="0" smtClean="0"/>
              <a:pPr eaLnBrk="1" hangingPunct="1">
                <a:defRPr/>
              </a:pPr>
              <a:t>79</a:t>
            </a:fld>
            <a:endParaRPr lang="tr-TR" altLang="tr-TR" i="0" smtClean="0"/>
          </a:p>
        </p:txBody>
      </p:sp>
      <p:sp>
        <p:nvSpPr>
          <p:cNvPr id="132098" name="Rectangle 2"/>
          <p:cNvSpPr>
            <a:spLocks noGrp="1" noChangeArrowheads="1"/>
          </p:cNvSpPr>
          <p:nvPr>
            <p:ph type="title"/>
          </p:nvPr>
        </p:nvSpPr>
        <p:spPr>
          <a:xfrm>
            <a:off x="395288" y="0"/>
            <a:ext cx="8218487" cy="919163"/>
          </a:xfrm>
        </p:spPr>
        <p:txBody>
          <a:bodyPr/>
          <a:lstStyle/>
          <a:p>
            <a:pPr eaLnBrk="1" hangingPunct="1">
              <a:defRPr/>
            </a:pPr>
            <a:r>
              <a:rPr lang="tr-TR" i="1" smtClean="0"/>
              <a:t> </a:t>
            </a:r>
            <a:r>
              <a:rPr lang="tr-TR" b="1" i="1" smtClean="0">
                <a:solidFill>
                  <a:srgbClr val="FFFF00"/>
                </a:solidFill>
              </a:rPr>
              <a:t>   III – Okul açma yetkisi:</a:t>
            </a:r>
            <a:r>
              <a:rPr lang="tr-TR" smtClean="0"/>
              <a:t> </a:t>
            </a:r>
          </a:p>
        </p:txBody>
      </p:sp>
      <p:sp>
        <p:nvSpPr>
          <p:cNvPr id="132099" name="Rectangle 3"/>
          <p:cNvSpPr>
            <a:spLocks noGrp="1" noChangeArrowheads="1"/>
          </p:cNvSpPr>
          <p:nvPr>
            <p:ph type="body" idx="1"/>
          </p:nvPr>
        </p:nvSpPr>
        <p:spPr>
          <a:xfrm>
            <a:off x="323850" y="1052513"/>
            <a:ext cx="8362950" cy="5805487"/>
          </a:xfrm>
        </p:spPr>
        <p:txBody>
          <a:bodyPr/>
          <a:lstStyle/>
          <a:p>
            <a:pPr eaLnBrk="1" hangingPunct="1">
              <a:defRPr/>
            </a:pPr>
            <a:r>
              <a:rPr lang="tr-TR" u="sng" dirty="0" smtClean="0">
                <a:solidFill>
                  <a:srgbClr val="FFFF00"/>
                </a:solidFill>
              </a:rPr>
              <a:t>     Madde 58 –</a:t>
            </a:r>
            <a:r>
              <a:rPr lang="tr-TR" dirty="0" smtClean="0"/>
              <a:t> Türkiye'de ilköğretim okulu, lise veya dengi okullar, Milli Eğitim Bakanlığının izni olmaksızın açılamaz.</a:t>
            </a:r>
          </a:p>
          <a:p>
            <a:pPr eaLnBrk="1" hangingPunct="1">
              <a:defRPr/>
            </a:pPr>
            <a:r>
              <a:rPr lang="tr-TR" dirty="0" smtClean="0"/>
              <a:t> Milli Eğitim Bakanlığı veya diğer bir bakanlık tarafından açılmış veya açılacak okullar (Askeri liseler dahil) ile özel okulların derecelerinin tayini, Milli Eğitim Bakanlığına aittir.</a:t>
            </a:r>
          </a:p>
          <a:p>
            <a:pPr eaLnBrk="1" hangingPunct="1">
              <a:defRPr/>
            </a:pPr>
            <a:r>
              <a:rPr lang="tr-TR" dirty="0" smtClean="0"/>
              <a:t>  Askeri eğitim kurumlarının dereceleri, Milli Savunma Bakanlığı ile birlikte tespit edilir.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quarter" idx="10"/>
          </p:nvPr>
        </p:nvSpPr>
        <p:spPr/>
        <p:txBody>
          <a:bodyPr/>
          <a:lstStyle/>
          <a:p>
            <a:pPr>
              <a:defRPr/>
            </a:pPr>
            <a:fld id="{525CDAA9-8FD0-42A1-AA19-89347238E5DB}" type="datetime1">
              <a:rPr lang="tr-TR"/>
              <a:pPr>
                <a:defRPr/>
              </a:pPr>
              <a:t>30.11.2015</a:t>
            </a:fld>
            <a:endParaRPr lang="tr-TR"/>
          </a:p>
        </p:txBody>
      </p:sp>
      <p:sp>
        <p:nvSpPr>
          <p:cNvPr id="7"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956575F8-24D7-4825-807E-D888FC57AFB5}" type="slidenum">
              <a:rPr lang="tr-TR" altLang="tr-TR" i="0" smtClean="0"/>
              <a:pPr eaLnBrk="1" hangingPunct="1">
                <a:defRPr/>
              </a:pPr>
              <a:t>8</a:t>
            </a:fld>
            <a:endParaRPr lang="tr-TR" altLang="tr-TR" i="0" smtClean="0"/>
          </a:p>
        </p:txBody>
      </p:sp>
      <p:sp>
        <p:nvSpPr>
          <p:cNvPr id="39939" name="Rectangle 3"/>
          <p:cNvSpPr>
            <a:spLocks noGrp="1" noChangeArrowheads="1"/>
          </p:cNvSpPr>
          <p:nvPr>
            <p:ph type="body" idx="1"/>
          </p:nvPr>
        </p:nvSpPr>
        <p:spPr>
          <a:xfrm>
            <a:off x="250825" y="116632"/>
            <a:ext cx="8435975" cy="6009531"/>
          </a:xfrm>
        </p:spPr>
        <p:txBody>
          <a:bodyPr/>
          <a:lstStyle/>
          <a:p>
            <a:pPr algn="just" eaLnBrk="1" hangingPunct="1">
              <a:defRPr/>
            </a:pPr>
            <a:r>
              <a:rPr lang="tr-TR" sz="3600" dirty="0" smtClean="0"/>
              <a:t>Böylece bir yandan Türk </a:t>
            </a:r>
          </a:p>
          <a:p>
            <a:pPr algn="just" eaLnBrk="1" hangingPunct="1">
              <a:buFont typeface="Wingdings" panose="05000000000000000000" pitchFamily="2" charset="2"/>
              <a:buNone/>
              <a:defRPr/>
            </a:pPr>
            <a:r>
              <a:rPr lang="tr-TR" sz="3600" dirty="0" smtClean="0"/>
              <a:t>vatandaşlarının ve Türk toplumunun </a:t>
            </a:r>
          </a:p>
          <a:p>
            <a:pPr algn="just" eaLnBrk="1" hangingPunct="1">
              <a:buFont typeface="Wingdings" panose="05000000000000000000" pitchFamily="2" charset="2"/>
              <a:buNone/>
              <a:defRPr/>
            </a:pPr>
            <a:r>
              <a:rPr lang="tr-TR" sz="3600" dirty="0" smtClean="0"/>
              <a:t>refah ve mutluluğunu artırmak; öte </a:t>
            </a:r>
          </a:p>
          <a:p>
            <a:pPr algn="just" eaLnBrk="1" hangingPunct="1">
              <a:buFont typeface="Wingdings" panose="05000000000000000000" pitchFamily="2" charset="2"/>
              <a:buNone/>
              <a:defRPr/>
            </a:pPr>
            <a:r>
              <a:rPr lang="tr-TR" sz="3600" dirty="0" smtClean="0"/>
              <a:t>yandan milli birlik ve bütünlük içinde </a:t>
            </a:r>
          </a:p>
          <a:p>
            <a:pPr algn="just" eaLnBrk="1" hangingPunct="1">
              <a:buFont typeface="Wingdings" panose="05000000000000000000" pitchFamily="2" charset="2"/>
              <a:buNone/>
              <a:defRPr/>
            </a:pPr>
            <a:r>
              <a:rPr lang="tr-TR" sz="3600" dirty="0" smtClean="0"/>
              <a:t>iktisadi, sosyal ve kültürel kalkınmayı </a:t>
            </a:r>
          </a:p>
          <a:p>
            <a:pPr algn="just" eaLnBrk="1" hangingPunct="1">
              <a:buFont typeface="Wingdings" panose="05000000000000000000" pitchFamily="2" charset="2"/>
              <a:buNone/>
              <a:defRPr/>
            </a:pPr>
            <a:r>
              <a:rPr lang="tr-TR" sz="3600" dirty="0" smtClean="0"/>
              <a:t>desteklemek ve hızlandırmak ve</a:t>
            </a:r>
          </a:p>
          <a:p>
            <a:pPr algn="just" eaLnBrk="1" hangingPunct="1">
              <a:buFont typeface="Wingdings" panose="05000000000000000000" pitchFamily="2" charset="2"/>
              <a:buNone/>
              <a:defRPr/>
            </a:pPr>
            <a:r>
              <a:rPr lang="tr-TR" sz="3600" dirty="0" smtClean="0"/>
              <a:t> nihayet Türk Milletini çağdaş </a:t>
            </a:r>
          </a:p>
          <a:p>
            <a:pPr algn="just" eaLnBrk="1" hangingPunct="1">
              <a:buFont typeface="Wingdings" panose="05000000000000000000" pitchFamily="2" charset="2"/>
              <a:buNone/>
              <a:defRPr/>
            </a:pPr>
            <a:r>
              <a:rPr lang="tr-TR" sz="3600" dirty="0" smtClean="0"/>
              <a:t>uygarlığın yapıcı, yaratıcı, seçkin bir </a:t>
            </a:r>
          </a:p>
          <a:p>
            <a:pPr algn="just" eaLnBrk="1" hangingPunct="1">
              <a:buFont typeface="Wingdings" panose="05000000000000000000" pitchFamily="2" charset="2"/>
              <a:buNone/>
              <a:defRPr/>
            </a:pPr>
            <a:r>
              <a:rPr lang="tr-TR" sz="3600" dirty="0" smtClean="0"/>
              <a:t>ortağı yapmaktır.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E8210743-71A0-40FD-81B5-B19EB04599AB}"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029F410C-9575-49CA-BE2A-5E83A7A80572}" type="slidenum">
              <a:rPr lang="tr-TR" altLang="tr-TR" i="0" smtClean="0"/>
              <a:pPr eaLnBrk="1" hangingPunct="1">
                <a:defRPr/>
              </a:pPr>
              <a:t>80</a:t>
            </a:fld>
            <a:endParaRPr lang="tr-TR" altLang="tr-TR" i="0" smtClean="0"/>
          </a:p>
        </p:txBody>
      </p:sp>
      <p:sp>
        <p:nvSpPr>
          <p:cNvPr id="133122" name="Rectangle 2"/>
          <p:cNvSpPr>
            <a:spLocks noGrp="1" noChangeArrowheads="1"/>
          </p:cNvSpPr>
          <p:nvPr>
            <p:ph type="title"/>
          </p:nvPr>
        </p:nvSpPr>
        <p:spPr/>
        <p:txBody>
          <a:bodyPr/>
          <a:lstStyle/>
          <a:p>
            <a:pPr eaLnBrk="1" hangingPunct="1">
              <a:defRPr/>
            </a:pPr>
            <a:endParaRPr lang="tr-TR" dirty="0" smtClean="0"/>
          </a:p>
        </p:txBody>
      </p:sp>
      <p:sp>
        <p:nvSpPr>
          <p:cNvPr id="133123" name="Rectangle 3"/>
          <p:cNvSpPr>
            <a:spLocks noGrp="1" noChangeArrowheads="1"/>
          </p:cNvSpPr>
          <p:nvPr>
            <p:ph type="body" idx="1"/>
          </p:nvPr>
        </p:nvSpPr>
        <p:spPr>
          <a:xfrm>
            <a:off x="395288" y="333375"/>
            <a:ext cx="8374062" cy="6037263"/>
          </a:xfrm>
        </p:spPr>
        <p:txBody>
          <a:bodyPr/>
          <a:lstStyle/>
          <a:p>
            <a:pPr eaLnBrk="1" hangingPunct="1">
              <a:lnSpc>
                <a:spcPct val="90000"/>
              </a:lnSpc>
              <a:defRPr/>
            </a:pPr>
            <a:r>
              <a:rPr lang="tr-TR" dirty="0" smtClean="0"/>
              <a:t>  Diğer bakanlıklara bağlı lise ve dengi okulların program ve yönetmelikleri, ilgili bakanlıkla Milli Eğitim Bakanlığı tarafından birlikte yapılır ve Milli Eğitim Bakanlığınca onanır.</a:t>
            </a:r>
          </a:p>
          <a:p>
            <a:pPr eaLnBrk="1" hangingPunct="1">
              <a:lnSpc>
                <a:spcPct val="90000"/>
              </a:lnSpc>
              <a:defRPr/>
            </a:pPr>
            <a:r>
              <a:rPr lang="tr-TR" dirty="0" smtClean="0"/>
              <a:t> Diğer bakanlıklara bağlı okullar, Milli Eğitim Bakanlığının gözetim ve denetimine tabidir. Gözetim ve denetim sonunda uygun eğitim ortamı ve niteliği taşımayan kurumların denkliği usulüne uygun şekilde Milli Eğitim Bakanlığınca iptal edilir. Buna ait esaslar Bakanlar Kurulunca çıkarılan bir yönetmelikle düzenlenir.</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1A2183C-3160-4CA8-B58A-E31406ADEB8B}"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F0810198-057B-4F6F-A7B5-CB40A1D3316E}" type="slidenum">
              <a:rPr lang="tr-TR" altLang="tr-TR" i="0" smtClean="0"/>
              <a:pPr eaLnBrk="1" hangingPunct="1">
                <a:defRPr/>
              </a:pPr>
              <a:t>81</a:t>
            </a:fld>
            <a:endParaRPr lang="tr-TR" altLang="tr-TR" i="0" smtClean="0"/>
          </a:p>
        </p:txBody>
      </p:sp>
      <p:sp>
        <p:nvSpPr>
          <p:cNvPr id="134146" name="Rectangle 2"/>
          <p:cNvSpPr>
            <a:spLocks noGrp="1" noChangeArrowheads="1"/>
          </p:cNvSpPr>
          <p:nvPr>
            <p:ph type="title"/>
          </p:nvPr>
        </p:nvSpPr>
        <p:spPr/>
        <p:txBody>
          <a:bodyPr/>
          <a:lstStyle/>
          <a:p>
            <a:pPr eaLnBrk="1" hangingPunct="1">
              <a:defRPr/>
            </a:pPr>
            <a:r>
              <a:rPr lang="tr-TR" b="1" i="1" dirty="0" smtClean="0">
                <a:solidFill>
                  <a:srgbClr val="FFFF00"/>
                </a:solidFill>
              </a:rPr>
              <a:t>  IV – Yurt dışı eğitim:</a:t>
            </a:r>
            <a:r>
              <a:rPr lang="tr-TR" dirty="0" smtClean="0"/>
              <a:t> </a:t>
            </a:r>
          </a:p>
        </p:txBody>
      </p:sp>
      <p:sp>
        <p:nvSpPr>
          <p:cNvPr id="134147" name="Rectangle 3"/>
          <p:cNvSpPr>
            <a:spLocks noGrp="1" noChangeArrowheads="1"/>
          </p:cNvSpPr>
          <p:nvPr>
            <p:ph type="body" idx="1"/>
          </p:nvPr>
        </p:nvSpPr>
        <p:spPr/>
        <p:txBody>
          <a:bodyPr/>
          <a:lstStyle/>
          <a:p>
            <a:pPr algn="just" eaLnBrk="1" hangingPunct="1">
              <a:defRPr/>
            </a:pPr>
            <a:r>
              <a:rPr lang="tr-TR" sz="3600" u="sng" dirty="0" smtClean="0">
                <a:solidFill>
                  <a:srgbClr val="FFFF00"/>
                </a:solidFill>
              </a:rPr>
              <a:t>Madde 59 –</a:t>
            </a:r>
            <a:r>
              <a:rPr lang="tr-TR" sz="3600" dirty="0" smtClean="0"/>
              <a:t> Türk vatandaşlarının yurt </a:t>
            </a:r>
          </a:p>
          <a:p>
            <a:pPr algn="just" eaLnBrk="1" hangingPunct="1">
              <a:buFont typeface="Wingdings" panose="05000000000000000000" pitchFamily="2" charset="2"/>
              <a:buNone/>
              <a:defRPr/>
            </a:pPr>
            <a:r>
              <a:rPr lang="tr-TR" sz="3600" dirty="0" smtClean="0"/>
              <a:t>dışında eğitim, öğrenim ve ihtisas </a:t>
            </a:r>
          </a:p>
          <a:p>
            <a:pPr algn="just" eaLnBrk="1" hangingPunct="1">
              <a:buFont typeface="Wingdings" panose="05000000000000000000" pitchFamily="2" charset="2"/>
              <a:buNone/>
              <a:defRPr/>
            </a:pPr>
            <a:r>
              <a:rPr lang="tr-TR" sz="3600" dirty="0" smtClean="0"/>
              <a:t>görmeleri ile ilgili Devlet hizmetlerinin </a:t>
            </a:r>
          </a:p>
          <a:p>
            <a:pPr algn="just" eaLnBrk="1" hangingPunct="1">
              <a:buFont typeface="Wingdings" panose="05000000000000000000" pitchFamily="2" charset="2"/>
              <a:buNone/>
              <a:defRPr/>
            </a:pPr>
            <a:r>
              <a:rPr lang="tr-TR" sz="3600" dirty="0" smtClean="0"/>
              <a:t>düzenlenmesinden (askeri öğrenciler</a:t>
            </a:r>
          </a:p>
          <a:p>
            <a:pPr algn="just" eaLnBrk="1" hangingPunct="1">
              <a:buFont typeface="Wingdings" panose="05000000000000000000" pitchFamily="2" charset="2"/>
              <a:buNone/>
              <a:defRPr/>
            </a:pPr>
            <a:r>
              <a:rPr lang="tr-TR" sz="3600" dirty="0" smtClean="0"/>
              <a:t> hariç), Milli Eğitim Bakanlığı </a:t>
            </a:r>
          </a:p>
          <a:p>
            <a:pPr algn="just" eaLnBrk="1" hangingPunct="1">
              <a:buFont typeface="Wingdings" panose="05000000000000000000" pitchFamily="2" charset="2"/>
              <a:buNone/>
              <a:defRPr/>
            </a:pPr>
            <a:r>
              <a:rPr lang="tr-TR" sz="3600" dirty="0" smtClean="0"/>
              <a:t>sorumludur.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lstStyle/>
          <a:p>
            <a:pPr>
              <a:defRPr/>
            </a:pPr>
            <a:r>
              <a:rPr lang="tr-TR" b="1" dirty="0" smtClean="0"/>
              <a:t>YEDİNCİ KISIM </a:t>
            </a:r>
          </a:p>
          <a:p>
            <a:pPr>
              <a:defRPr/>
            </a:pPr>
            <a:r>
              <a:rPr lang="tr-TR" i="1" dirty="0" smtClean="0"/>
              <a:t>Son Hükümler </a:t>
            </a:r>
            <a:endParaRPr lang="tr-TR" dirty="0" smtClean="0"/>
          </a:p>
          <a:p>
            <a:pPr>
              <a:defRPr/>
            </a:pPr>
            <a:r>
              <a:rPr lang="tr-TR" i="1" dirty="0" smtClean="0"/>
              <a:t>I – Kenar başlıkları: </a:t>
            </a:r>
            <a:endParaRPr lang="tr-TR" dirty="0" smtClean="0"/>
          </a:p>
          <a:p>
            <a:pPr>
              <a:defRPr/>
            </a:pPr>
            <a:r>
              <a:rPr lang="tr-TR" b="1" dirty="0" smtClean="0"/>
              <a:t>Madde 60 – </a:t>
            </a:r>
            <a:r>
              <a:rPr lang="tr-TR" dirty="0" smtClean="0"/>
              <a:t>Bu kanunun madde kenar başlıkları, sadece ilgili oldukları maddelerin konusunu ve maddeler arasındaki sıralama ve bağlantıyı göstermekte olup kanun metnine dahil değildir. </a:t>
            </a:r>
          </a:p>
          <a:p>
            <a:pPr>
              <a:defRPr/>
            </a:pPr>
            <a:endParaRPr lang="tr-TR" dirty="0"/>
          </a:p>
        </p:txBody>
      </p:sp>
      <p:sp>
        <p:nvSpPr>
          <p:cNvPr id="4" name="3 Veri Yer Tutucusu"/>
          <p:cNvSpPr>
            <a:spLocks noGrp="1"/>
          </p:cNvSpPr>
          <p:nvPr>
            <p:ph type="dt" sz="quarter" idx="10"/>
          </p:nvPr>
        </p:nvSpPr>
        <p:spPr/>
        <p:txBody>
          <a:bodyPr/>
          <a:lstStyle/>
          <a:p>
            <a:pPr>
              <a:defRPr/>
            </a:pPr>
            <a:fld id="{10980262-8C20-4521-ABE2-33A94B89E6E9}" type="datetime1">
              <a:rPr lang="tr-TR" smtClean="0"/>
              <a:pPr>
                <a:defRPr/>
              </a:pPr>
              <a:t>30.11.2015</a:t>
            </a:fld>
            <a:endParaRPr lang="tr-TR"/>
          </a:p>
        </p:txBody>
      </p:sp>
      <p:sp>
        <p:nvSpPr>
          <p:cNvPr id="5" name="4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74D97BBE-569B-4E59-899F-FDACA5B38327}" type="slidenum">
              <a:rPr lang="tr-TR" altLang="tr-TR" i="0" smtClean="0"/>
              <a:pPr eaLnBrk="1" hangingPunct="1">
                <a:defRPr/>
              </a:pPr>
              <a:t>82</a:t>
            </a:fld>
            <a:endParaRPr lang="tr-TR" altLang="tr-TR" i="0" smtClean="0"/>
          </a:p>
        </p:txBody>
      </p:sp>
    </p:spTree>
  </p:cSld>
  <p:clrMapOvr>
    <a:masterClrMapping/>
  </p:clrMapOvr>
  <p:transition spd="slow">
    <p:wheel spokes="8"/>
    <p:sndAc>
      <p:stSnd>
        <p:snd r:embed="rId2" name="chimes.wav"/>
      </p:stSnd>
    </p:sndAc>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4281339"/>
          </a:xfrm>
        </p:spPr>
        <p:txBody>
          <a:bodyPr/>
          <a:lstStyle/>
          <a:p>
            <a:pPr>
              <a:defRPr/>
            </a:pPr>
            <a:r>
              <a:rPr lang="tr-TR" sz="2800" i="1" dirty="0" smtClean="0"/>
              <a:t>II – Kaldırılan hükümler: </a:t>
            </a:r>
            <a:endParaRPr lang="tr-TR" sz="2800" dirty="0" smtClean="0"/>
          </a:p>
          <a:p>
            <a:pPr>
              <a:defRPr/>
            </a:pPr>
            <a:r>
              <a:rPr lang="tr-TR" sz="2800" b="1" dirty="0" smtClean="0"/>
              <a:t>Madde 61 –</a:t>
            </a:r>
            <a:r>
              <a:rPr lang="tr-TR" sz="2800" dirty="0" smtClean="0"/>
              <a:t> 1340 tarih ve 439 sayılı Orta Tedrisat Muallimleri Kanununun 3 üncü maddesi, 22/3/1926 tarih ve 789 sayılı Maarif Teşkilatına dair Kanunun 3 ve 4 üncü maddeleri, 6/6/1949 tarih ve 5429 sayılı Milli Eğitim Bakanlığına bağlı okullarda okutturulacak ders kitaplarının seçilmesi, basılması ve dağıtılması hakkında Kanun, 5/1/1961 tarih ve 222 sayılı İlköğretim ve Eğitim Kanununun 69 uncu maddesi ve diğer kanunların bu kanuna aykırı hükümleri, bu kanunun yayımı tarihinde, yürürlükten kalkar. </a:t>
            </a:r>
          </a:p>
          <a:p>
            <a:pPr>
              <a:defRPr/>
            </a:pPr>
            <a:endParaRPr lang="tr-TR" dirty="0"/>
          </a:p>
        </p:txBody>
      </p:sp>
      <p:sp>
        <p:nvSpPr>
          <p:cNvPr id="4" name="3 Veri Yer Tutucusu"/>
          <p:cNvSpPr>
            <a:spLocks noGrp="1"/>
          </p:cNvSpPr>
          <p:nvPr>
            <p:ph type="dt" sz="quarter" idx="10"/>
          </p:nvPr>
        </p:nvSpPr>
        <p:spPr/>
        <p:txBody>
          <a:bodyPr/>
          <a:lstStyle/>
          <a:p>
            <a:pPr>
              <a:defRPr/>
            </a:pPr>
            <a:fld id="{10980262-8C20-4521-ABE2-33A94B89E6E9}" type="datetime1">
              <a:rPr lang="tr-TR" smtClean="0"/>
              <a:pPr>
                <a:defRPr/>
              </a:pPr>
              <a:t>30.11.2015</a:t>
            </a:fld>
            <a:endParaRPr lang="tr-TR"/>
          </a:p>
        </p:txBody>
      </p:sp>
      <p:sp>
        <p:nvSpPr>
          <p:cNvPr id="5" name="4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89CCAA5F-6A42-4AAC-9E81-46867DAF52DE}" type="slidenum">
              <a:rPr lang="tr-TR" altLang="tr-TR" i="0" smtClean="0"/>
              <a:pPr eaLnBrk="1" hangingPunct="1">
                <a:defRPr/>
              </a:pPr>
              <a:t>83</a:t>
            </a:fld>
            <a:endParaRPr lang="tr-TR" altLang="tr-TR" i="0" smtClean="0"/>
          </a:p>
        </p:txBody>
      </p:sp>
    </p:spTree>
  </p:cSld>
  <p:clrMapOvr>
    <a:masterClrMapping/>
  </p:clrMapOvr>
  <p:transition spd="slow">
    <p:wheel spokes="8"/>
    <p:sndAc>
      <p:stSnd>
        <p:snd r:embed="rId2" name="chimes.wav"/>
      </p:stSnd>
    </p:sndAc>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260648"/>
            <a:ext cx="8229600" cy="5840413"/>
          </a:xfrm>
        </p:spPr>
        <p:txBody>
          <a:bodyPr/>
          <a:lstStyle/>
          <a:p>
            <a:pPr>
              <a:defRPr/>
            </a:pPr>
            <a:r>
              <a:rPr lang="tr-TR" i="1" dirty="0" smtClean="0"/>
              <a:t>III – Yönetmelikler: </a:t>
            </a:r>
            <a:endParaRPr lang="tr-TR" dirty="0" smtClean="0"/>
          </a:p>
          <a:p>
            <a:pPr>
              <a:defRPr/>
            </a:pPr>
            <a:r>
              <a:rPr lang="tr-TR" dirty="0" smtClean="0"/>
              <a:t>M</a:t>
            </a:r>
            <a:r>
              <a:rPr lang="tr-TR" b="1" dirty="0" smtClean="0"/>
              <a:t>adde 62 –</a:t>
            </a:r>
            <a:r>
              <a:rPr lang="tr-TR" dirty="0" smtClean="0"/>
              <a:t> Bu kanunda sözü geçen yönetmelikler, Kanunda belirtilen genel amaç ve temel ilkelere uygun olarak Milli Eğitim Bakanlığınca, kanunun yürürlüğe girmesinden itibaren en geç bir yıl içinde çıkarılır. </a:t>
            </a:r>
          </a:p>
          <a:p>
            <a:pPr>
              <a:defRPr/>
            </a:pPr>
            <a:r>
              <a:rPr lang="tr-TR" b="1" dirty="0" smtClean="0"/>
              <a:t>Ek Madde 1 – (Ek: 16/6/1983 - 2842/17 md.) </a:t>
            </a:r>
            <a:endParaRPr lang="tr-TR" dirty="0" smtClean="0"/>
          </a:p>
          <a:p>
            <a:pPr>
              <a:defRPr/>
            </a:pPr>
            <a:r>
              <a:rPr lang="tr-TR" dirty="0" smtClean="0"/>
              <a:t>14/6/1973 tarihli ve 1739 sayılı Milli Eğitim Temel Kanununda geçen "temel eğitim" terimi "ilköğretim" olarak değiştirilmiştir. </a:t>
            </a:r>
          </a:p>
          <a:p>
            <a:pPr>
              <a:defRPr/>
            </a:pPr>
            <a:endParaRPr lang="tr-TR" dirty="0"/>
          </a:p>
        </p:txBody>
      </p:sp>
      <p:sp>
        <p:nvSpPr>
          <p:cNvPr id="4" name="3 Veri Yer Tutucusu"/>
          <p:cNvSpPr>
            <a:spLocks noGrp="1"/>
          </p:cNvSpPr>
          <p:nvPr>
            <p:ph type="dt" sz="quarter" idx="10"/>
          </p:nvPr>
        </p:nvSpPr>
        <p:spPr/>
        <p:txBody>
          <a:bodyPr/>
          <a:lstStyle/>
          <a:p>
            <a:pPr>
              <a:defRPr/>
            </a:pPr>
            <a:fld id="{10980262-8C20-4521-ABE2-33A94B89E6E9}" type="datetime1">
              <a:rPr lang="tr-TR" smtClean="0"/>
              <a:pPr>
                <a:defRPr/>
              </a:pPr>
              <a:t>30.11.2015</a:t>
            </a:fld>
            <a:endParaRPr lang="tr-TR"/>
          </a:p>
        </p:txBody>
      </p:sp>
      <p:sp>
        <p:nvSpPr>
          <p:cNvPr id="5" name="4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FE25073-4BF2-4793-8200-8D8A75A3F410}" type="slidenum">
              <a:rPr lang="tr-TR" altLang="tr-TR" i="0" smtClean="0"/>
              <a:pPr eaLnBrk="1" hangingPunct="1">
                <a:defRPr/>
              </a:pPr>
              <a:t>84</a:t>
            </a:fld>
            <a:endParaRPr lang="tr-TR" altLang="tr-TR" i="0" smtClean="0"/>
          </a:p>
        </p:txBody>
      </p:sp>
    </p:spTree>
  </p:cSld>
  <p:clrMapOvr>
    <a:masterClrMapping/>
  </p:clrMapOvr>
  <p:transition spd="slow">
    <p:wheel spokes="8"/>
    <p:sndAc>
      <p:stSnd>
        <p:snd r:embed="rId2" name="chimes.wav"/>
      </p:stSnd>
    </p:sndAc>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313"/>
            <a:ext cx="8229600" cy="5911850"/>
          </a:xfrm>
        </p:spPr>
        <p:txBody>
          <a:bodyPr/>
          <a:lstStyle/>
          <a:p>
            <a:pPr>
              <a:defRPr/>
            </a:pPr>
            <a:endParaRPr lang="tr-TR" sz="2800" b="1" dirty="0" smtClean="0"/>
          </a:p>
          <a:p>
            <a:pPr>
              <a:defRPr/>
            </a:pPr>
            <a:r>
              <a:rPr lang="tr-TR" sz="2800" b="1" dirty="0" smtClean="0"/>
              <a:t>Geçici Madde 1</a:t>
            </a:r>
            <a:r>
              <a:rPr lang="tr-TR" sz="2800" dirty="0" smtClean="0"/>
              <a:t> – Bu kanunun yürürlüğe girdiği tarihte, yüksek öğrenim kurumlarında öğrenci bulunanlar hakkında 38 inci madde hükmü uygulanmaz. </a:t>
            </a:r>
          </a:p>
          <a:p>
            <a:pPr>
              <a:defRPr/>
            </a:pPr>
            <a:r>
              <a:rPr lang="tr-TR" sz="2800" b="1" dirty="0" smtClean="0"/>
              <a:t>Geçici Madde 2 – (Ek: 16/6/1983 - 2842/18 md.; Mülga: 16/8/1997 - 4306/9 md.)</a:t>
            </a:r>
            <a:endParaRPr lang="tr-TR" sz="2800" dirty="0" smtClean="0"/>
          </a:p>
          <a:p>
            <a:pPr>
              <a:defRPr/>
            </a:pPr>
            <a:r>
              <a:rPr lang="tr-TR" sz="2800" b="1" dirty="0" smtClean="0"/>
              <a:t>GEÇİCİ MADDE 3 – (Ek:30/3/2012 - 6287/11 md.) </a:t>
            </a:r>
            <a:r>
              <a:rPr lang="tr-TR" sz="2800" dirty="0" smtClean="0"/>
              <a:t>Zorunlu ortaöğretim 2012-2013 eğitim-öğretim yılından itibaren uygulanmaya başlanır. Bakanlar Kurulu uygulamayı bir eğitim-öğretim yılı ertelemeye yetkilidir</a:t>
            </a:r>
          </a:p>
          <a:p>
            <a:pPr>
              <a:defRPr/>
            </a:pPr>
            <a:endParaRPr lang="tr-TR" sz="2800" dirty="0"/>
          </a:p>
        </p:txBody>
      </p:sp>
      <p:sp>
        <p:nvSpPr>
          <p:cNvPr id="4" name="3 Veri Yer Tutucusu"/>
          <p:cNvSpPr>
            <a:spLocks noGrp="1"/>
          </p:cNvSpPr>
          <p:nvPr>
            <p:ph type="dt" sz="quarter" idx="10"/>
          </p:nvPr>
        </p:nvSpPr>
        <p:spPr/>
        <p:txBody>
          <a:bodyPr/>
          <a:lstStyle/>
          <a:p>
            <a:pPr>
              <a:defRPr/>
            </a:pPr>
            <a:fld id="{10980262-8C20-4521-ABE2-33A94B89E6E9}" type="datetime1">
              <a:rPr lang="tr-TR" smtClean="0"/>
              <a:pPr>
                <a:defRPr/>
              </a:pPr>
              <a:t>30.11.2015</a:t>
            </a:fld>
            <a:endParaRPr lang="tr-TR"/>
          </a:p>
        </p:txBody>
      </p:sp>
      <p:sp>
        <p:nvSpPr>
          <p:cNvPr id="5" name="4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E692C141-E586-465F-A993-CB8A3C4B9996}" type="slidenum">
              <a:rPr lang="tr-TR" altLang="tr-TR" i="0" smtClean="0"/>
              <a:pPr eaLnBrk="1" hangingPunct="1">
                <a:defRPr/>
              </a:pPr>
              <a:t>85</a:t>
            </a:fld>
            <a:endParaRPr lang="tr-TR" altLang="tr-TR" i="0" smtClean="0"/>
          </a:p>
        </p:txBody>
      </p:sp>
    </p:spTree>
  </p:cSld>
  <p:clrMapOvr>
    <a:masterClrMapping/>
  </p:clrMapOvr>
  <p:transition spd="slow">
    <p:wheel spokes="8"/>
    <p:sndAc>
      <p:stSnd>
        <p:snd r:embed="rId2" name="chimes.wav"/>
      </p:stSnd>
    </p:sndAc>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lstStyle/>
          <a:p>
            <a:pPr>
              <a:defRPr/>
            </a:pPr>
            <a:endParaRPr lang="tr-TR" i="1" dirty="0" smtClean="0"/>
          </a:p>
          <a:p>
            <a:pPr>
              <a:defRPr/>
            </a:pPr>
            <a:endParaRPr lang="tr-TR" i="1" dirty="0" smtClean="0"/>
          </a:p>
          <a:p>
            <a:pPr>
              <a:defRPr/>
            </a:pPr>
            <a:r>
              <a:rPr lang="tr-TR" i="1" dirty="0" smtClean="0"/>
              <a:t>IV – Yürürlük: </a:t>
            </a:r>
            <a:endParaRPr lang="tr-TR" dirty="0" smtClean="0"/>
          </a:p>
          <a:p>
            <a:pPr>
              <a:defRPr/>
            </a:pPr>
            <a:r>
              <a:rPr lang="tr-TR" b="1" dirty="0" smtClean="0"/>
              <a:t>Madde 63 –</a:t>
            </a:r>
            <a:r>
              <a:rPr lang="tr-TR" dirty="0" smtClean="0"/>
              <a:t> Bu Kanun yayımı tarihinde yürürlüğe girer. </a:t>
            </a:r>
          </a:p>
          <a:p>
            <a:pPr>
              <a:defRPr/>
            </a:pPr>
            <a:r>
              <a:rPr lang="tr-TR" i="1" dirty="0" smtClean="0"/>
              <a:t>V – Yürütme: </a:t>
            </a:r>
            <a:endParaRPr lang="tr-TR" dirty="0" smtClean="0"/>
          </a:p>
          <a:p>
            <a:pPr>
              <a:defRPr/>
            </a:pPr>
            <a:r>
              <a:rPr lang="tr-TR" b="1" dirty="0" smtClean="0"/>
              <a:t>Madde 64 –</a:t>
            </a:r>
            <a:r>
              <a:rPr lang="tr-TR" dirty="0" smtClean="0"/>
              <a:t> Bu Kanunu Bakanlar Kurulu yürütür. </a:t>
            </a:r>
          </a:p>
          <a:p>
            <a:pPr>
              <a:defRPr/>
            </a:pPr>
            <a:endParaRPr lang="tr-TR" dirty="0"/>
          </a:p>
        </p:txBody>
      </p:sp>
      <p:sp>
        <p:nvSpPr>
          <p:cNvPr id="4" name="3 Veri Yer Tutucusu"/>
          <p:cNvSpPr>
            <a:spLocks noGrp="1"/>
          </p:cNvSpPr>
          <p:nvPr>
            <p:ph type="dt" sz="quarter" idx="10"/>
          </p:nvPr>
        </p:nvSpPr>
        <p:spPr/>
        <p:txBody>
          <a:bodyPr/>
          <a:lstStyle/>
          <a:p>
            <a:pPr>
              <a:defRPr/>
            </a:pPr>
            <a:fld id="{10980262-8C20-4521-ABE2-33A94B89E6E9}" type="datetime1">
              <a:rPr lang="tr-TR" smtClean="0"/>
              <a:pPr>
                <a:defRPr/>
              </a:pPr>
              <a:t>30.11.2015</a:t>
            </a:fld>
            <a:endParaRPr lang="tr-TR"/>
          </a:p>
        </p:txBody>
      </p:sp>
      <p:sp>
        <p:nvSpPr>
          <p:cNvPr id="5" name="4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8AB1817C-F030-45D9-B8E4-6CD2D56DC655}" type="slidenum">
              <a:rPr lang="tr-TR" altLang="tr-TR" i="0" smtClean="0"/>
              <a:pPr eaLnBrk="1" hangingPunct="1">
                <a:defRPr/>
              </a:pPr>
              <a:t>86</a:t>
            </a:fld>
            <a:endParaRPr lang="tr-TR" altLang="tr-TR" i="0" smtClean="0"/>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3 Veri Yer Tutucusu"/>
          <p:cNvSpPr>
            <a:spLocks noGrp="1"/>
          </p:cNvSpPr>
          <p:nvPr>
            <p:ph type="dt" sz="quarter" idx="10"/>
          </p:nvPr>
        </p:nvSpPr>
        <p:spPr/>
        <p:txBody>
          <a:bodyPr/>
          <a:lstStyle/>
          <a:p>
            <a:pPr>
              <a:defRPr/>
            </a:pPr>
            <a:fld id="{54B40AC2-0651-4AA1-A0BA-B17D12B69F83}" type="datetime1">
              <a:rPr lang="tr-TR"/>
              <a:pPr>
                <a:defRPr/>
              </a:pPr>
              <a:t>30.11.2015</a:t>
            </a:fld>
            <a:endParaRPr lang="tr-TR"/>
          </a:p>
        </p:txBody>
      </p:sp>
      <p:sp>
        <p:nvSpPr>
          <p:cNvPr id="11"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464BFED-D856-4D1D-8BA3-2FEEF4924B39}" type="slidenum">
              <a:rPr lang="tr-TR" altLang="tr-TR" i="0" smtClean="0"/>
              <a:pPr eaLnBrk="1" hangingPunct="1">
                <a:defRPr/>
              </a:pPr>
              <a:t>87</a:t>
            </a:fld>
            <a:endParaRPr lang="tr-TR" altLang="tr-TR" i="0" smtClean="0"/>
          </a:p>
        </p:txBody>
      </p:sp>
      <p:sp>
        <p:nvSpPr>
          <p:cNvPr id="24578" name="Rectangle 2"/>
          <p:cNvSpPr>
            <a:spLocks noGrp="1" noChangeArrowheads="1"/>
          </p:cNvSpPr>
          <p:nvPr>
            <p:ph type="title"/>
          </p:nvPr>
        </p:nvSpPr>
        <p:spPr>
          <a:xfrm>
            <a:off x="468313" y="260648"/>
            <a:ext cx="8075612" cy="6127451"/>
          </a:xfrm>
        </p:spPr>
        <p:txBody>
          <a:bodyPr/>
          <a:lstStyle/>
          <a:p>
            <a:pPr eaLnBrk="1" hangingPunct="1">
              <a:defRPr/>
            </a:pPr>
            <a:r>
              <a:rPr lang="tr-TR" i="1" dirty="0" smtClean="0">
                <a:solidFill>
                  <a:srgbClr val="FF0000"/>
                </a:solidFill>
              </a:rPr>
              <a:t>Sabırla izlediğiniz için hepinize teşekkürler.</a:t>
            </a:r>
            <a:br>
              <a:rPr lang="tr-TR" i="1" dirty="0" smtClean="0">
                <a:solidFill>
                  <a:srgbClr val="FF0000"/>
                </a:solidFill>
              </a:rPr>
            </a:br>
            <a:r>
              <a:rPr lang="tr-TR" i="1" dirty="0" smtClean="0">
                <a:solidFill>
                  <a:srgbClr val="FF0000"/>
                </a:solidFill>
              </a:rPr>
              <a:t/>
            </a:r>
            <a:br>
              <a:rPr lang="tr-TR" i="1" dirty="0" smtClean="0">
                <a:solidFill>
                  <a:srgbClr val="FF0000"/>
                </a:solidFill>
              </a:rPr>
            </a:br>
            <a:r>
              <a:rPr lang="tr-TR" i="1" dirty="0">
                <a:solidFill>
                  <a:srgbClr val="FF0000"/>
                </a:solidFill>
              </a:rPr>
              <a:t> </a:t>
            </a:r>
            <a:r>
              <a:rPr lang="tr-TR" i="1" dirty="0" smtClean="0">
                <a:solidFill>
                  <a:srgbClr val="FF0000"/>
                </a:solidFill>
              </a:rPr>
              <a:t>            </a:t>
            </a:r>
            <a:r>
              <a:rPr lang="tr-TR" i="1" dirty="0" err="1" smtClean="0">
                <a:solidFill>
                  <a:srgbClr val="FFFF00"/>
                </a:solidFill>
                <a:latin typeface="Magneto" panose="04030805050802020D02" pitchFamily="82" charset="0"/>
              </a:rPr>
              <a:t>AAteş</a:t>
            </a:r>
            <a:r>
              <a:rPr lang="tr-TR" i="1" dirty="0" smtClean="0">
                <a:solidFill>
                  <a:srgbClr val="FF0000"/>
                </a:solidFill>
              </a:rPr>
              <a:t/>
            </a:r>
            <a:br>
              <a:rPr lang="tr-TR" i="1" dirty="0" smtClean="0">
                <a:solidFill>
                  <a:srgbClr val="FF0000"/>
                </a:solidFill>
              </a:rPr>
            </a:br>
            <a:r>
              <a:rPr lang="tr-TR" i="1" dirty="0" smtClean="0">
                <a:solidFill>
                  <a:srgbClr val="FF0000"/>
                </a:solidFill>
              </a:rPr>
              <a:t>              Ahmet ATEŞ</a:t>
            </a:r>
            <a:br>
              <a:rPr lang="tr-TR" i="1" dirty="0" smtClean="0">
                <a:solidFill>
                  <a:srgbClr val="FF0000"/>
                </a:solidFill>
              </a:rPr>
            </a:br>
            <a:r>
              <a:rPr lang="tr-TR" i="1" dirty="0" smtClean="0">
                <a:solidFill>
                  <a:srgbClr val="FF0000"/>
                </a:solidFill>
              </a:rPr>
              <a:t>            Okul Müdürü</a:t>
            </a:r>
          </a:p>
        </p:txBody>
      </p:sp>
      <p:sp>
        <p:nvSpPr>
          <p:cNvPr id="92166" name="Text Box 4"/>
          <p:cNvSpPr txBox="1">
            <a:spLocks noChangeArrowheads="1"/>
          </p:cNvSpPr>
          <p:nvPr/>
        </p:nvSpPr>
        <p:spPr bwMode="auto">
          <a:xfrm>
            <a:off x="7359650" y="5661025"/>
            <a:ext cx="596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1800" u="sng"/>
          </a:p>
        </p:txBody>
      </p:sp>
      <p:sp>
        <p:nvSpPr>
          <p:cNvPr id="92167" name="Text Box 7"/>
          <p:cNvSpPr txBox="1">
            <a:spLocks noChangeArrowheads="1"/>
          </p:cNvSpPr>
          <p:nvPr/>
        </p:nvSpPr>
        <p:spPr bwMode="auto">
          <a:xfrm>
            <a:off x="7235825" y="6021388"/>
            <a:ext cx="8334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tr-TR" altLang="tr-TR" sz="1800" u="sng"/>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quarter" idx="10"/>
          </p:nvPr>
        </p:nvSpPr>
        <p:spPr/>
        <p:txBody>
          <a:bodyPr/>
          <a:lstStyle/>
          <a:p>
            <a:pPr>
              <a:defRPr/>
            </a:pPr>
            <a:fld id="{2C572DBD-49FB-4430-83B1-49839D6080C6}" type="datetime1">
              <a:rPr lang="tr-TR"/>
              <a:pPr>
                <a:defRPr/>
              </a:pPr>
              <a:t>30.11.2015</a:t>
            </a:fld>
            <a:endParaRPr lang="tr-TR"/>
          </a:p>
        </p:txBody>
      </p:sp>
      <p:sp>
        <p:nvSpPr>
          <p:cNvPr id="6" name="5 Slayt Numarası Yer Tutucusu"/>
          <p:cNvSpPr>
            <a:spLocks noGrp="1"/>
          </p:cNvSpPr>
          <p:nvPr>
            <p:ph type="sldNum" sz="quarter" idx="12"/>
          </p:nvPr>
        </p:nvSpPr>
        <p:spPr/>
        <p:txBody>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eaLnBrk="1" hangingPunct="1">
              <a:defRPr/>
            </a:pPr>
            <a:fld id="{CF4BAAC7-FB3C-4284-82CE-FC9F51E185E8}" type="slidenum">
              <a:rPr lang="tr-TR" altLang="tr-TR" i="0" smtClean="0"/>
              <a:pPr eaLnBrk="1" hangingPunct="1">
                <a:defRPr/>
              </a:pPr>
              <a:t>9</a:t>
            </a:fld>
            <a:endParaRPr lang="tr-TR" altLang="tr-TR" i="0" smtClean="0"/>
          </a:p>
        </p:txBody>
      </p:sp>
      <p:sp>
        <p:nvSpPr>
          <p:cNvPr id="40962" name="Rectangle 2"/>
          <p:cNvSpPr>
            <a:spLocks noGrp="1" noChangeArrowheads="1"/>
          </p:cNvSpPr>
          <p:nvPr>
            <p:ph type="title"/>
          </p:nvPr>
        </p:nvSpPr>
        <p:spPr/>
        <p:txBody>
          <a:bodyPr/>
          <a:lstStyle/>
          <a:p>
            <a:pPr eaLnBrk="1" hangingPunct="1">
              <a:defRPr/>
            </a:pPr>
            <a:r>
              <a:rPr lang="tr-TR" b="1" i="1" smtClean="0">
                <a:solidFill>
                  <a:srgbClr val="FFFF00"/>
                </a:solidFill>
              </a:rPr>
              <a:t>II – Özel amaçlar:</a:t>
            </a:r>
            <a:r>
              <a:rPr lang="tr-TR" smtClean="0"/>
              <a:t> </a:t>
            </a:r>
          </a:p>
        </p:txBody>
      </p:sp>
      <p:sp>
        <p:nvSpPr>
          <p:cNvPr id="40963" name="Rectangle 3"/>
          <p:cNvSpPr>
            <a:spLocks noGrp="1" noChangeArrowheads="1"/>
          </p:cNvSpPr>
          <p:nvPr>
            <p:ph type="body" idx="1"/>
          </p:nvPr>
        </p:nvSpPr>
        <p:spPr/>
        <p:txBody>
          <a:bodyPr/>
          <a:lstStyle/>
          <a:p>
            <a:pPr eaLnBrk="1" hangingPunct="1">
              <a:lnSpc>
                <a:spcPct val="90000"/>
              </a:lnSpc>
              <a:defRPr/>
            </a:pPr>
            <a:r>
              <a:rPr lang="tr-TR" sz="3600" u="sng" smtClean="0">
                <a:solidFill>
                  <a:srgbClr val="FFFF00"/>
                </a:solidFill>
              </a:rPr>
              <a:t>Madde 3</a:t>
            </a:r>
            <a:r>
              <a:rPr lang="tr-TR" sz="3600" smtClean="0"/>
              <a:t> – Türk eğitim ve öğretim </a:t>
            </a:r>
          </a:p>
          <a:p>
            <a:pPr eaLnBrk="1" hangingPunct="1">
              <a:lnSpc>
                <a:spcPct val="90000"/>
              </a:lnSpc>
              <a:buFont typeface="Wingdings" panose="05000000000000000000" pitchFamily="2" charset="2"/>
              <a:buNone/>
              <a:defRPr/>
            </a:pPr>
            <a:r>
              <a:rPr lang="tr-TR" sz="3600" smtClean="0"/>
              <a:t>sistemi, bu genel amaçları </a:t>
            </a:r>
          </a:p>
          <a:p>
            <a:pPr eaLnBrk="1" hangingPunct="1">
              <a:lnSpc>
                <a:spcPct val="90000"/>
              </a:lnSpc>
              <a:buFont typeface="Wingdings" panose="05000000000000000000" pitchFamily="2" charset="2"/>
              <a:buNone/>
              <a:defRPr/>
            </a:pPr>
            <a:r>
              <a:rPr lang="tr-TR" sz="3600" smtClean="0"/>
              <a:t>gerçekleştirecek şekilde düzenlenir ve</a:t>
            </a:r>
          </a:p>
          <a:p>
            <a:pPr eaLnBrk="1" hangingPunct="1">
              <a:lnSpc>
                <a:spcPct val="90000"/>
              </a:lnSpc>
              <a:buFont typeface="Wingdings" panose="05000000000000000000" pitchFamily="2" charset="2"/>
              <a:buNone/>
              <a:defRPr/>
            </a:pPr>
            <a:r>
              <a:rPr lang="tr-TR" sz="3600" smtClean="0"/>
              <a:t> çeşitli derece ve türdeki eğitim </a:t>
            </a:r>
          </a:p>
          <a:p>
            <a:pPr eaLnBrk="1" hangingPunct="1">
              <a:lnSpc>
                <a:spcPct val="90000"/>
              </a:lnSpc>
              <a:buFont typeface="Wingdings" panose="05000000000000000000" pitchFamily="2" charset="2"/>
              <a:buNone/>
              <a:defRPr/>
            </a:pPr>
            <a:r>
              <a:rPr lang="tr-TR" sz="3600" smtClean="0"/>
              <a:t>kurumlarının özel amaçları, genel </a:t>
            </a:r>
          </a:p>
          <a:p>
            <a:pPr eaLnBrk="1" hangingPunct="1">
              <a:lnSpc>
                <a:spcPct val="90000"/>
              </a:lnSpc>
              <a:buFont typeface="Wingdings" panose="05000000000000000000" pitchFamily="2" charset="2"/>
              <a:buNone/>
              <a:defRPr/>
            </a:pPr>
            <a:r>
              <a:rPr lang="tr-TR" sz="3600" smtClean="0"/>
              <a:t>amaçlara ve aşağıda sıralanan temel</a:t>
            </a:r>
          </a:p>
          <a:p>
            <a:pPr eaLnBrk="1" hangingPunct="1">
              <a:lnSpc>
                <a:spcPct val="90000"/>
              </a:lnSpc>
              <a:buFont typeface="Wingdings" panose="05000000000000000000" pitchFamily="2" charset="2"/>
              <a:buNone/>
              <a:defRPr/>
            </a:pPr>
            <a:r>
              <a:rPr lang="tr-TR" sz="3600" smtClean="0"/>
              <a:t> ilkelere uygun olarak tespit edilir. </a:t>
            </a: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Dalgacık">
  <a:themeElements>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Dalgacık">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1" u="none" strike="noStrike" cap="none" normalizeH="0" baseline="0" smtClean="0">
            <a:ln>
              <a:noFill/>
            </a:ln>
            <a:solidFill>
              <a:schemeClr val="tx1"/>
            </a:solidFill>
            <a:effectLst/>
            <a:latin typeface="Arial" charset="0"/>
          </a:defRPr>
        </a:defPPr>
      </a:lstStyle>
    </a:lnDef>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859</TotalTime>
  <Words>2763</Words>
  <Application>Microsoft Office PowerPoint</Application>
  <PresentationFormat>Ekran Gösterisi (4:3)</PresentationFormat>
  <Paragraphs>552</Paragraphs>
  <Slides>87</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87</vt:i4>
      </vt:variant>
    </vt:vector>
  </HeadingPairs>
  <TitlesOfParts>
    <vt:vector size="91" baseType="lpstr">
      <vt:lpstr>Arial</vt:lpstr>
      <vt:lpstr>Magneto</vt:lpstr>
      <vt:lpstr>Wingdings</vt:lpstr>
      <vt:lpstr>Dalgacık</vt:lpstr>
      <vt:lpstr>  </vt:lpstr>
      <vt:lpstr>İÇİNDEKİLER</vt:lpstr>
      <vt:lpstr>   I – Kanunun kapsamı : </vt:lpstr>
      <vt:lpstr>1.BÖLÜM  Türk Milli Eğitiminin Amaçları </vt:lpstr>
      <vt:lpstr>PowerPoint Sunusu</vt:lpstr>
      <vt:lpstr>PowerPoint Sunusu</vt:lpstr>
      <vt:lpstr>PowerPoint Sunusu</vt:lpstr>
      <vt:lpstr>PowerPoint Sunusu</vt:lpstr>
      <vt:lpstr>II – Özel amaçlar: </vt:lpstr>
      <vt:lpstr>İKİNCİ BÖLÜM Türk Milli Eğitiminin Temel İlkeleri</vt:lpstr>
      <vt:lpstr>PowerPoint Sunusu</vt:lpstr>
      <vt:lpstr>Kısaca Bu Temel İlkeleri Açıklayalım;</vt:lpstr>
      <vt:lpstr>II – Ferdin ve toplumun ihtiyaçları: </vt:lpstr>
      <vt:lpstr>  III – Yöneltme: </vt:lpstr>
      <vt:lpstr>IV – Eğitim hakkı: </vt:lpstr>
      <vt:lpstr>V – Fırsat ve imkan eşitliği:  </vt:lpstr>
      <vt:lpstr>   VI – Süreklilik: </vt:lpstr>
      <vt:lpstr>   VII – Atatürk İnkılap ve İlkeleri ve Atatürk Milliyetçiliği: </vt:lpstr>
      <vt:lpstr>PowerPoint Sunusu</vt:lpstr>
      <vt:lpstr>VIII – Demokrasi eğitimi: </vt:lpstr>
      <vt:lpstr>   IX – Laiklik : </vt:lpstr>
      <vt:lpstr>  X – Bilimsellik: </vt:lpstr>
      <vt:lpstr>  XI – Planlılık : </vt:lpstr>
      <vt:lpstr>XII – Karma eğitim: </vt:lpstr>
      <vt:lpstr>XIII – Okul ile ailenin işbirliği: </vt:lpstr>
      <vt:lpstr>PowerPoint Sunusu</vt:lpstr>
      <vt:lpstr>     XIV – Her yerde eğitim: </vt:lpstr>
      <vt:lpstr>İKİNCİ KISIM </vt:lpstr>
      <vt:lpstr>     I – Örgün ve yaygın eğitim: </vt:lpstr>
      <vt:lpstr>İKİNCİ BÖLÜM Örgün Eğitim</vt:lpstr>
      <vt:lpstr>   II – Amaç ve görevler: </vt:lpstr>
      <vt:lpstr>III – Kuruluş : </vt:lpstr>
      <vt:lpstr>   B) İlköğretim: </vt:lpstr>
      <vt:lpstr>     II – Amaç ve görevler: </vt:lpstr>
      <vt:lpstr>  </vt:lpstr>
      <vt:lpstr>  III – Kuruluş:              a) İlköğretim kurumları:</vt:lpstr>
      <vt:lpstr>   C) Orta öğretim:              I – Kapsam:</vt:lpstr>
      <vt:lpstr>  III – Amaç ve görevler: </vt:lpstr>
      <vt:lpstr>      IV – Kuruluş: </vt:lpstr>
      <vt:lpstr>     V – Ortaöğretimde yöneltme: </vt:lpstr>
      <vt:lpstr>VI – Yükseköğretime geçiş: </vt:lpstr>
      <vt:lpstr>  VII – İmam-hatip liseleri: </vt:lpstr>
      <vt:lpstr>  VIII – Güzel sanatlar eğitimi: </vt:lpstr>
      <vt:lpstr>D) Yükseköğretim:              I – Kapsam:</vt:lpstr>
      <vt:lpstr>PowerPoint Sunusu</vt:lpstr>
      <vt:lpstr>PowerPoint Sunusu</vt:lpstr>
      <vt:lpstr>  III – Kuruluş: </vt:lpstr>
      <vt:lpstr>PowerPoint Sunusu</vt:lpstr>
      <vt:lpstr>  b) Yükseköğretimin düzenlenmesi: </vt:lpstr>
      <vt:lpstr>  IV – Yükseköğretimin paralı oluşu: </vt:lpstr>
      <vt:lpstr>  V – Yükseköğretim planlaması: </vt:lpstr>
      <vt:lpstr>ÜÇÜNCÜ BÖLÜM Yaygın Eğitim</vt:lpstr>
      <vt:lpstr>PowerPoint Sunusu</vt:lpstr>
      <vt:lpstr>PowerPoint Sunusu</vt:lpstr>
      <vt:lpstr>   II – Kuruluş: </vt:lpstr>
      <vt:lpstr>III – Koordinasyon: </vt:lpstr>
      <vt:lpstr>ÜÇÜNCÜ KISIM Öğretmenlik Mesleği</vt:lpstr>
      <vt:lpstr>PowerPoint Sunusu</vt:lpstr>
      <vt:lpstr>PowerPoint Sunusu</vt:lpstr>
      <vt:lpstr>PowerPoint Sunusu</vt:lpstr>
      <vt:lpstr>PowerPoint Sunusu</vt:lpstr>
      <vt:lpstr>PowerPoint Sunusu</vt:lpstr>
      <vt:lpstr>  II – Milli Eğitim Bakanlığına bağlı "Eğitim Yüksekokulu " açma yetkisi: </vt:lpstr>
      <vt:lpstr>   III – Öğretmenlerin nitelikleri ve seçimi: </vt:lpstr>
      <vt:lpstr>PowerPoint Sunusu</vt:lpstr>
      <vt:lpstr>   IV – Öğretmenlerin bölge hizmeti: </vt:lpstr>
      <vt:lpstr>   V – Uzman ve usta ögreticiler: </vt:lpstr>
      <vt:lpstr>VI – Öğretmenlerin hizmet içi yetiştirilmesi: </vt:lpstr>
      <vt:lpstr>     VII – Yurt içi ve yurt dışı yetişme imkanları: </vt:lpstr>
      <vt:lpstr>VIII – Öğretmen konutları: </vt:lpstr>
      <vt:lpstr>DÖRDÜNCÜ KISIM Okul Binaları ve Tesisleri</vt:lpstr>
      <vt:lpstr>PowerPoint Sunusu</vt:lpstr>
      <vt:lpstr>BEŞİNCİ KISIM Eğitim Araç ve Gereçleri</vt:lpstr>
      <vt:lpstr>  II – Görev: </vt:lpstr>
      <vt:lpstr>    III – Görevin yerine getirilmesi: </vt:lpstr>
      <vt:lpstr>      IV – Okullarda okutulacak kitapların tespiti ve ücret ödenmesi: </vt:lpstr>
      <vt:lpstr>PowerPoint Sunusu</vt:lpstr>
      <vt:lpstr>ALTINCI KISIM Eğitim ve Öğretim Alanındaki Görev ve Sorumluluk</vt:lpstr>
      <vt:lpstr>    III – Okul açma yetkisi: </vt:lpstr>
      <vt:lpstr>PowerPoint Sunusu</vt:lpstr>
      <vt:lpstr>  IV – Yurt dışı eğitim: </vt:lpstr>
      <vt:lpstr>PowerPoint Sunusu</vt:lpstr>
      <vt:lpstr>PowerPoint Sunusu</vt:lpstr>
      <vt:lpstr>PowerPoint Sunusu</vt:lpstr>
      <vt:lpstr>PowerPoint Sunusu</vt:lpstr>
      <vt:lpstr>PowerPoint Sunusu</vt:lpstr>
      <vt:lpstr>Sabırla izlediğiniz için hepinize teşekkürler.               AAteş               Ahmet ATEŞ             Okul Müdürü</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zülküf</dc:creator>
  <cp:lastModifiedBy>ATEŞ</cp:lastModifiedBy>
  <cp:revision>46</cp:revision>
  <dcterms:created xsi:type="dcterms:W3CDTF">2007-11-10T14:24:38Z</dcterms:created>
  <dcterms:modified xsi:type="dcterms:W3CDTF">2015-11-30T20:14:15Z</dcterms:modified>
</cp:coreProperties>
</file>