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0" r:id="rId2"/>
    <p:sldId id="262" r:id="rId3"/>
    <p:sldId id="285" r:id="rId4"/>
    <p:sldId id="269" r:id="rId5"/>
    <p:sldId id="287" r:id="rId6"/>
    <p:sldId id="268" r:id="rId7"/>
    <p:sldId id="273" r:id="rId8"/>
    <p:sldId id="276" r:id="rId9"/>
    <p:sldId id="275" r:id="rId10"/>
    <p:sldId id="288" r:id="rId11"/>
    <p:sldId id="274" r:id="rId12"/>
    <p:sldId id="272" r:id="rId13"/>
    <p:sldId id="289" r:id="rId14"/>
    <p:sldId id="279" r:id="rId15"/>
    <p:sldId id="278" r:id="rId16"/>
    <p:sldId id="277" r:id="rId17"/>
    <p:sldId id="290" r:id="rId18"/>
    <p:sldId id="271" r:id="rId19"/>
    <p:sldId id="284" r:id="rId20"/>
    <p:sldId id="283" r:id="rId21"/>
    <p:sldId id="282" r:id="rId2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61" d="100"/>
          <a:sy n="61" d="100"/>
        </p:scale>
        <p:origin x="34" y="4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D8FB09AC-C97E-4231-9A80-F3EEAD4B215B}"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294522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FB09AC-C97E-4231-9A80-F3EEAD4B215B}"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4431970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FB09AC-C97E-4231-9A80-F3EEAD4B215B}"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7765676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8FB09AC-C97E-4231-9A80-F3EEAD4B215B}"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18718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8FB09AC-C97E-4231-9A80-F3EEAD4B215B}" type="datetimeFigureOut">
              <a:rPr lang="tr-TR" smtClean="0"/>
              <a:t>30.11.2015</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21593309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8FB09AC-C97E-4231-9A80-F3EEAD4B215B}"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34538668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8FB09AC-C97E-4231-9A80-F3EEAD4B215B}" type="datetimeFigureOut">
              <a:rPr lang="tr-TR" smtClean="0"/>
              <a:t>30.11.2015</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1035759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8FB09AC-C97E-4231-9A80-F3EEAD4B215B}" type="datetimeFigureOut">
              <a:rPr lang="tr-TR" smtClean="0"/>
              <a:t>30.11.2015</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991473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8FB09AC-C97E-4231-9A80-F3EEAD4B215B}" type="datetimeFigureOut">
              <a:rPr lang="tr-TR" smtClean="0"/>
              <a:t>30.11.2015</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1372775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8FB09AC-C97E-4231-9A80-F3EEAD4B215B}"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3195539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8FB09AC-C97E-4231-9A80-F3EEAD4B215B}" type="datetimeFigureOut">
              <a:rPr lang="tr-TR" smtClean="0"/>
              <a:t>30.11.2015</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89490C09-01D0-4F20-8B86-9B3085857827}" type="slidenum">
              <a:rPr lang="tr-TR" smtClean="0"/>
              <a:t>‹#›</a:t>
            </a:fld>
            <a:endParaRPr lang="tr-TR"/>
          </a:p>
        </p:txBody>
      </p:sp>
    </p:spTree>
    <p:extLst>
      <p:ext uri="{BB962C8B-B14F-4D97-AF65-F5344CB8AC3E}">
        <p14:creationId xmlns:p14="http://schemas.microsoft.com/office/powerpoint/2010/main" val="24268234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FB09AC-C97E-4231-9A80-F3EEAD4B215B}" type="datetimeFigureOut">
              <a:rPr lang="tr-TR" smtClean="0"/>
              <a:t>30.11.2015</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490C09-01D0-4F20-8B86-9B3085857827}" type="slidenum">
              <a:rPr lang="tr-TR" smtClean="0"/>
              <a:t>‹#›</a:t>
            </a:fld>
            <a:endParaRPr lang="tr-TR"/>
          </a:p>
        </p:txBody>
      </p:sp>
    </p:spTree>
    <p:extLst>
      <p:ext uri="{BB962C8B-B14F-4D97-AF65-F5344CB8AC3E}">
        <p14:creationId xmlns:p14="http://schemas.microsoft.com/office/powerpoint/2010/main" val="9187885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0" y="0"/>
            <a:ext cx="11010378" cy="3970752"/>
          </a:xfrm>
          <a:solidFill>
            <a:srgbClr val="92D050"/>
          </a:solidFill>
        </p:spPr>
        <p:txBody>
          <a:bodyPr>
            <a:noAutofit/>
          </a:bodyPr>
          <a:lstStyle/>
          <a:p>
            <a:pPr algn="ctr">
              <a:lnSpc>
                <a:spcPct val="100000"/>
              </a:lnSpc>
            </a:pPr>
            <a:r>
              <a:rPr lang="tr-TR" sz="8000" b="1" dirty="0">
                <a:solidFill>
                  <a:srgbClr val="0000FF"/>
                </a:solidFill>
                <a:latin typeface="Algerian" panose="04020705040A02060702" pitchFamily="82" charset="0"/>
              </a:rPr>
              <a:t>5442 SAYILI </a:t>
            </a:r>
            <a:r>
              <a:rPr lang="tr-TR" sz="8000" b="1" dirty="0" smtClean="0">
                <a:solidFill>
                  <a:srgbClr val="0000FF"/>
                </a:solidFill>
                <a:latin typeface="Algerian" panose="04020705040A02060702" pitchFamily="82" charset="0"/>
              </a:rPr>
              <a:t/>
            </a:r>
            <a:br>
              <a:rPr lang="tr-TR" sz="8000" b="1" dirty="0" smtClean="0">
                <a:solidFill>
                  <a:srgbClr val="0000FF"/>
                </a:solidFill>
                <a:latin typeface="Algerian" panose="04020705040A02060702" pitchFamily="82" charset="0"/>
              </a:rPr>
            </a:br>
            <a:r>
              <a:rPr lang="tr-TR" sz="8000" b="1" dirty="0" smtClean="0">
                <a:solidFill>
                  <a:srgbClr val="0000FF"/>
                </a:solidFill>
                <a:latin typeface="Algerian" panose="04020705040A02060702" pitchFamily="82" charset="0"/>
              </a:rPr>
              <a:t>İL </a:t>
            </a:r>
            <a:r>
              <a:rPr lang="tr-TR" sz="8000" b="1" dirty="0">
                <a:solidFill>
                  <a:srgbClr val="0000FF"/>
                </a:solidFill>
                <a:latin typeface="Algerian" panose="04020705040A02060702" pitchFamily="82" charset="0"/>
              </a:rPr>
              <a:t>İDARESİ </a:t>
            </a:r>
            <a:r>
              <a:rPr lang="tr-TR" sz="8000" b="1" dirty="0" smtClean="0">
                <a:solidFill>
                  <a:srgbClr val="0000FF"/>
                </a:solidFill>
                <a:latin typeface="Algerian" panose="04020705040A02060702" pitchFamily="82" charset="0"/>
              </a:rPr>
              <a:t>KANUNU</a:t>
            </a:r>
            <a:br>
              <a:rPr lang="tr-TR" sz="8000" b="1" dirty="0" smtClean="0">
                <a:solidFill>
                  <a:srgbClr val="0000FF"/>
                </a:solidFill>
                <a:latin typeface="Algerian" panose="04020705040A02060702" pitchFamily="82" charset="0"/>
              </a:rPr>
            </a:br>
            <a:r>
              <a:rPr lang="tr-TR" sz="8000" b="1" dirty="0" smtClean="0">
                <a:solidFill>
                  <a:srgbClr val="0000FF"/>
                </a:solidFill>
                <a:latin typeface="Algerian" panose="04020705040A02060702" pitchFamily="82" charset="0"/>
              </a:rPr>
              <a:t>soru ve cevaplarla</a:t>
            </a:r>
            <a:endParaRPr lang="tr-TR" sz="8000" b="1" dirty="0">
              <a:latin typeface="Algerian" panose="04020705040A02060702" pitchFamily="82" charset="0"/>
            </a:endParaRPr>
          </a:p>
        </p:txBody>
      </p:sp>
      <p:sp>
        <p:nvSpPr>
          <p:cNvPr id="3" name="İçerik Yer Tutucusu 2"/>
          <p:cNvSpPr>
            <a:spLocks noGrp="1"/>
          </p:cNvSpPr>
          <p:nvPr>
            <p:ph idx="1"/>
          </p:nvPr>
        </p:nvSpPr>
        <p:spPr>
          <a:xfrm>
            <a:off x="0" y="3970750"/>
            <a:ext cx="11010378" cy="2887249"/>
          </a:xfrm>
          <a:solidFill>
            <a:schemeClr val="accent1">
              <a:lumMod val="40000"/>
              <a:lumOff val="60000"/>
            </a:schemeClr>
          </a:solidFill>
        </p:spPr>
        <p:txBody>
          <a:bodyPr>
            <a:normAutofit/>
          </a:bodyPr>
          <a:lstStyle/>
          <a:p>
            <a:pPr marL="0" indent="0" algn="ctr">
              <a:buNone/>
            </a:pPr>
            <a:endParaRPr lang="tr-TR" dirty="0" smtClean="0"/>
          </a:p>
          <a:p>
            <a:pPr marL="0" indent="0" algn="ctr">
              <a:buNone/>
            </a:pPr>
            <a:r>
              <a:rPr lang="tr-TR" dirty="0" smtClean="0">
                <a:solidFill>
                  <a:srgbClr val="0000FF"/>
                </a:solidFill>
                <a:latin typeface="Magneto" panose="04030805050802020D02" pitchFamily="82" charset="0"/>
              </a:rPr>
              <a:t>                                </a:t>
            </a:r>
            <a:r>
              <a:rPr lang="tr-TR" dirty="0" err="1" smtClean="0">
                <a:solidFill>
                  <a:srgbClr val="0000FF"/>
                </a:solidFill>
                <a:latin typeface="Magneto" panose="04030805050802020D02" pitchFamily="82" charset="0"/>
              </a:rPr>
              <a:t>AAteş</a:t>
            </a:r>
            <a:endParaRPr lang="tr-TR" dirty="0">
              <a:solidFill>
                <a:srgbClr val="0000FF"/>
              </a:solidFill>
              <a:latin typeface="Magneto" panose="04030805050802020D02" pitchFamily="82" charset="0"/>
            </a:endParaRPr>
          </a:p>
          <a:p>
            <a:pPr marL="0" indent="0" algn="ctr">
              <a:buNone/>
            </a:pPr>
            <a:r>
              <a:rPr lang="tr-TR" sz="4400" b="1" dirty="0" smtClean="0">
                <a:solidFill>
                  <a:srgbClr val="0000FF"/>
                </a:solidFill>
                <a:latin typeface="Arial Black" panose="020B0A04020102020204" pitchFamily="34" charset="0"/>
              </a:rPr>
              <a:t>                          </a:t>
            </a:r>
            <a:r>
              <a:rPr lang="tr-TR" sz="4400" b="1" dirty="0" smtClean="0">
                <a:latin typeface="Arial Black" panose="020B0A04020102020204" pitchFamily="34" charset="0"/>
              </a:rPr>
              <a:t>Ahmet ATEŞ</a:t>
            </a:r>
          </a:p>
          <a:p>
            <a:pPr marL="0" indent="0" algn="ctr">
              <a:buNone/>
            </a:pPr>
            <a:r>
              <a:rPr lang="tr-TR" dirty="0" smtClean="0">
                <a:latin typeface="Arial Black" panose="020B0A04020102020204" pitchFamily="34" charset="0"/>
              </a:rPr>
              <a:t>                                      Ahi Evran İlkokulu</a:t>
            </a:r>
            <a:r>
              <a:rPr lang="tr-TR" dirty="0" smtClean="0">
                <a:solidFill>
                  <a:srgbClr val="FF0000"/>
                </a:solidFill>
                <a:latin typeface="Arial Black" panose="020B0A04020102020204" pitchFamily="34" charset="0"/>
              </a:rPr>
              <a:t>/</a:t>
            </a:r>
            <a:r>
              <a:rPr lang="tr-TR" dirty="0" smtClean="0">
                <a:latin typeface="Arial Black" panose="020B0A04020102020204" pitchFamily="34" charset="0"/>
              </a:rPr>
              <a:t>Ortaokulu</a:t>
            </a:r>
          </a:p>
          <a:p>
            <a:pPr marL="0" indent="0" algn="ctr">
              <a:buNone/>
            </a:pPr>
            <a:r>
              <a:rPr lang="tr-TR" dirty="0" smtClean="0">
                <a:latin typeface="Arial Black" panose="020B0A04020102020204" pitchFamily="34" charset="0"/>
              </a:rPr>
              <a:t>                                       Okul Müdürü</a:t>
            </a:r>
            <a:endParaRPr lang="tr-TR" dirty="0">
              <a:latin typeface="Arial Black" panose="020B0A04020102020204" pitchFamily="34" charset="0"/>
            </a:endParaRPr>
          </a:p>
        </p:txBody>
      </p:sp>
    </p:spTree>
    <p:extLst>
      <p:ext uri="{BB962C8B-B14F-4D97-AF65-F5344CB8AC3E}">
        <p14:creationId xmlns:p14="http://schemas.microsoft.com/office/powerpoint/2010/main" val="2629645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0936" y="0"/>
            <a:ext cx="10622071" cy="6858000"/>
          </a:xfrm>
          <a:solidFill>
            <a:schemeClr val="accent6">
              <a:lumMod val="40000"/>
              <a:lumOff val="60000"/>
            </a:schemeClr>
          </a:solidFill>
        </p:spPr>
        <p:txBody>
          <a:bodyPr>
            <a:normAutofit/>
          </a:bodyPr>
          <a:lstStyle/>
          <a:p>
            <a:r>
              <a:rPr lang="tr-TR" sz="4000" b="1" dirty="0" smtClean="0"/>
              <a:t>20- </a:t>
            </a:r>
            <a:r>
              <a:rPr lang="tr-TR" sz="4000" b="1" dirty="0"/>
              <a:t>Cumhuriyet Bayramında ilde yapılacak resmi törenlere kim başkanlık yapar?</a:t>
            </a:r>
            <a:endParaRPr lang="tr-TR" sz="4000" dirty="0"/>
          </a:p>
          <a:p>
            <a:r>
              <a:rPr lang="tr-TR" sz="4000" b="1" dirty="0">
                <a:solidFill>
                  <a:srgbClr val="0000FF"/>
                </a:solidFill>
              </a:rPr>
              <a:t>Vali törenlere başkanlık yapar ve tebrikleri kabul eder.</a:t>
            </a:r>
          </a:p>
          <a:p>
            <a:r>
              <a:rPr lang="tr-TR" sz="4000" b="1" dirty="0"/>
              <a:t>21- İlde teşkilatı veya görevli memuru bulunmayan işler nasıl görülür ?</a:t>
            </a:r>
            <a:endParaRPr lang="tr-TR" sz="4000" dirty="0"/>
          </a:p>
          <a:p>
            <a:r>
              <a:rPr lang="tr-TR" sz="4000" b="1" dirty="0">
                <a:solidFill>
                  <a:srgbClr val="0000FF"/>
                </a:solidFill>
              </a:rPr>
              <a:t>Vali, ilde teşkilatı veya görevli memuru bulunmayan işlerin yürütülmesini, bu işlerin görülmesiyle yakın ilgisi bulunan her hangi bir idare şube veya daire başkanından isteyebilir. Bu suretle verilen işlerin yapılması mecburidir.</a:t>
            </a:r>
          </a:p>
          <a:p>
            <a:pPr marL="0" indent="0">
              <a:buNone/>
            </a:pPr>
            <a:endParaRPr lang="tr-TR" sz="3600" dirty="0"/>
          </a:p>
        </p:txBody>
      </p:sp>
    </p:spTree>
    <p:extLst>
      <p:ext uri="{BB962C8B-B14F-4D97-AF65-F5344CB8AC3E}">
        <p14:creationId xmlns:p14="http://schemas.microsoft.com/office/powerpoint/2010/main" val="7189591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13359" y="0"/>
            <a:ext cx="10747332" cy="6858000"/>
          </a:xfrm>
          <a:solidFill>
            <a:schemeClr val="accent2">
              <a:lumMod val="40000"/>
              <a:lumOff val="60000"/>
            </a:schemeClr>
          </a:solidFill>
        </p:spPr>
        <p:txBody>
          <a:bodyPr>
            <a:normAutofit/>
          </a:bodyPr>
          <a:lstStyle/>
          <a:p>
            <a:r>
              <a:rPr lang="tr-TR" sz="3600" b="1" dirty="0" smtClean="0"/>
              <a:t>22- </a:t>
            </a:r>
            <a:r>
              <a:rPr lang="tr-TR" sz="3600" b="1" dirty="0"/>
              <a:t>İl sınırları İçinde bulunan genel ve özel bütün kolluk kuvvet ve teşkilatının amiri kimdir ?</a:t>
            </a:r>
            <a:endParaRPr lang="tr-TR" sz="3600" dirty="0"/>
          </a:p>
          <a:p>
            <a:r>
              <a:rPr lang="tr-TR" sz="3600" b="1" dirty="0">
                <a:solidFill>
                  <a:srgbClr val="0000FF"/>
                </a:solidFill>
              </a:rPr>
              <a:t>Vali.</a:t>
            </a:r>
          </a:p>
          <a:p>
            <a:r>
              <a:rPr lang="tr-TR" sz="3600" b="1" dirty="0"/>
              <a:t>23- Sınır ve kıyı emniyetini ve sınır ve kıyı emniyetiyle İlgili İşleri kim yürütür ?</a:t>
            </a:r>
            <a:endParaRPr lang="tr-TR" sz="3600" dirty="0"/>
          </a:p>
          <a:p>
            <a:r>
              <a:rPr lang="tr-TR" sz="3600" b="1" dirty="0">
                <a:solidFill>
                  <a:srgbClr val="0000FF"/>
                </a:solidFill>
              </a:rPr>
              <a:t>Vali.</a:t>
            </a:r>
          </a:p>
          <a:p>
            <a:r>
              <a:rPr lang="tr-TR" sz="3600" b="1" dirty="0"/>
              <a:t>24- Vali hangi disiplin cezalarını savunmasını aldıktan sonra verebilir ?</a:t>
            </a:r>
            <a:endParaRPr lang="tr-TR" sz="3600" dirty="0"/>
          </a:p>
          <a:p>
            <a:r>
              <a:rPr lang="tr-TR" sz="3600" b="1" dirty="0">
                <a:solidFill>
                  <a:srgbClr val="0000FF"/>
                </a:solidFill>
              </a:rPr>
              <a:t>Uyarma, kınama ve beş günlüğe kadar aylıktan kesme cezaları vererek uygular. Valilerce </a:t>
            </a:r>
            <a:r>
              <a:rPr lang="tr-TR" sz="3600" b="1" dirty="0" err="1">
                <a:solidFill>
                  <a:srgbClr val="0000FF"/>
                </a:solidFill>
              </a:rPr>
              <a:t>re'sen</a:t>
            </a:r>
            <a:r>
              <a:rPr lang="tr-TR" sz="3600" b="1" dirty="0">
                <a:solidFill>
                  <a:srgbClr val="0000FF"/>
                </a:solidFill>
              </a:rPr>
              <a:t> verilen cezalar kesindir. Bu cezalar tebliğ tarihinden itibaren sicile geçer.</a:t>
            </a:r>
          </a:p>
          <a:p>
            <a:pPr marL="0" indent="0">
              <a:buNone/>
            </a:pPr>
            <a:endParaRPr lang="tr-TR" sz="3600" dirty="0"/>
          </a:p>
        </p:txBody>
      </p:sp>
    </p:spTree>
    <p:extLst>
      <p:ext uri="{BB962C8B-B14F-4D97-AF65-F5344CB8AC3E}">
        <p14:creationId xmlns:p14="http://schemas.microsoft.com/office/powerpoint/2010/main" val="41965246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463" y="0"/>
            <a:ext cx="10772384" cy="6858000"/>
          </a:xfrm>
          <a:solidFill>
            <a:schemeClr val="accent6">
              <a:lumMod val="40000"/>
              <a:lumOff val="60000"/>
            </a:schemeClr>
          </a:solidFill>
        </p:spPr>
        <p:txBody>
          <a:bodyPr>
            <a:normAutofit/>
          </a:bodyPr>
          <a:lstStyle/>
          <a:p>
            <a:endParaRPr lang="tr-TR" sz="3600" b="1" dirty="0" smtClean="0"/>
          </a:p>
          <a:p>
            <a:r>
              <a:rPr lang="tr-TR" sz="3600" b="1" dirty="0" smtClean="0"/>
              <a:t>24- </a:t>
            </a:r>
            <a:r>
              <a:rPr lang="tr-TR" sz="3600" b="1" dirty="0"/>
              <a:t>Vali hangi disiplin cezalarını savunmasını aldıktan sonra verebilir ?</a:t>
            </a:r>
            <a:endParaRPr lang="tr-TR" sz="3600" dirty="0"/>
          </a:p>
          <a:p>
            <a:r>
              <a:rPr lang="tr-TR" sz="3600" b="1" dirty="0">
                <a:solidFill>
                  <a:srgbClr val="0000FF"/>
                </a:solidFill>
              </a:rPr>
              <a:t>Uyarma, kınama ve beş günlüğe kadar aylıktan kesme cezaları vererek uygular. Valilerce </a:t>
            </a:r>
            <a:r>
              <a:rPr lang="tr-TR" sz="3600" b="1" dirty="0" err="1">
                <a:solidFill>
                  <a:srgbClr val="0000FF"/>
                </a:solidFill>
              </a:rPr>
              <a:t>re'sen</a:t>
            </a:r>
            <a:r>
              <a:rPr lang="tr-TR" sz="3600" b="1" dirty="0">
                <a:solidFill>
                  <a:srgbClr val="0000FF"/>
                </a:solidFill>
              </a:rPr>
              <a:t> verilen cezalar kesindir. Bu cezalar tebliğ tarihinden itibaren sicile geçer.</a:t>
            </a:r>
          </a:p>
          <a:p>
            <a:r>
              <a:rPr lang="tr-TR" sz="3600" b="1" dirty="0"/>
              <a:t>25- Valinin daha ağır disiplin cezaları için yetkisi </a:t>
            </a:r>
            <a:r>
              <a:rPr lang="tr-TR" sz="3600" b="1" dirty="0" smtClean="0"/>
              <a:t>nedir?</a:t>
            </a:r>
            <a:endParaRPr lang="tr-TR" sz="3600" dirty="0"/>
          </a:p>
          <a:p>
            <a:r>
              <a:rPr lang="tr-TR" sz="3600" b="1" dirty="0">
                <a:solidFill>
                  <a:srgbClr val="0000FF"/>
                </a:solidFill>
              </a:rPr>
              <a:t>Teklif ve taleplerde bulunabilir. Yetkili disiplin mercileri valinin teklif ve talebini inceleyerek bir karara bağlamaya mecburdur.</a:t>
            </a:r>
          </a:p>
          <a:p>
            <a:pPr marL="0" indent="0">
              <a:buNone/>
            </a:pPr>
            <a:endParaRPr lang="tr-TR" sz="3600" dirty="0"/>
          </a:p>
        </p:txBody>
      </p:sp>
    </p:spTree>
    <p:extLst>
      <p:ext uri="{BB962C8B-B14F-4D97-AF65-F5344CB8AC3E}">
        <p14:creationId xmlns:p14="http://schemas.microsoft.com/office/powerpoint/2010/main" val="24797528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463" y="0"/>
            <a:ext cx="10772384" cy="6858000"/>
          </a:xfrm>
          <a:solidFill>
            <a:srgbClr val="92D050"/>
          </a:solidFill>
        </p:spPr>
        <p:txBody>
          <a:bodyPr>
            <a:normAutofit/>
          </a:bodyPr>
          <a:lstStyle/>
          <a:p>
            <a:r>
              <a:rPr lang="tr-TR" sz="3600" b="1" dirty="0" smtClean="0"/>
              <a:t>26- </a:t>
            </a:r>
            <a:r>
              <a:rPr lang="tr-TR" sz="3600" b="1" dirty="0"/>
              <a:t>Vali muavini İle kaymakamların, İl İdare şube başkanlarının ve İl ve bölge </a:t>
            </a:r>
            <a:r>
              <a:rPr lang="tr-TR" sz="3600" b="1" dirty="0" err="1"/>
              <a:t>muhakemat</a:t>
            </a:r>
            <a:r>
              <a:rPr lang="tr-TR" sz="3600" b="1" dirty="0"/>
              <a:t> müdürlerinin, genel ve özel kolluk amirlerinin birinci derecede birinci derece sicil amiri kimdir ?</a:t>
            </a:r>
            <a:endParaRPr lang="tr-TR" sz="3600" dirty="0"/>
          </a:p>
          <a:p>
            <a:r>
              <a:rPr lang="tr-TR" sz="3600" b="1" dirty="0">
                <a:solidFill>
                  <a:srgbClr val="0000FF"/>
                </a:solidFill>
              </a:rPr>
              <a:t>Vali</a:t>
            </a:r>
          </a:p>
          <a:p>
            <a:r>
              <a:rPr lang="tr-TR" sz="3600" b="1" dirty="0"/>
              <a:t>27- Vali diğer memurların kaçıncı derece sicil amiridir ?</a:t>
            </a:r>
            <a:endParaRPr lang="tr-TR" sz="3600" dirty="0"/>
          </a:p>
          <a:p>
            <a:r>
              <a:rPr lang="tr-TR" sz="3600" b="1" dirty="0">
                <a:solidFill>
                  <a:srgbClr val="0000FF"/>
                </a:solidFill>
              </a:rPr>
              <a:t>İkinci derecede sicil amiridir.</a:t>
            </a:r>
          </a:p>
          <a:p>
            <a:r>
              <a:rPr lang="tr-TR" sz="3600" b="1" dirty="0"/>
              <a:t>28- Vali, yılda kaç kez idare şube başkanlarını heyet halinde toplar ?</a:t>
            </a:r>
            <a:endParaRPr lang="tr-TR" sz="3600" dirty="0"/>
          </a:p>
          <a:p>
            <a:r>
              <a:rPr lang="tr-TR" sz="3600" b="1" dirty="0">
                <a:solidFill>
                  <a:srgbClr val="0000FF"/>
                </a:solidFill>
              </a:rPr>
              <a:t>Yılda dört defadan az olmamak üzere lüzum gördüğü zamanlarda toplar.</a:t>
            </a:r>
          </a:p>
          <a:p>
            <a:pPr marL="0" indent="0">
              <a:buNone/>
            </a:pPr>
            <a:endParaRPr lang="tr-TR" sz="3600" dirty="0"/>
          </a:p>
        </p:txBody>
      </p:sp>
    </p:spTree>
    <p:extLst>
      <p:ext uri="{BB962C8B-B14F-4D97-AF65-F5344CB8AC3E}">
        <p14:creationId xmlns:p14="http://schemas.microsoft.com/office/powerpoint/2010/main" val="31579358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6197" y="0"/>
            <a:ext cx="10509337" cy="6858000"/>
          </a:xfrm>
          <a:solidFill>
            <a:schemeClr val="accent2"/>
          </a:solidFill>
        </p:spPr>
        <p:txBody>
          <a:bodyPr>
            <a:normAutofit/>
          </a:bodyPr>
          <a:lstStyle/>
          <a:p>
            <a:r>
              <a:rPr lang="tr-TR" sz="3600" b="1" dirty="0" smtClean="0"/>
              <a:t>29- </a:t>
            </a:r>
            <a:r>
              <a:rPr lang="tr-TR" sz="3600" b="1" dirty="0"/>
              <a:t>Valiler, kaymakamları yılda kaç kez toplantıya çağırır ?</a:t>
            </a:r>
            <a:endParaRPr lang="tr-TR" sz="3600" dirty="0"/>
          </a:p>
          <a:p>
            <a:r>
              <a:rPr lang="tr-TR" sz="3600" b="1" dirty="0">
                <a:solidFill>
                  <a:srgbClr val="0000FF"/>
                </a:solidFill>
              </a:rPr>
              <a:t>Yılda bir defa toplantıya çağırır.</a:t>
            </a:r>
          </a:p>
          <a:p>
            <a:r>
              <a:rPr lang="tr-TR" sz="3600" b="1" dirty="0"/>
              <a:t>30-Kaymakamlar nasıl tayin olunur ?</a:t>
            </a:r>
            <a:endParaRPr lang="tr-TR" sz="3600" dirty="0"/>
          </a:p>
          <a:p>
            <a:r>
              <a:rPr lang="tr-TR" sz="3600" b="1" dirty="0">
                <a:solidFill>
                  <a:srgbClr val="0000FF"/>
                </a:solidFill>
              </a:rPr>
              <a:t>Kaymakamlar içişleri bakanlığı müdürler encümeninin intibahı ve Bakanın tasvibi üzerine müşterek karar ve Cumhurbaşkanının tasdiki ile tayin olunur.</a:t>
            </a:r>
          </a:p>
          <a:p>
            <a:r>
              <a:rPr lang="tr-TR" sz="3600" b="1" dirty="0"/>
              <a:t>31- Kaymakamlara kim vekâlet edebilir ?</a:t>
            </a:r>
            <a:endParaRPr lang="tr-TR" sz="3600" dirty="0"/>
          </a:p>
          <a:p>
            <a:r>
              <a:rPr lang="tr-TR" sz="3600" b="1" dirty="0">
                <a:solidFill>
                  <a:srgbClr val="0000FF"/>
                </a:solidFill>
              </a:rPr>
              <a:t>Kaymakamlığa sadece mülki idare amirliği hizmetleri sınıfından olanlar vekâlet edebilir.</a:t>
            </a:r>
          </a:p>
          <a:p>
            <a:pPr marL="0" indent="0">
              <a:buNone/>
            </a:pPr>
            <a:endParaRPr lang="tr-TR" sz="3600" dirty="0"/>
          </a:p>
        </p:txBody>
      </p:sp>
    </p:spTree>
    <p:extLst>
      <p:ext uri="{BB962C8B-B14F-4D97-AF65-F5344CB8AC3E}">
        <p14:creationId xmlns:p14="http://schemas.microsoft.com/office/powerpoint/2010/main" val="3110732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6092" y="0"/>
            <a:ext cx="10521863" cy="6858000"/>
          </a:xfrm>
          <a:solidFill>
            <a:schemeClr val="accent3"/>
          </a:solidFill>
        </p:spPr>
        <p:txBody>
          <a:bodyPr>
            <a:normAutofit/>
          </a:bodyPr>
          <a:lstStyle/>
          <a:p>
            <a:r>
              <a:rPr lang="tr-TR" sz="3600" b="1" dirty="0" smtClean="0"/>
              <a:t>32- </a:t>
            </a:r>
            <a:r>
              <a:rPr lang="tr-TR" sz="3600" b="1" dirty="0"/>
              <a:t>Kaymakamlar teşkilatı ve görevli memuru bulunmayan İşlerin yürütülmesini nasıl sağlar ?</a:t>
            </a:r>
            <a:endParaRPr lang="tr-TR" sz="3600" dirty="0"/>
          </a:p>
          <a:p>
            <a:r>
              <a:rPr lang="tr-TR" sz="3600" b="1" dirty="0">
                <a:solidFill>
                  <a:srgbClr val="0000FF"/>
                </a:solidFill>
              </a:rPr>
              <a:t>Bu işlerin görülmesiyle yakın İlgisi bulunan herhangi bir İdare veya daire başkanlığından isteyebilir. Bu suretle verilen işlerin yapılması mecburidir.</a:t>
            </a:r>
          </a:p>
          <a:p>
            <a:r>
              <a:rPr lang="tr-TR" sz="3600" b="1" dirty="0"/>
              <a:t>33- Kaymakamlar hangi disiplin cezalarını savunmalarını aldıktan sonra verebilir?</a:t>
            </a:r>
            <a:endParaRPr lang="tr-TR" sz="3600" dirty="0"/>
          </a:p>
          <a:p>
            <a:r>
              <a:rPr lang="tr-TR" sz="3600" b="1" dirty="0">
                <a:solidFill>
                  <a:srgbClr val="0000FF"/>
                </a:solidFill>
              </a:rPr>
              <a:t>Uyarma ve kınama cezaları verir ve uygular. Daha ağır disiplin cezaları verilmesi için özel kanunu hükümlerine göre teklif ve talepte bulunabilir. Kaymakamlarca resen verilen cezalar kesindir. Bu ceza tebliğ tarihinden itibaren sicile geçer.</a:t>
            </a:r>
          </a:p>
          <a:p>
            <a:pPr marL="0" indent="0">
              <a:buNone/>
            </a:pPr>
            <a:endParaRPr lang="tr-TR" sz="3600" dirty="0"/>
          </a:p>
        </p:txBody>
      </p:sp>
    </p:spTree>
    <p:extLst>
      <p:ext uri="{BB962C8B-B14F-4D97-AF65-F5344CB8AC3E}">
        <p14:creationId xmlns:p14="http://schemas.microsoft.com/office/powerpoint/2010/main" val="4216139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38411" y="0"/>
            <a:ext cx="10584494" cy="6858000"/>
          </a:xfrm>
          <a:solidFill>
            <a:schemeClr val="accent4"/>
          </a:solidFill>
        </p:spPr>
        <p:txBody>
          <a:bodyPr>
            <a:normAutofit/>
          </a:bodyPr>
          <a:lstStyle/>
          <a:p>
            <a:r>
              <a:rPr lang="tr-TR" sz="3600" b="1" dirty="0"/>
              <a:t>34- Kaymakam, İlçe idare şube başkanlarına acele hallerde kaç güne kadar İzin verebilir ?</a:t>
            </a:r>
            <a:endParaRPr lang="tr-TR" sz="3600" dirty="0"/>
          </a:p>
          <a:p>
            <a:r>
              <a:rPr lang="tr-TR" sz="3600" b="1" dirty="0">
                <a:solidFill>
                  <a:srgbClr val="0000FF"/>
                </a:solidFill>
              </a:rPr>
              <a:t>8 güne kadar.</a:t>
            </a:r>
          </a:p>
          <a:p>
            <a:r>
              <a:rPr lang="tr-TR" sz="3600" b="1" dirty="0"/>
              <a:t>35- Kaymakam, tayini kendisine ait memurlara yıllık izin süresine mahsup edilmek üzere ne kadar izin verebilir ?</a:t>
            </a:r>
            <a:endParaRPr lang="tr-TR" sz="3600" dirty="0"/>
          </a:p>
          <a:p>
            <a:r>
              <a:rPr lang="tr-TR" sz="3600" b="1" dirty="0">
                <a:solidFill>
                  <a:srgbClr val="0000FF"/>
                </a:solidFill>
              </a:rPr>
              <a:t>Yıllık izin, süresine mahsup edilmek üzere bir aya kadar izin verebilir.</a:t>
            </a:r>
          </a:p>
          <a:p>
            <a:r>
              <a:rPr lang="tr-TR" sz="3600" b="1" dirty="0"/>
              <a:t>36- Cumhuriyet Bayramında ilçede yapılacak resmi törenlere kim başkanlık yapar ?</a:t>
            </a:r>
            <a:endParaRPr lang="tr-TR" sz="3600" dirty="0"/>
          </a:p>
          <a:p>
            <a:r>
              <a:rPr lang="tr-TR" sz="3600" b="1" dirty="0">
                <a:solidFill>
                  <a:srgbClr val="0000FF"/>
                </a:solidFill>
              </a:rPr>
              <a:t>Kaymakam</a:t>
            </a:r>
            <a:r>
              <a:rPr lang="tr-TR" sz="3600" b="1" dirty="0" smtClean="0">
                <a:solidFill>
                  <a:srgbClr val="0000FF"/>
                </a:solidFill>
              </a:rPr>
              <a:t>.</a:t>
            </a:r>
            <a:endParaRPr lang="tr-TR" sz="3600" b="1" dirty="0">
              <a:solidFill>
                <a:srgbClr val="0000FF"/>
              </a:solidFill>
            </a:endParaRPr>
          </a:p>
        </p:txBody>
      </p:sp>
    </p:spTree>
    <p:extLst>
      <p:ext uri="{BB962C8B-B14F-4D97-AF65-F5344CB8AC3E}">
        <p14:creationId xmlns:p14="http://schemas.microsoft.com/office/powerpoint/2010/main" val="1323039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76197" y="0"/>
            <a:ext cx="10647124" cy="6858000"/>
          </a:xfrm>
          <a:solidFill>
            <a:schemeClr val="accent6">
              <a:lumMod val="60000"/>
              <a:lumOff val="40000"/>
            </a:schemeClr>
          </a:solidFill>
        </p:spPr>
        <p:txBody>
          <a:bodyPr>
            <a:normAutofit/>
          </a:bodyPr>
          <a:lstStyle/>
          <a:p>
            <a:r>
              <a:rPr lang="tr-TR" sz="3600" b="1" dirty="0" smtClean="0"/>
              <a:t>37- </a:t>
            </a:r>
            <a:r>
              <a:rPr lang="tr-TR" sz="3600" b="1" dirty="0"/>
              <a:t>İlçe idare şube başkanlarının genel, özel ve kolluk amirlerinin birinci derecede sicil amiri kimdir ?</a:t>
            </a:r>
            <a:endParaRPr lang="tr-TR" sz="3600" dirty="0"/>
          </a:p>
          <a:p>
            <a:r>
              <a:rPr lang="tr-TR" sz="3600" b="1" dirty="0">
                <a:solidFill>
                  <a:srgbClr val="0000FF"/>
                </a:solidFill>
              </a:rPr>
              <a:t>Kaymakam.</a:t>
            </a:r>
          </a:p>
          <a:p>
            <a:r>
              <a:rPr lang="tr-TR" sz="3600" b="1" dirty="0"/>
              <a:t>38- Bucak nedir ?</a:t>
            </a:r>
            <a:endParaRPr lang="tr-TR" sz="3600" dirty="0"/>
          </a:p>
          <a:p>
            <a:r>
              <a:rPr lang="tr-TR" sz="3600" b="1" dirty="0">
                <a:solidFill>
                  <a:srgbClr val="0000FF"/>
                </a:solidFill>
              </a:rPr>
              <a:t>Bucak; coğrafya, ekonomi, güvenlik ve mahalli hizmet bakımlarından aralarında münasebet; bulunan kasaba ve köylerden meydana gelen bir İdare bölümüdür.</a:t>
            </a:r>
          </a:p>
          <a:p>
            <a:r>
              <a:rPr lang="tr-TR" sz="3600" b="1" dirty="0"/>
              <a:t>39- Bucağı kim yönetir ?</a:t>
            </a:r>
            <a:endParaRPr lang="tr-TR" sz="3600" dirty="0"/>
          </a:p>
          <a:p>
            <a:r>
              <a:rPr lang="tr-TR" sz="3600" b="1" dirty="0">
                <a:solidFill>
                  <a:srgbClr val="0000FF"/>
                </a:solidFill>
              </a:rPr>
              <a:t>Bucak müdürü.</a:t>
            </a:r>
          </a:p>
          <a:p>
            <a:pPr marL="0" indent="0">
              <a:buNone/>
            </a:pPr>
            <a:endParaRPr lang="tr-TR" sz="3600" dirty="0"/>
          </a:p>
        </p:txBody>
      </p:sp>
    </p:spTree>
    <p:extLst>
      <p:ext uri="{BB962C8B-B14F-4D97-AF65-F5344CB8AC3E}">
        <p14:creationId xmlns:p14="http://schemas.microsoft.com/office/powerpoint/2010/main" val="16609839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75988" y="0"/>
            <a:ext cx="10835015" cy="6858000"/>
          </a:xfrm>
          <a:solidFill>
            <a:schemeClr val="accent1">
              <a:lumMod val="40000"/>
              <a:lumOff val="60000"/>
            </a:schemeClr>
          </a:solidFill>
        </p:spPr>
        <p:txBody>
          <a:bodyPr>
            <a:normAutofit/>
          </a:bodyPr>
          <a:lstStyle/>
          <a:p>
            <a:r>
              <a:rPr lang="tr-TR" sz="4400" b="1" dirty="0" smtClean="0"/>
              <a:t>40- </a:t>
            </a:r>
            <a:r>
              <a:rPr lang="tr-TR" sz="4400" b="1" dirty="0"/>
              <a:t>Bucak müdürü hangi disiplin cezalarını verir ?</a:t>
            </a:r>
            <a:endParaRPr lang="tr-TR" sz="4400" dirty="0"/>
          </a:p>
          <a:p>
            <a:r>
              <a:rPr lang="tr-TR" sz="4400" b="1" dirty="0">
                <a:solidFill>
                  <a:srgbClr val="0000FF"/>
                </a:solidFill>
              </a:rPr>
              <a:t>Uyarma Cezası verir ve uygular. Bu ceza kesindir ve tebliğ tarihinden itibaren sicile geçer. Daha ağır disiplin cezaları ile takdirname </a:t>
            </a:r>
            <a:r>
              <a:rPr lang="tr-TR" sz="4400" b="1" dirty="0" err="1">
                <a:solidFill>
                  <a:srgbClr val="0000FF"/>
                </a:solidFill>
              </a:rPr>
              <a:t>verilmesii</a:t>
            </a:r>
            <a:r>
              <a:rPr lang="tr-TR" sz="4400" b="1" dirty="0">
                <a:solidFill>
                  <a:srgbClr val="0000FF"/>
                </a:solidFill>
              </a:rPr>
              <a:t> gerektiren hallerde vali ve kaymakama tekliflerde bulunur</a:t>
            </a:r>
            <a:r>
              <a:rPr lang="tr-TR" sz="4400" b="1" dirty="0" smtClean="0">
                <a:solidFill>
                  <a:srgbClr val="0000FF"/>
                </a:solidFill>
              </a:rPr>
              <a:t>.</a:t>
            </a:r>
          </a:p>
          <a:p>
            <a:r>
              <a:rPr lang="tr-TR" sz="4400" b="1" dirty="0"/>
              <a:t>41- Cumhuriyet Bayramlarında bucakta yapılacak törene kim başkanlık yapar ?</a:t>
            </a:r>
            <a:endParaRPr lang="tr-TR" sz="4400" dirty="0"/>
          </a:p>
          <a:p>
            <a:r>
              <a:rPr lang="tr-TR" sz="4400" b="1" dirty="0">
                <a:solidFill>
                  <a:srgbClr val="0000FF"/>
                </a:solidFill>
              </a:rPr>
              <a:t>Bucak müdürü.</a:t>
            </a:r>
          </a:p>
          <a:p>
            <a:endParaRPr lang="tr-TR" sz="3600" dirty="0"/>
          </a:p>
        </p:txBody>
      </p:sp>
    </p:spTree>
    <p:extLst>
      <p:ext uri="{BB962C8B-B14F-4D97-AF65-F5344CB8AC3E}">
        <p14:creationId xmlns:p14="http://schemas.microsoft.com/office/powerpoint/2010/main" val="1121779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462" y="0"/>
            <a:ext cx="10747333" cy="6858000"/>
          </a:xfrm>
          <a:solidFill>
            <a:schemeClr val="accent6">
              <a:lumMod val="60000"/>
              <a:lumOff val="40000"/>
            </a:schemeClr>
          </a:solidFill>
        </p:spPr>
        <p:txBody>
          <a:bodyPr>
            <a:normAutofit fontScale="92500"/>
          </a:bodyPr>
          <a:lstStyle/>
          <a:p>
            <a:r>
              <a:rPr lang="tr-TR" sz="3600" b="1" dirty="0" smtClean="0"/>
              <a:t>42- </a:t>
            </a:r>
            <a:r>
              <a:rPr lang="tr-TR" sz="3600" b="1" dirty="0"/>
              <a:t>İlk defa bucak müdürü olacaklarda hangi şartlar aranır?</a:t>
            </a:r>
            <a:endParaRPr lang="tr-TR" sz="3600" dirty="0"/>
          </a:p>
          <a:p>
            <a:r>
              <a:rPr lang="tr-TR" sz="3600" b="1" dirty="0">
                <a:solidFill>
                  <a:srgbClr val="0000FF"/>
                </a:solidFill>
              </a:rPr>
              <a:t>a) En az lise </a:t>
            </a:r>
            <a:r>
              <a:rPr lang="tr-TR" sz="3600" b="1" dirty="0" smtClean="0">
                <a:solidFill>
                  <a:srgbClr val="0000FF"/>
                </a:solidFill>
              </a:rPr>
              <a:t>mezunu </a:t>
            </a:r>
            <a:r>
              <a:rPr lang="tr-TR" sz="3600" b="1" dirty="0">
                <a:solidFill>
                  <a:srgbClr val="0000FF"/>
                </a:solidFill>
              </a:rPr>
              <a:t>olmak;</a:t>
            </a:r>
          </a:p>
          <a:p>
            <a:r>
              <a:rPr lang="tr-TR" sz="3600" b="1" dirty="0">
                <a:solidFill>
                  <a:srgbClr val="0000FF"/>
                </a:solidFill>
              </a:rPr>
              <a:t>b) Bilfiil askerlik hizmetini bitirmiş ve yaş 30 u geçmemiş olmak;</a:t>
            </a:r>
          </a:p>
          <a:p>
            <a:r>
              <a:rPr lang="tr-TR" sz="3600" b="1" dirty="0">
                <a:solidFill>
                  <a:srgbClr val="0000FF"/>
                </a:solidFill>
              </a:rPr>
              <a:t>c) Vücutça sağlam olmakla beraber memleketin her ikliminde vazife görmeye ve her vasıta ile dolaşmaya kabiliyetli oldukları hastaneler sağlık kurullarınca tasdik edilmiş bulunmak lazımdır.</a:t>
            </a:r>
          </a:p>
          <a:p>
            <a:r>
              <a:rPr lang="tr-TR" sz="3600" b="1" dirty="0"/>
              <a:t>43- İl　 idare kurulu kimlerden oluşur?</a:t>
            </a:r>
            <a:endParaRPr lang="tr-TR" sz="3600" dirty="0"/>
          </a:p>
          <a:p>
            <a:r>
              <a:rPr lang="tr-TR" sz="3600" b="1" dirty="0">
                <a:solidFill>
                  <a:srgbClr val="0000FF"/>
                </a:solidFill>
              </a:rPr>
              <a:t>Valinin başkanlığı altında hukuk işleri müdürü, defterdar, milli eğitim, bayındırlık sağlık ve sosyal yardım, tarım ve veteriner müdürlerinden teşekkül eder. Vali idare kuruluna başkanlık etmek üzere vali muavini görevlendirebilir.</a:t>
            </a:r>
          </a:p>
          <a:p>
            <a:pPr marL="0" indent="0">
              <a:buNone/>
            </a:pPr>
            <a:endParaRPr lang="tr-TR" sz="3600" dirty="0"/>
          </a:p>
        </p:txBody>
      </p:sp>
    </p:spTree>
    <p:extLst>
      <p:ext uri="{BB962C8B-B14F-4D97-AF65-F5344CB8AC3E}">
        <p14:creationId xmlns:p14="http://schemas.microsoft.com/office/powerpoint/2010/main" val="3691496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0860066" cy="6858000"/>
          </a:xfrm>
          <a:solidFill>
            <a:schemeClr val="accent2">
              <a:lumMod val="20000"/>
              <a:lumOff val="80000"/>
            </a:schemeClr>
          </a:solidFill>
        </p:spPr>
        <p:txBody>
          <a:bodyPr>
            <a:normAutofit/>
          </a:bodyPr>
          <a:lstStyle/>
          <a:p>
            <a:r>
              <a:rPr lang="tr-TR" sz="3600" b="1" dirty="0"/>
              <a:t>1- İl ve İlçe kurulması, kaldırılması, merkezlerinin belirtilmesi, adlarının değiştirilmesi, bir ilçenin başka bir il' e bağlanması hangi yolla olur ?</a:t>
            </a:r>
            <a:endParaRPr lang="tr-TR" sz="3600" dirty="0"/>
          </a:p>
          <a:p>
            <a:r>
              <a:rPr lang="tr-TR" sz="3600" b="1" dirty="0" smtClean="0">
                <a:solidFill>
                  <a:srgbClr val="0000FF"/>
                </a:solidFill>
              </a:rPr>
              <a:t>Kanun ile.</a:t>
            </a:r>
          </a:p>
          <a:p>
            <a:r>
              <a:rPr lang="tr-TR" sz="3600" b="1" dirty="0" smtClean="0"/>
              <a:t>2- Bucak kurulması, kaldırılması, merkezinin belirtilmesi, il ilçe ve bucak sınırlarının ve bucak adlarının değiştirilmesi bir köyün veya kasabanın veya bucağın başka bir il ve ilçeye bağlanması, mühim mevki ve tabii arazi adlarının değiştirilmesi hangi yolla olur?</a:t>
            </a:r>
            <a:endParaRPr lang="tr-TR" sz="3600" dirty="0" smtClean="0"/>
          </a:p>
          <a:p>
            <a:r>
              <a:rPr lang="tr-TR" sz="3600" b="1" dirty="0" smtClean="0">
                <a:solidFill>
                  <a:srgbClr val="0000FF"/>
                </a:solidFill>
              </a:rPr>
              <a:t>İçişleri </a:t>
            </a:r>
            <a:r>
              <a:rPr lang="tr-TR" sz="3600" b="1" dirty="0">
                <a:solidFill>
                  <a:srgbClr val="0000FF"/>
                </a:solidFill>
              </a:rPr>
              <a:t>Bakanlığının kararı ve Cumhurbaşkanının tasdiki ile</a:t>
            </a:r>
            <a:r>
              <a:rPr lang="tr-TR" sz="3600" b="1" dirty="0" smtClean="0">
                <a:solidFill>
                  <a:srgbClr val="0000FF"/>
                </a:solidFill>
              </a:rPr>
              <a:t>.</a:t>
            </a:r>
            <a:endParaRPr lang="tr-TR" sz="3600" b="1" dirty="0">
              <a:solidFill>
                <a:srgbClr val="0000FF"/>
              </a:solidFill>
            </a:endParaRPr>
          </a:p>
        </p:txBody>
      </p:sp>
    </p:spTree>
    <p:extLst>
      <p:ext uri="{BB962C8B-B14F-4D97-AF65-F5344CB8AC3E}">
        <p14:creationId xmlns:p14="http://schemas.microsoft.com/office/powerpoint/2010/main" val="26611954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0937" y="0"/>
            <a:ext cx="10684702" cy="6858000"/>
          </a:xfrm>
          <a:solidFill>
            <a:schemeClr val="accent4">
              <a:lumMod val="40000"/>
              <a:lumOff val="60000"/>
            </a:schemeClr>
          </a:solidFill>
        </p:spPr>
        <p:txBody>
          <a:bodyPr>
            <a:normAutofit fontScale="92500" lnSpcReduction="20000"/>
          </a:bodyPr>
          <a:lstStyle/>
          <a:p>
            <a:r>
              <a:rPr lang="tr-TR" sz="3600" b="1" dirty="0"/>
              <a:t>44-İlçe kurulu kimlerden oluşur?　</a:t>
            </a:r>
            <a:endParaRPr lang="tr-TR" sz="3600" dirty="0"/>
          </a:p>
          <a:p>
            <a:r>
              <a:rPr lang="tr-TR" sz="3600" b="1" dirty="0">
                <a:solidFill>
                  <a:srgbClr val="0000FF"/>
                </a:solidFill>
              </a:rPr>
              <a:t>Kaymakamın başkanlığı　altında tahrirat katibi, malmüdürü, Hükümet hekimi, milli </a:t>
            </a:r>
            <a:r>
              <a:rPr lang="tr-TR" sz="3600" b="1" dirty="0" err="1">
                <a:solidFill>
                  <a:srgbClr val="0000FF"/>
                </a:solidFill>
              </a:rPr>
              <a:t>memuriyle</a:t>
            </a:r>
            <a:r>
              <a:rPr lang="tr-TR" sz="3600" b="1" dirty="0">
                <a:solidFill>
                  <a:srgbClr val="0000FF"/>
                </a:solidFill>
              </a:rPr>
              <a:t> tarım memuru ve veterinerden teşekkül eder.</a:t>
            </a:r>
          </a:p>
          <a:p>
            <a:r>
              <a:rPr lang="tr-TR" sz="3600" b="1" dirty="0"/>
              <a:t>45- İdare kurullarının görüşme yapabilmesi İçin katılım sayısı nasıldır?</a:t>
            </a:r>
            <a:endParaRPr lang="tr-TR" sz="3600" dirty="0"/>
          </a:p>
          <a:p>
            <a:r>
              <a:rPr lang="tr-TR" sz="3600" b="1" dirty="0">
                <a:solidFill>
                  <a:srgbClr val="0000FF"/>
                </a:solidFill>
              </a:rPr>
              <a:t>Mürettep üyenin yarısından bir fazlası hazır olmadıkça yapılamaz Oyların eşitliği hâlinde başkanın bulunduğu taraf çokluk sayılır.</a:t>
            </a:r>
          </a:p>
          <a:p>
            <a:r>
              <a:rPr lang="tr-TR" sz="3600" b="1" dirty="0"/>
              <a:t>46- İlçe İdare kurulları kararları aleyhine nereye başvurulur?</a:t>
            </a:r>
            <a:endParaRPr lang="tr-TR" sz="3600" dirty="0"/>
          </a:p>
          <a:p>
            <a:r>
              <a:rPr lang="tr-TR" sz="3600" b="1" dirty="0">
                <a:solidFill>
                  <a:srgbClr val="0000FF"/>
                </a:solidFill>
              </a:rPr>
              <a:t>İl idare kurullarına.</a:t>
            </a:r>
          </a:p>
          <a:p>
            <a:r>
              <a:rPr lang="tr-TR" sz="3600" b="1" dirty="0"/>
              <a:t>47- İl idare kurulları kararları aleyhine nereye başvurulur?</a:t>
            </a:r>
            <a:endParaRPr lang="tr-TR" sz="3600" dirty="0"/>
          </a:p>
          <a:p>
            <a:r>
              <a:rPr lang="tr-TR" sz="3600" b="1" dirty="0">
                <a:solidFill>
                  <a:srgbClr val="0000FF"/>
                </a:solidFill>
              </a:rPr>
              <a:t>Danıştay'da ilgililer tarafından Danıştay Kânununa göre itiraz olunabilir</a:t>
            </a:r>
            <a:r>
              <a:rPr lang="tr-TR" sz="3600" b="1" dirty="0" smtClean="0">
                <a:solidFill>
                  <a:srgbClr val="0000FF"/>
                </a:solidFill>
              </a:rPr>
              <a:t>.</a:t>
            </a:r>
            <a:endParaRPr lang="tr-TR" sz="3600" b="1" dirty="0">
              <a:solidFill>
                <a:srgbClr val="0000FF"/>
              </a:solidFill>
            </a:endParaRPr>
          </a:p>
        </p:txBody>
      </p:sp>
    </p:spTree>
    <p:extLst>
      <p:ext uri="{BB962C8B-B14F-4D97-AF65-F5344CB8AC3E}">
        <p14:creationId xmlns:p14="http://schemas.microsoft.com/office/powerpoint/2010/main" val="2025706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13567" y="0"/>
            <a:ext cx="10634598" cy="6858000"/>
          </a:xfrm>
          <a:solidFill>
            <a:schemeClr val="accent6"/>
          </a:solidFill>
        </p:spPr>
        <p:txBody>
          <a:bodyPr>
            <a:normAutofit lnSpcReduction="10000"/>
          </a:bodyPr>
          <a:lstStyle/>
          <a:p>
            <a:pPr marL="0" indent="0">
              <a:buNone/>
            </a:pPr>
            <a:endParaRPr lang="tr-TR" sz="8800" dirty="0" smtClean="0">
              <a:solidFill>
                <a:srgbClr val="0000FF"/>
              </a:solidFill>
              <a:latin typeface="Algerian" panose="04020705040A02060702" pitchFamily="82" charset="0"/>
            </a:endParaRPr>
          </a:p>
          <a:p>
            <a:pPr marL="0" indent="0" algn="ctr">
              <a:buNone/>
            </a:pPr>
            <a:r>
              <a:rPr lang="tr-TR" sz="8800" b="1" dirty="0" smtClean="0">
                <a:latin typeface="Algerian" panose="04020705040A02060702" pitchFamily="82" charset="0"/>
              </a:rPr>
              <a:t>SABIRLA </a:t>
            </a:r>
          </a:p>
          <a:p>
            <a:pPr marL="0" indent="0" algn="ctr">
              <a:buNone/>
            </a:pPr>
            <a:r>
              <a:rPr lang="tr-TR" sz="8800" b="1" dirty="0" smtClean="0">
                <a:latin typeface="Algerian" panose="04020705040A02060702" pitchFamily="82" charset="0"/>
              </a:rPr>
              <a:t>DİNLEDİĞİNİZ İÇİN TEŞEKKÜRLER</a:t>
            </a:r>
          </a:p>
          <a:p>
            <a:pPr marL="0" indent="0">
              <a:buNone/>
            </a:pPr>
            <a:r>
              <a:rPr lang="tr-TR" sz="8800" dirty="0" smtClean="0">
                <a:solidFill>
                  <a:srgbClr val="0000FF"/>
                </a:solidFill>
                <a:latin typeface="Magneto" panose="04030805050802020D02" pitchFamily="82" charset="0"/>
              </a:rPr>
              <a:t>             </a:t>
            </a:r>
            <a:r>
              <a:rPr lang="tr-TR" sz="8800" dirty="0" err="1" smtClean="0">
                <a:solidFill>
                  <a:srgbClr val="0000FF"/>
                </a:solidFill>
                <a:latin typeface="Magneto" panose="04030805050802020D02" pitchFamily="82" charset="0"/>
              </a:rPr>
              <a:t>AAteş</a:t>
            </a:r>
            <a:r>
              <a:rPr lang="tr-TR" sz="8800" dirty="0" smtClean="0">
                <a:solidFill>
                  <a:srgbClr val="0000FF"/>
                </a:solidFill>
                <a:latin typeface="Algerian" panose="04020705040A02060702" pitchFamily="82" charset="0"/>
              </a:rPr>
              <a:t> </a:t>
            </a:r>
            <a:endParaRPr lang="tr-TR" sz="8800" dirty="0" smtClean="0">
              <a:solidFill>
                <a:srgbClr val="0000FF"/>
              </a:solidFill>
              <a:latin typeface="Algerian" panose="04020705040A02060702" pitchFamily="82" charset="0"/>
            </a:endParaRPr>
          </a:p>
          <a:p>
            <a:pPr marL="0" indent="0" algn="ctr">
              <a:buNone/>
            </a:pPr>
            <a:r>
              <a:rPr lang="tr-TR" sz="3600" smtClean="0"/>
              <a:t>                   </a:t>
            </a:r>
            <a:r>
              <a:rPr lang="tr-TR" sz="3600" smtClean="0"/>
              <a:t>                         Ahmet ATEŞ                                                        </a:t>
            </a:r>
            <a:endParaRPr lang="tr-TR" sz="8800" dirty="0">
              <a:latin typeface="Magneto" panose="04030805050802020D02" pitchFamily="82" charset="0"/>
            </a:endParaRPr>
          </a:p>
        </p:txBody>
      </p:sp>
    </p:spTree>
    <p:extLst>
      <p:ext uri="{BB962C8B-B14F-4D97-AF65-F5344CB8AC3E}">
        <p14:creationId xmlns:p14="http://schemas.microsoft.com/office/powerpoint/2010/main" val="3758995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0860066" cy="6858000"/>
          </a:xfrm>
          <a:solidFill>
            <a:schemeClr val="accent2">
              <a:lumMod val="20000"/>
              <a:lumOff val="80000"/>
            </a:schemeClr>
          </a:solidFill>
        </p:spPr>
        <p:txBody>
          <a:bodyPr>
            <a:normAutofit/>
          </a:bodyPr>
          <a:lstStyle/>
          <a:p>
            <a:r>
              <a:rPr lang="tr-TR" sz="4000" b="1" dirty="0" smtClean="0"/>
              <a:t>3- </a:t>
            </a:r>
            <a:r>
              <a:rPr lang="tr-TR" sz="4000" b="1" dirty="0" smtClean="0"/>
              <a:t>Yeniden köy kurulması veya yerinin değiştirilmesi hangi yolla olur?</a:t>
            </a:r>
            <a:endParaRPr lang="tr-TR" sz="4000" dirty="0" smtClean="0"/>
          </a:p>
          <a:p>
            <a:r>
              <a:rPr lang="tr-TR" sz="4000" b="1" dirty="0" smtClean="0">
                <a:solidFill>
                  <a:srgbClr val="0000FF"/>
                </a:solidFill>
              </a:rPr>
              <a:t>Bayındırlık ve Sağlık ve Sosyal Yardım Bakanlıklarının mütalaası alınmak suretiyle.</a:t>
            </a:r>
          </a:p>
          <a:p>
            <a:r>
              <a:rPr lang="tr-TR" sz="4000" b="1" dirty="0"/>
              <a:t>4- Köy ve kasabaların aynı ilçe içinde bir bucaktan başka bir bucağa bağlanması, köy adlarının değiştirilmesi, köylerin birleştirilmesi ve ayrılması, bir köy, mahalle veya semtin o köyden ayrılıp başka bir köy ile bitiştirilmesi hangi yolla olur ?</a:t>
            </a:r>
            <a:endParaRPr lang="tr-TR" sz="4000" dirty="0"/>
          </a:p>
          <a:p>
            <a:r>
              <a:rPr lang="tr-TR" sz="4000" b="1" dirty="0">
                <a:solidFill>
                  <a:srgbClr val="0000FF"/>
                </a:solidFill>
              </a:rPr>
              <a:t>İçişleri Bakanlığının tasvibiyle.</a:t>
            </a:r>
          </a:p>
          <a:p>
            <a:pPr marL="0" indent="0">
              <a:buNone/>
            </a:pPr>
            <a:endParaRPr lang="tr-TR" sz="3200" dirty="0"/>
          </a:p>
        </p:txBody>
      </p:sp>
    </p:spTree>
    <p:extLst>
      <p:ext uri="{BB962C8B-B14F-4D97-AF65-F5344CB8AC3E}">
        <p14:creationId xmlns:p14="http://schemas.microsoft.com/office/powerpoint/2010/main" val="885664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0" y="0"/>
            <a:ext cx="10797436" cy="6858000"/>
          </a:xfrm>
          <a:solidFill>
            <a:schemeClr val="accent4">
              <a:lumMod val="40000"/>
              <a:lumOff val="60000"/>
            </a:schemeClr>
          </a:solidFill>
        </p:spPr>
        <p:txBody>
          <a:bodyPr>
            <a:normAutofit/>
          </a:bodyPr>
          <a:lstStyle/>
          <a:p>
            <a:r>
              <a:rPr lang="tr-TR" sz="4400" b="1" dirty="0" smtClean="0"/>
              <a:t>5- </a:t>
            </a:r>
            <a:r>
              <a:rPr lang="tr-TR" sz="4400" b="1" dirty="0"/>
              <a:t>Türkçe olmayan ve iltibasa meydan veren köy adları nasıl değiştirilir ?</a:t>
            </a:r>
            <a:endParaRPr lang="tr-TR" sz="4400" dirty="0"/>
          </a:p>
          <a:p>
            <a:r>
              <a:rPr lang="tr-TR" sz="4400" b="1" dirty="0">
                <a:solidFill>
                  <a:srgbClr val="0000FF"/>
                </a:solidFill>
              </a:rPr>
              <a:t>İlgili Vilayet Daimi Encümeninin mütalaası alındıktan sonra, en kısa zamanda İçişleri Bakanlığınca değiştirilir.</a:t>
            </a:r>
          </a:p>
          <a:p>
            <a:r>
              <a:rPr lang="tr-TR" sz="4400" b="1" dirty="0"/>
              <a:t>6- İllere, ilçelere, bucaklara nasıl isim verilir ?</a:t>
            </a:r>
            <a:endParaRPr lang="tr-TR" sz="4400" dirty="0"/>
          </a:p>
          <a:p>
            <a:r>
              <a:rPr lang="tr-TR" sz="4400" b="1" dirty="0">
                <a:solidFill>
                  <a:srgbClr val="0000FF"/>
                </a:solidFill>
              </a:rPr>
              <a:t>Buralara merkez yapılan şehir, kasaba veya köyün adı verilir. Bunların coğrafi veya tarihi bir sanı varsa oda isim olarak verilebilir.</a:t>
            </a:r>
          </a:p>
          <a:p>
            <a:pPr marL="0" indent="0">
              <a:buNone/>
            </a:pPr>
            <a:endParaRPr lang="tr-TR" sz="3200" dirty="0"/>
          </a:p>
        </p:txBody>
      </p:sp>
    </p:spTree>
    <p:extLst>
      <p:ext uri="{BB962C8B-B14F-4D97-AF65-F5344CB8AC3E}">
        <p14:creationId xmlns:p14="http://schemas.microsoft.com/office/powerpoint/2010/main" val="4024047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8826" y="0"/>
            <a:ext cx="10446708" cy="6858000"/>
          </a:xfrm>
          <a:solidFill>
            <a:schemeClr val="accent1">
              <a:lumMod val="40000"/>
              <a:lumOff val="60000"/>
            </a:schemeClr>
          </a:solidFill>
        </p:spPr>
        <p:txBody>
          <a:bodyPr>
            <a:normAutofit/>
          </a:bodyPr>
          <a:lstStyle/>
          <a:p>
            <a:r>
              <a:rPr lang="tr-TR" sz="4600" b="1" dirty="0"/>
              <a:t>7- İllerin idaresi hangi esasa göre yapılır ?</a:t>
            </a:r>
            <a:endParaRPr lang="tr-TR" sz="4600" dirty="0"/>
          </a:p>
          <a:p>
            <a:r>
              <a:rPr lang="tr-TR" sz="4600" b="1" dirty="0">
                <a:solidFill>
                  <a:srgbClr val="0000FF"/>
                </a:solidFill>
              </a:rPr>
              <a:t>Yetki genişliği esasına göre</a:t>
            </a:r>
            <a:r>
              <a:rPr lang="tr-TR" sz="4600" dirty="0"/>
              <a:t>.</a:t>
            </a:r>
          </a:p>
          <a:p>
            <a:r>
              <a:rPr lang="tr-TR" sz="4600" dirty="0"/>
              <a:t>8</a:t>
            </a:r>
            <a:r>
              <a:rPr lang="tr-TR" sz="4600" b="1" dirty="0"/>
              <a:t>- İllerde genel idare teşkilatı nasıl düzenlenir ?</a:t>
            </a:r>
            <a:endParaRPr lang="tr-TR" sz="4600" dirty="0"/>
          </a:p>
          <a:p>
            <a:r>
              <a:rPr lang="tr-TR" sz="4600" b="1" dirty="0">
                <a:solidFill>
                  <a:srgbClr val="0000FF"/>
                </a:solidFill>
              </a:rPr>
              <a:t>İllerde genel idare teşkilatı il, ilçe ve bucak bölümlerine uygun olarak düzenlenir.</a:t>
            </a:r>
          </a:p>
          <a:p>
            <a:r>
              <a:rPr lang="tr-TR" sz="4400" b="1" dirty="0"/>
              <a:t>9- İl genel idaresinin başı ve mercii kimdir ?</a:t>
            </a:r>
            <a:endParaRPr lang="tr-TR" sz="4400" dirty="0"/>
          </a:p>
          <a:p>
            <a:r>
              <a:rPr lang="tr-TR" sz="4600" b="1" dirty="0">
                <a:solidFill>
                  <a:srgbClr val="0000FF"/>
                </a:solidFill>
              </a:rPr>
              <a:t>İl genel idaresinin baş ve mercii validir.</a:t>
            </a:r>
          </a:p>
          <a:p>
            <a:pPr marL="0" indent="0">
              <a:buNone/>
            </a:pPr>
            <a:endParaRPr lang="tr-TR" sz="3200" dirty="0"/>
          </a:p>
        </p:txBody>
      </p:sp>
    </p:spTree>
    <p:extLst>
      <p:ext uri="{BB962C8B-B14F-4D97-AF65-F5344CB8AC3E}">
        <p14:creationId xmlns:p14="http://schemas.microsoft.com/office/powerpoint/2010/main" val="17218649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3463" y="0"/>
            <a:ext cx="10647122" cy="6858000"/>
          </a:xfrm>
          <a:solidFill>
            <a:schemeClr val="accent6">
              <a:lumMod val="40000"/>
              <a:lumOff val="60000"/>
            </a:schemeClr>
          </a:solidFill>
        </p:spPr>
        <p:txBody>
          <a:bodyPr>
            <a:normAutofit/>
          </a:bodyPr>
          <a:lstStyle/>
          <a:p>
            <a:r>
              <a:rPr lang="tr-TR" sz="4000" b="1" dirty="0" smtClean="0"/>
              <a:t>10- </a:t>
            </a:r>
            <a:r>
              <a:rPr lang="tr-TR" sz="4000" b="1" dirty="0"/>
              <a:t>İl İdare şube başkanı kimdir ?</a:t>
            </a:r>
            <a:endParaRPr lang="tr-TR" sz="4000" dirty="0"/>
          </a:p>
          <a:p>
            <a:r>
              <a:rPr lang="tr-TR" sz="4000" b="1" dirty="0">
                <a:solidFill>
                  <a:srgbClr val="0000FF"/>
                </a:solidFill>
              </a:rPr>
              <a:t>Bakanlıkların kuruluş kanunlarına göre illerde lüzumu kadar teşkilat bulunur. Bu teşkilatın başında bulunan il idare şube başkanıdır.</a:t>
            </a:r>
          </a:p>
          <a:p>
            <a:r>
              <a:rPr lang="tr-TR" sz="4000" b="1" dirty="0"/>
              <a:t>11- İl İdaresi Kanununa göre Valinin emri altında olmayan kurumlar hangileridir ?</a:t>
            </a:r>
            <a:endParaRPr lang="tr-TR" sz="4000" dirty="0"/>
          </a:p>
          <a:p>
            <a:r>
              <a:rPr lang="tr-TR" sz="4000" b="1" dirty="0">
                <a:solidFill>
                  <a:srgbClr val="0000FF"/>
                </a:solidFill>
              </a:rPr>
              <a:t>Hakimler Kanunu ile İcra ve İflas Kanununda yazılı yargıç, Cumhuriyet savcısı ve yargıç sınıfında bulunanlarla, adalet memurları, askeri birlikler, askeri fabrika ve müesseseler, askerlik daire ve şubeleri.</a:t>
            </a:r>
          </a:p>
          <a:p>
            <a:pPr marL="0" indent="0">
              <a:buNone/>
            </a:pPr>
            <a:endParaRPr lang="tr-TR" sz="3200" dirty="0"/>
          </a:p>
        </p:txBody>
      </p:sp>
    </p:spTree>
    <p:extLst>
      <p:ext uri="{BB962C8B-B14F-4D97-AF65-F5344CB8AC3E}">
        <p14:creationId xmlns:p14="http://schemas.microsoft.com/office/powerpoint/2010/main" val="685385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75780" y="0"/>
            <a:ext cx="10709753" cy="6858000"/>
          </a:xfrm>
          <a:solidFill>
            <a:schemeClr val="accent4">
              <a:lumMod val="20000"/>
              <a:lumOff val="80000"/>
            </a:schemeClr>
          </a:solidFill>
        </p:spPr>
        <p:txBody>
          <a:bodyPr>
            <a:normAutofit/>
          </a:bodyPr>
          <a:lstStyle/>
          <a:p>
            <a:r>
              <a:rPr lang="tr-TR" sz="4000" b="1" dirty="0" smtClean="0"/>
              <a:t>12- </a:t>
            </a:r>
            <a:r>
              <a:rPr lang="tr-TR" sz="4000" b="1" dirty="0"/>
              <a:t>Valiliğin yazı İşlerinin düzenlenmesinden kim </a:t>
            </a:r>
            <a:r>
              <a:rPr lang="tr-TR" sz="4000" b="1" dirty="0" smtClean="0"/>
              <a:t>sorumludur? </a:t>
            </a:r>
            <a:endParaRPr lang="tr-TR" sz="4000" dirty="0"/>
          </a:p>
          <a:p>
            <a:r>
              <a:rPr lang="tr-TR" sz="4000" b="1" dirty="0">
                <a:solidFill>
                  <a:srgbClr val="0000FF"/>
                </a:solidFill>
              </a:rPr>
              <a:t>Vali muavini.</a:t>
            </a:r>
          </a:p>
          <a:p>
            <a:r>
              <a:rPr lang="tr-TR" sz="4000" b="1" dirty="0"/>
              <a:t>13- Vali muavini, kimler arasından tayin edilir ?</a:t>
            </a:r>
            <a:endParaRPr lang="tr-TR" sz="4000" dirty="0"/>
          </a:p>
          <a:p>
            <a:r>
              <a:rPr lang="tr-TR" sz="4000" b="1" dirty="0">
                <a:solidFill>
                  <a:srgbClr val="0000FF"/>
                </a:solidFill>
              </a:rPr>
              <a:t>En az altı yıl kaymakamlıkta bulunmuş ve bu hizmetin iki yılını doğuda geçirmiş olanlardan tayin edilir</a:t>
            </a:r>
            <a:r>
              <a:rPr lang="tr-TR" sz="4000" b="1" dirty="0" smtClean="0">
                <a:solidFill>
                  <a:srgbClr val="0000FF"/>
                </a:solidFill>
              </a:rPr>
              <a:t>.</a:t>
            </a:r>
          </a:p>
          <a:p>
            <a:r>
              <a:rPr lang="tr-TR" sz="4000" b="1" dirty="0"/>
              <a:t>14- Valiler nasıl tayin edilir ?</a:t>
            </a:r>
            <a:endParaRPr lang="tr-TR" sz="4000" dirty="0"/>
          </a:p>
          <a:p>
            <a:r>
              <a:rPr lang="tr-TR" sz="4000" b="1" dirty="0">
                <a:solidFill>
                  <a:srgbClr val="0000FF"/>
                </a:solidFill>
              </a:rPr>
              <a:t>İçişleri Bakanlığının inhası, Bakanlar Kurulunun kararı ve Cumhurbaşkanının tasdiki ile tayin olunurlar</a:t>
            </a:r>
            <a:r>
              <a:rPr lang="tr-TR" sz="4000" b="1" dirty="0" smtClean="0">
                <a:solidFill>
                  <a:srgbClr val="0000FF"/>
                </a:solidFill>
              </a:rPr>
              <a:t>.</a:t>
            </a:r>
            <a:endParaRPr lang="tr-TR" sz="4000" b="1" dirty="0">
              <a:solidFill>
                <a:srgbClr val="0000FF"/>
              </a:solidFill>
            </a:endParaRPr>
          </a:p>
        </p:txBody>
      </p:sp>
    </p:spTree>
    <p:extLst>
      <p:ext uri="{BB962C8B-B14F-4D97-AF65-F5344CB8AC3E}">
        <p14:creationId xmlns:p14="http://schemas.microsoft.com/office/powerpoint/2010/main" val="35373781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88515" y="0"/>
            <a:ext cx="10672176" cy="6858000"/>
          </a:xfrm>
          <a:solidFill>
            <a:schemeClr val="accent1">
              <a:lumMod val="20000"/>
              <a:lumOff val="80000"/>
            </a:schemeClr>
          </a:solidFill>
        </p:spPr>
        <p:txBody>
          <a:bodyPr>
            <a:normAutofit/>
          </a:bodyPr>
          <a:lstStyle/>
          <a:p>
            <a:r>
              <a:rPr lang="tr-TR" sz="3600" b="1" dirty="0" smtClean="0"/>
              <a:t>15- </a:t>
            </a:r>
            <a:r>
              <a:rPr lang="tr-TR" sz="3600" b="1" dirty="0"/>
              <a:t>Valiliğe atanacaklarda hangi şartlar aranır ?</a:t>
            </a:r>
            <a:endParaRPr lang="tr-TR" sz="3600" dirty="0"/>
          </a:p>
          <a:p>
            <a:r>
              <a:rPr lang="tr-TR" sz="3600" b="1" dirty="0">
                <a:solidFill>
                  <a:srgbClr val="0000FF"/>
                </a:solidFill>
              </a:rPr>
              <a:t>Birinci sınıfa yükselmiş ve birinci sınıfa yükseldikten sonra birinci sınıfa yükselme niteliğini kaybetmemiş olma şartı aranır.</a:t>
            </a:r>
          </a:p>
          <a:p>
            <a:r>
              <a:rPr lang="tr-TR" sz="3600" b="1" dirty="0"/>
              <a:t>16- İl idare şube başkanları ve vali muavinleri nasıl atanır ?</a:t>
            </a:r>
            <a:endParaRPr lang="tr-TR" sz="3600" dirty="0"/>
          </a:p>
          <a:p>
            <a:r>
              <a:rPr lang="tr-TR" sz="3600" b="1" dirty="0">
                <a:solidFill>
                  <a:srgbClr val="0000FF"/>
                </a:solidFill>
              </a:rPr>
              <a:t>Valilerin mütalaası alınarak Bakanlık veya tüzelkişiliği haiz genel müdürlüklerin teşkilat kanunlarındaki hükümlere göre tayin edilirler.</a:t>
            </a:r>
          </a:p>
          <a:p>
            <a:r>
              <a:rPr lang="tr-TR" sz="3600" b="1" dirty="0"/>
              <a:t>17- İlçe idare şube başkanları nasıl atanır ?</a:t>
            </a:r>
            <a:endParaRPr lang="tr-TR" sz="3600" dirty="0"/>
          </a:p>
          <a:p>
            <a:r>
              <a:rPr lang="tr-TR" sz="3600" b="1" dirty="0">
                <a:solidFill>
                  <a:srgbClr val="0000FF"/>
                </a:solidFill>
              </a:rPr>
              <a:t>İlgili bakanlık tarafından atanır.</a:t>
            </a:r>
          </a:p>
          <a:p>
            <a:pPr marL="0" indent="0">
              <a:buNone/>
            </a:pPr>
            <a:endParaRPr lang="tr-TR" sz="3600" dirty="0"/>
          </a:p>
        </p:txBody>
      </p:sp>
    </p:spTree>
    <p:extLst>
      <p:ext uri="{BB962C8B-B14F-4D97-AF65-F5344CB8AC3E}">
        <p14:creationId xmlns:p14="http://schemas.microsoft.com/office/powerpoint/2010/main" val="1873171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0936" y="0"/>
            <a:ext cx="10622071" cy="6858000"/>
          </a:xfrm>
          <a:solidFill>
            <a:schemeClr val="tx2">
              <a:lumMod val="40000"/>
              <a:lumOff val="60000"/>
            </a:schemeClr>
          </a:solidFill>
        </p:spPr>
        <p:txBody>
          <a:bodyPr>
            <a:normAutofit/>
          </a:bodyPr>
          <a:lstStyle/>
          <a:p>
            <a:r>
              <a:rPr lang="tr-TR" sz="4000" b="1" dirty="0"/>
              <a:t>18- Valilerin hukuki durumları, görev ve yetkileri nelerdir ?</a:t>
            </a:r>
            <a:endParaRPr lang="tr-TR" sz="4000" dirty="0"/>
          </a:p>
          <a:p>
            <a:r>
              <a:rPr lang="tr-TR" sz="4000" b="1" dirty="0">
                <a:solidFill>
                  <a:srgbClr val="0000FF"/>
                </a:solidFill>
              </a:rPr>
              <a:t>Vali, ilde devletin ve hükümetin temsilcisi ve ayrı ayrı her Bakanın mümessili ve bunların idari ve siyasi yürütme vasıtasıdır.</a:t>
            </a:r>
          </a:p>
          <a:p>
            <a:r>
              <a:rPr lang="tr-TR" sz="4000" b="1" dirty="0"/>
              <a:t>19- Vali-Bakan ilişkisi nasıldır ?</a:t>
            </a:r>
            <a:endParaRPr lang="tr-TR" sz="4000" dirty="0"/>
          </a:p>
          <a:p>
            <a:r>
              <a:rPr lang="tr-TR" sz="4000" b="1" dirty="0">
                <a:solidFill>
                  <a:srgbClr val="0000FF"/>
                </a:solidFill>
              </a:rPr>
              <a:t>Valiler, ilin genel idaresinden her Bakana karşı ayrı ayrı sorumludur. Bakanlar, Bakanlıklarına ait işleri için valilere </a:t>
            </a:r>
            <a:r>
              <a:rPr lang="tr-TR" sz="4000" b="1" dirty="0" err="1">
                <a:solidFill>
                  <a:srgbClr val="0000FF"/>
                </a:solidFill>
              </a:rPr>
              <a:t>re'sen</a:t>
            </a:r>
            <a:r>
              <a:rPr lang="tr-TR" sz="4000" b="1" dirty="0">
                <a:solidFill>
                  <a:srgbClr val="0000FF"/>
                </a:solidFill>
              </a:rPr>
              <a:t> emir ve talimat verirler. Bakanlar, valiler hakkında Bakanlar Kuruluna taltif ve tecziye teklifinde bulunabilirler</a:t>
            </a:r>
            <a:r>
              <a:rPr lang="tr-TR" sz="4000" b="1" dirty="0" smtClean="0">
                <a:solidFill>
                  <a:srgbClr val="0000FF"/>
                </a:solidFill>
              </a:rPr>
              <a:t>.</a:t>
            </a:r>
            <a:endParaRPr lang="tr-TR" sz="4000" b="1" dirty="0">
              <a:solidFill>
                <a:srgbClr val="0000FF"/>
              </a:solidFill>
            </a:endParaRPr>
          </a:p>
        </p:txBody>
      </p:sp>
    </p:spTree>
    <p:extLst>
      <p:ext uri="{BB962C8B-B14F-4D97-AF65-F5344CB8AC3E}">
        <p14:creationId xmlns:p14="http://schemas.microsoft.com/office/powerpoint/2010/main" val="419919579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1188</Words>
  <Application>Microsoft Office PowerPoint</Application>
  <PresentationFormat>Geniş ekran</PresentationFormat>
  <Paragraphs>110</Paragraphs>
  <Slides>21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21</vt:i4>
      </vt:variant>
    </vt:vector>
  </HeadingPairs>
  <TitlesOfParts>
    <vt:vector size="28" baseType="lpstr">
      <vt:lpstr>Algerian</vt:lpstr>
      <vt:lpstr>Arial</vt:lpstr>
      <vt:lpstr>Arial Black</vt:lpstr>
      <vt:lpstr>Calibri</vt:lpstr>
      <vt:lpstr>Calibri Light</vt:lpstr>
      <vt:lpstr>Magneto</vt:lpstr>
      <vt:lpstr>Office Teması</vt:lpstr>
      <vt:lpstr>5442 SAYILI  İL İDARESİ KANUNU soru ve cevaplarla</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ATEŞ</dc:creator>
  <cp:lastModifiedBy>ATEŞ</cp:lastModifiedBy>
  <cp:revision>16</cp:revision>
  <dcterms:created xsi:type="dcterms:W3CDTF">2015-11-29T08:48:04Z</dcterms:created>
  <dcterms:modified xsi:type="dcterms:W3CDTF">2015-11-30T20:50:38Z</dcterms:modified>
</cp:coreProperties>
</file>