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2" r:id="rId4"/>
    <p:sldId id="261" r:id="rId5"/>
    <p:sldId id="260" r:id="rId6"/>
    <p:sldId id="271" r:id="rId7"/>
    <p:sldId id="270" r:id="rId8"/>
    <p:sldId id="269" r:id="rId9"/>
    <p:sldId id="268" r:id="rId10"/>
    <p:sldId id="267" r:id="rId11"/>
    <p:sldId id="266" r:id="rId12"/>
    <p:sldId id="265" r:id="rId13"/>
    <p:sldId id="264" r:id="rId14"/>
    <p:sldId id="282" r:id="rId15"/>
    <p:sldId id="281" r:id="rId16"/>
    <p:sldId id="280" r:id="rId17"/>
    <p:sldId id="279" r:id="rId18"/>
    <p:sldId id="278"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009900"/>
    <a:srgbClr val="0000FF"/>
    <a:srgbClr val="66FF66"/>
    <a:srgbClr val="0099FF"/>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1" d="100"/>
          <a:sy n="61" d="100"/>
        </p:scale>
        <p:origin x="62" y="5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1A2C38C-C685-4283-93C7-4EC00D93FB12}" type="datetimeFigureOut">
              <a:rPr lang="tr-TR" smtClean="0"/>
              <a:t>30.11.2015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56BEEF-A261-4ADB-8D82-EB1EBF45DBEC}" type="slidenum">
              <a:rPr lang="tr-TR" smtClean="0"/>
              <a:t>‹#›</a:t>
            </a:fld>
            <a:endParaRPr lang="tr-TR"/>
          </a:p>
        </p:txBody>
      </p:sp>
    </p:spTree>
    <p:extLst>
      <p:ext uri="{BB962C8B-B14F-4D97-AF65-F5344CB8AC3E}">
        <p14:creationId xmlns:p14="http://schemas.microsoft.com/office/powerpoint/2010/main" val="2221226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1A2C38C-C685-4283-93C7-4EC00D93FB12}" type="datetimeFigureOut">
              <a:rPr lang="tr-TR" smtClean="0"/>
              <a:t>30.11.2015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56BEEF-A261-4ADB-8D82-EB1EBF45DBEC}" type="slidenum">
              <a:rPr lang="tr-TR" smtClean="0"/>
              <a:t>‹#›</a:t>
            </a:fld>
            <a:endParaRPr lang="tr-TR"/>
          </a:p>
        </p:txBody>
      </p:sp>
    </p:spTree>
    <p:extLst>
      <p:ext uri="{BB962C8B-B14F-4D97-AF65-F5344CB8AC3E}">
        <p14:creationId xmlns:p14="http://schemas.microsoft.com/office/powerpoint/2010/main" val="3708591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1A2C38C-C685-4283-93C7-4EC00D93FB12}" type="datetimeFigureOut">
              <a:rPr lang="tr-TR" smtClean="0"/>
              <a:t>30.11.2015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56BEEF-A261-4ADB-8D82-EB1EBF45DBEC}" type="slidenum">
              <a:rPr lang="tr-TR" smtClean="0"/>
              <a:t>‹#›</a:t>
            </a:fld>
            <a:endParaRPr lang="tr-TR"/>
          </a:p>
        </p:txBody>
      </p:sp>
    </p:spTree>
    <p:extLst>
      <p:ext uri="{BB962C8B-B14F-4D97-AF65-F5344CB8AC3E}">
        <p14:creationId xmlns:p14="http://schemas.microsoft.com/office/powerpoint/2010/main" val="1317114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1A2C38C-C685-4283-93C7-4EC00D93FB12}" type="datetimeFigureOut">
              <a:rPr lang="tr-TR" smtClean="0"/>
              <a:t>30.11.2015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56BEEF-A261-4ADB-8D82-EB1EBF45DBEC}" type="slidenum">
              <a:rPr lang="tr-TR" smtClean="0"/>
              <a:t>‹#›</a:t>
            </a:fld>
            <a:endParaRPr lang="tr-TR"/>
          </a:p>
        </p:txBody>
      </p:sp>
    </p:spTree>
    <p:extLst>
      <p:ext uri="{BB962C8B-B14F-4D97-AF65-F5344CB8AC3E}">
        <p14:creationId xmlns:p14="http://schemas.microsoft.com/office/powerpoint/2010/main" val="3255134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1A2C38C-C685-4283-93C7-4EC00D93FB12}" type="datetimeFigureOut">
              <a:rPr lang="tr-TR" smtClean="0"/>
              <a:t>30.11.2015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56BEEF-A261-4ADB-8D82-EB1EBF45DBEC}" type="slidenum">
              <a:rPr lang="tr-TR" smtClean="0"/>
              <a:t>‹#›</a:t>
            </a:fld>
            <a:endParaRPr lang="tr-TR"/>
          </a:p>
        </p:txBody>
      </p:sp>
    </p:spTree>
    <p:extLst>
      <p:ext uri="{BB962C8B-B14F-4D97-AF65-F5344CB8AC3E}">
        <p14:creationId xmlns:p14="http://schemas.microsoft.com/office/powerpoint/2010/main" val="2819599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1A2C38C-C685-4283-93C7-4EC00D93FB12}" type="datetimeFigureOut">
              <a:rPr lang="tr-TR" smtClean="0"/>
              <a:t>30.11.2015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56BEEF-A261-4ADB-8D82-EB1EBF45DBEC}" type="slidenum">
              <a:rPr lang="tr-TR" smtClean="0"/>
              <a:t>‹#›</a:t>
            </a:fld>
            <a:endParaRPr lang="tr-TR"/>
          </a:p>
        </p:txBody>
      </p:sp>
    </p:spTree>
    <p:extLst>
      <p:ext uri="{BB962C8B-B14F-4D97-AF65-F5344CB8AC3E}">
        <p14:creationId xmlns:p14="http://schemas.microsoft.com/office/powerpoint/2010/main" val="1245623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1A2C38C-C685-4283-93C7-4EC00D93FB12}" type="datetimeFigureOut">
              <a:rPr lang="tr-TR" smtClean="0"/>
              <a:t>30.11.2015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456BEEF-A261-4ADB-8D82-EB1EBF45DBEC}" type="slidenum">
              <a:rPr lang="tr-TR" smtClean="0"/>
              <a:t>‹#›</a:t>
            </a:fld>
            <a:endParaRPr lang="tr-TR"/>
          </a:p>
        </p:txBody>
      </p:sp>
    </p:spTree>
    <p:extLst>
      <p:ext uri="{BB962C8B-B14F-4D97-AF65-F5344CB8AC3E}">
        <p14:creationId xmlns:p14="http://schemas.microsoft.com/office/powerpoint/2010/main" val="345961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1A2C38C-C685-4283-93C7-4EC00D93FB12}" type="datetimeFigureOut">
              <a:rPr lang="tr-TR" smtClean="0"/>
              <a:t>30.11.2015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456BEEF-A261-4ADB-8D82-EB1EBF45DBEC}" type="slidenum">
              <a:rPr lang="tr-TR" smtClean="0"/>
              <a:t>‹#›</a:t>
            </a:fld>
            <a:endParaRPr lang="tr-TR"/>
          </a:p>
        </p:txBody>
      </p:sp>
    </p:spTree>
    <p:extLst>
      <p:ext uri="{BB962C8B-B14F-4D97-AF65-F5344CB8AC3E}">
        <p14:creationId xmlns:p14="http://schemas.microsoft.com/office/powerpoint/2010/main" val="1638453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1A2C38C-C685-4283-93C7-4EC00D93FB12}" type="datetimeFigureOut">
              <a:rPr lang="tr-TR" smtClean="0"/>
              <a:t>30.11.2015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456BEEF-A261-4ADB-8D82-EB1EBF45DBEC}" type="slidenum">
              <a:rPr lang="tr-TR" smtClean="0"/>
              <a:t>‹#›</a:t>
            </a:fld>
            <a:endParaRPr lang="tr-TR"/>
          </a:p>
        </p:txBody>
      </p:sp>
    </p:spTree>
    <p:extLst>
      <p:ext uri="{BB962C8B-B14F-4D97-AF65-F5344CB8AC3E}">
        <p14:creationId xmlns:p14="http://schemas.microsoft.com/office/powerpoint/2010/main" val="34732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1A2C38C-C685-4283-93C7-4EC00D93FB12}" type="datetimeFigureOut">
              <a:rPr lang="tr-TR" smtClean="0"/>
              <a:t>30.11.2015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56BEEF-A261-4ADB-8D82-EB1EBF45DBEC}" type="slidenum">
              <a:rPr lang="tr-TR" smtClean="0"/>
              <a:t>‹#›</a:t>
            </a:fld>
            <a:endParaRPr lang="tr-TR"/>
          </a:p>
        </p:txBody>
      </p:sp>
    </p:spTree>
    <p:extLst>
      <p:ext uri="{BB962C8B-B14F-4D97-AF65-F5344CB8AC3E}">
        <p14:creationId xmlns:p14="http://schemas.microsoft.com/office/powerpoint/2010/main" val="3154898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1A2C38C-C685-4283-93C7-4EC00D93FB12}" type="datetimeFigureOut">
              <a:rPr lang="tr-TR" smtClean="0"/>
              <a:t>30.11.2015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56BEEF-A261-4ADB-8D82-EB1EBF45DBEC}" type="slidenum">
              <a:rPr lang="tr-TR" smtClean="0"/>
              <a:t>‹#›</a:t>
            </a:fld>
            <a:endParaRPr lang="tr-TR"/>
          </a:p>
        </p:txBody>
      </p:sp>
    </p:spTree>
    <p:extLst>
      <p:ext uri="{BB962C8B-B14F-4D97-AF65-F5344CB8AC3E}">
        <p14:creationId xmlns:p14="http://schemas.microsoft.com/office/powerpoint/2010/main" val="129129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A2C38C-C685-4283-93C7-4EC00D93FB12}" type="datetimeFigureOut">
              <a:rPr lang="tr-TR" smtClean="0"/>
              <a:t>30.11.2015</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56BEEF-A261-4ADB-8D82-EB1EBF45DBEC}" type="slidenum">
              <a:rPr lang="tr-TR" smtClean="0"/>
              <a:t>‹#›</a:t>
            </a:fld>
            <a:endParaRPr lang="tr-TR"/>
          </a:p>
        </p:txBody>
      </p:sp>
    </p:spTree>
    <p:extLst>
      <p:ext uri="{BB962C8B-B14F-4D97-AF65-F5344CB8AC3E}">
        <p14:creationId xmlns:p14="http://schemas.microsoft.com/office/powerpoint/2010/main" val="7528600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0729" y="0"/>
            <a:ext cx="10734806" cy="6858000"/>
          </a:xfrm>
          <a:solidFill>
            <a:srgbClr val="00B0F0"/>
          </a:solidFill>
        </p:spPr>
        <p:txBody>
          <a:bodyPr>
            <a:normAutofit/>
          </a:bodyPr>
          <a:lstStyle/>
          <a:p>
            <a:pPr marL="0" indent="0" algn="ctr">
              <a:buNone/>
            </a:pPr>
            <a:r>
              <a:rPr lang="tr-TR" sz="8000" b="1" dirty="0"/>
              <a:t>5442 SAYILI </a:t>
            </a:r>
            <a:r>
              <a:rPr lang="tr-TR" sz="8000" b="1" dirty="0" smtClean="0"/>
              <a:t>İL</a:t>
            </a:r>
          </a:p>
          <a:p>
            <a:pPr marL="0" indent="0" algn="ctr">
              <a:buNone/>
            </a:pPr>
            <a:r>
              <a:rPr lang="tr-TR" sz="8000" b="1" dirty="0" smtClean="0"/>
              <a:t>İDARESİ KANUNU</a:t>
            </a:r>
          </a:p>
          <a:p>
            <a:pPr marL="0" indent="0" algn="ctr">
              <a:buNone/>
            </a:pPr>
            <a:r>
              <a:rPr lang="tr-TR" sz="8000" b="1" dirty="0" smtClean="0"/>
              <a:t>SORU ve CEVAPLARI</a:t>
            </a:r>
          </a:p>
          <a:p>
            <a:pPr marL="0" indent="0" algn="ctr">
              <a:buNone/>
            </a:pPr>
            <a:r>
              <a:rPr lang="tr-TR" sz="1800" b="1" dirty="0" smtClean="0">
                <a:solidFill>
                  <a:schemeClr val="bg1"/>
                </a:solidFill>
                <a:latin typeface="Magneto" panose="04030805050802020D02" pitchFamily="82" charset="0"/>
              </a:rPr>
              <a:t>                   </a:t>
            </a:r>
          </a:p>
          <a:p>
            <a:pPr marL="0" indent="0" algn="ctr">
              <a:buNone/>
            </a:pPr>
            <a:r>
              <a:rPr lang="tr-TR" sz="1800" b="1" dirty="0">
                <a:solidFill>
                  <a:schemeClr val="bg1"/>
                </a:solidFill>
                <a:latin typeface="Magneto" panose="04030805050802020D02" pitchFamily="82" charset="0"/>
              </a:rPr>
              <a:t> </a:t>
            </a:r>
            <a:r>
              <a:rPr lang="tr-TR" sz="1800" b="1" dirty="0" smtClean="0">
                <a:solidFill>
                  <a:schemeClr val="bg1"/>
                </a:solidFill>
                <a:latin typeface="Magneto" panose="04030805050802020D02" pitchFamily="82" charset="0"/>
              </a:rPr>
              <a:t>                      </a:t>
            </a:r>
            <a:r>
              <a:rPr lang="tr-TR" sz="1800" b="1" dirty="0" err="1" smtClean="0">
                <a:solidFill>
                  <a:schemeClr val="bg1"/>
                </a:solidFill>
                <a:latin typeface="Magneto" panose="04030805050802020D02" pitchFamily="82" charset="0"/>
              </a:rPr>
              <a:t>AAteş</a:t>
            </a:r>
            <a:endParaRPr lang="tr-TR" sz="1800" b="1" dirty="0" smtClean="0">
              <a:solidFill>
                <a:schemeClr val="bg1"/>
              </a:solidFill>
              <a:latin typeface="Magneto" panose="04030805050802020D02" pitchFamily="82" charset="0"/>
            </a:endParaRPr>
          </a:p>
          <a:p>
            <a:pPr marL="0" indent="0" algn="ctr">
              <a:buNone/>
            </a:pPr>
            <a:r>
              <a:rPr lang="tr-TR" sz="4800" b="1" dirty="0" smtClean="0">
                <a:solidFill>
                  <a:srgbClr val="0000FF"/>
                </a:solidFill>
              </a:rPr>
              <a:t>               Ahmet ATEŞ</a:t>
            </a:r>
          </a:p>
          <a:p>
            <a:pPr marL="0" indent="0" algn="ctr">
              <a:buNone/>
            </a:pPr>
            <a:r>
              <a:rPr lang="tr-TR" sz="4800" b="1" dirty="0" smtClean="0"/>
              <a:t>                Ahi Evran İlkokulu/Ortaokulu</a:t>
            </a:r>
          </a:p>
          <a:p>
            <a:pPr marL="0" indent="0" algn="ctr">
              <a:buNone/>
            </a:pPr>
            <a:r>
              <a:rPr lang="tr-TR" sz="4800" b="1" dirty="0" smtClean="0"/>
              <a:t>                 Okul Müdürü</a:t>
            </a:r>
            <a:endParaRPr lang="tr-TR" sz="4800" b="1" dirty="0"/>
          </a:p>
        </p:txBody>
      </p:sp>
    </p:spTree>
    <p:extLst>
      <p:ext uri="{BB962C8B-B14F-4D97-AF65-F5344CB8AC3E}">
        <p14:creationId xmlns:p14="http://schemas.microsoft.com/office/powerpoint/2010/main" val="3400331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5885" y="0"/>
            <a:ext cx="10747332" cy="6858000"/>
          </a:xfrm>
          <a:solidFill>
            <a:srgbClr val="66FF66"/>
          </a:solidFill>
        </p:spPr>
        <p:txBody>
          <a:bodyPr>
            <a:normAutofit fontScale="47500" lnSpcReduction="20000"/>
          </a:bodyPr>
          <a:lstStyle/>
          <a:p>
            <a:endParaRPr lang="tr-TR" sz="8000" dirty="0" smtClean="0"/>
          </a:p>
          <a:p>
            <a:r>
              <a:rPr lang="tr-TR" sz="8000" dirty="0" smtClean="0"/>
              <a:t>SORU </a:t>
            </a:r>
            <a:r>
              <a:rPr lang="tr-TR" sz="8000" dirty="0"/>
              <a:t>17- </a:t>
            </a:r>
            <a:r>
              <a:rPr lang="tr-TR" sz="8000" b="1" dirty="0"/>
              <a:t>5442 sayılı il idaresi kanununa göre, vali bir memura aşağıdaki cezalardan hangisini veremez?</a:t>
            </a:r>
          </a:p>
          <a:p>
            <a:r>
              <a:rPr lang="tr-TR" sz="8000" dirty="0"/>
              <a:t>A) Uyarma</a:t>
            </a:r>
            <a:br>
              <a:rPr lang="tr-TR" sz="8000" dirty="0"/>
            </a:br>
            <a:r>
              <a:rPr lang="tr-TR" sz="8000" dirty="0"/>
              <a:t>B) Kınama</a:t>
            </a:r>
            <a:br>
              <a:rPr lang="tr-TR" sz="8000" dirty="0"/>
            </a:br>
            <a:r>
              <a:rPr lang="tr-TR" sz="8000" b="1" dirty="0">
                <a:solidFill>
                  <a:srgbClr val="0000FF"/>
                </a:solidFill>
              </a:rPr>
              <a:t>C) Meslekten atma</a:t>
            </a:r>
            <a:br>
              <a:rPr lang="tr-TR" sz="8000" b="1" dirty="0">
                <a:solidFill>
                  <a:srgbClr val="0000FF"/>
                </a:solidFill>
              </a:rPr>
            </a:br>
            <a:r>
              <a:rPr lang="tr-TR" sz="8000" dirty="0"/>
              <a:t>D) Aylıktan kesme</a:t>
            </a:r>
          </a:p>
          <a:p>
            <a:r>
              <a:rPr lang="tr-TR" sz="8000" dirty="0"/>
              <a:t>SORU 18- </a:t>
            </a:r>
            <a:r>
              <a:rPr lang="tr-TR" sz="8000" b="1" dirty="0"/>
              <a:t>5442 sayılı il idaresi kanununa göre, vali aşağıdakilerden hangisinin birinci sicil amiridir?</a:t>
            </a:r>
          </a:p>
          <a:p>
            <a:r>
              <a:rPr lang="tr-TR" sz="8000" dirty="0"/>
              <a:t>A) Okul Müdürleri</a:t>
            </a:r>
            <a:br>
              <a:rPr lang="tr-TR" sz="8000" dirty="0"/>
            </a:br>
            <a:r>
              <a:rPr lang="tr-TR" sz="8000" dirty="0"/>
              <a:t>B) İl Milli Eğitim Şube Müdürleri</a:t>
            </a:r>
            <a:br>
              <a:rPr lang="tr-TR" sz="8000" dirty="0"/>
            </a:br>
            <a:r>
              <a:rPr lang="tr-TR" sz="8000" b="1" dirty="0">
                <a:solidFill>
                  <a:srgbClr val="0000FF"/>
                </a:solidFill>
              </a:rPr>
              <a:t>C) Kaymakamların</a:t>
            </a:r>
            <a:r>
              <a:rPr lang="tr-TR" sz="8000" dirty="0"/>
              <a:t/>
            </a:r>
            <a:br>
              <a:rPr lang="tr-TR" sz="8000" dirty="0"/>
            </a:br>
            <a:r>
              <a:rPr lang="tr-TR" sz="8000" dirty="0"/>
              <a:t>D) Köy </a:t>
            </a:r>
            <a:r>
              <a:rPr lang="tr-TR" sz="8000" dirty="0" smtClean="0"/>
              <a:t>Muhtarları</a:t>
            </a:r>
            <a:endParaRPr lang="tr-TR" sz="8000" dirty="0"/>
          </a:p>
        </p:txBody>
      </p:sp>
    </p:spTree>
    <p:extLst>
      <p:ext uri="{BB962C8B-B14F-4D97-AF65-F5344CB8AC3E}">
        <p14:creationId xmlns:p14="http://schemas.microsoft.com/office/powerpoint/2010/main" val="1665314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75780" y="0"/>
            <a:ext cx="10922697" cy="6858000"/>
          </a:xfrm>
          <a:solidFill>
            <a:srgbClr val="66FF66"/>
          </a:solidFill>
        </p:spPr>
        <p:txBody>
          <a:bodyPr>
            <a:normAutofit fontScale="62500" lnSpcReduction="20000"/>
          </a:bodyPr>
          <a:lstStyle/>
          <a:p>
            <a:r>
              <a:rPr lang="tr-TR" sz="8000" dirty="0"/>
              <a:t>SORU 19- </a:t>
            </a:r>
            <a:r>
              <a:rPr lang="tr-TR" sz="8000" b="1" dirty="0"/>
              <a:t>5442 sayılı il idaresi kanununa göre, vali idare şube başkanlarını heyet olarak yılda en az kaç defa toplar?</a:t>
            </a:r>
          </a:p>
          <a:p>
            <a:r>
              <a:rPr lang="tr-TR" sz="8000" dirty="0"/>
              <a:t>A) 1 </a:t>
            </a:r>
            <a:r>
              <a:rPr lang="tr-TR" sz="8000" dirty="0" smtClean="0"/>
              <a:t> B</a:t>
            </a:r>
            <a:r>
              <a:rPr lang="tr-TR" sz="8000" dirty="0"/>
              <a:t>) 2 </a:t>
            </a:r>
            <a:r>
              <a:rPr lang="tr-TR" sz="8000" dirty="0" smtClean="0"/>
              <a:t> C</a:t>
            </a:r>
            <a:r>
              <a:rPr lang="tr-TR" sz="8000" dirty="0"/>
              <a:t>) 3 </a:t>
            </a:r>
            <a:r>
              <a:rPr lang="tr-TR" sz="8000" dirty="0" smtClean="0"/>
              <a:t> </a:t>
            </a:r>
            <a:r>
              <a:rPr lang="tr-TR" sz="8000" b="1" dirty="0" smtClean="0">
                <a:solidFill>
                  <a:srgbClr val="0000FF"/>
                </a:solidFill>
              </a:rPr>
              <a:t>D</a:t>
            </a:r>
            <a:r>
              <a:rPr lang="tr-TR" sz="8000" b="1" dirty="0">
                <a:solidFill>
                  <a:srgbClr val="0000FF"/>
                </a:solidFill>
              </a:rPr>
              <a:t>) 4</a:t>
            </a:r>
          </a:p>
          <a:p>
            <a:r>
              <a:rPr lang="tr-TR" sz="8000" dirty="0"/>
              <a:t>SORU 20- </a:t>
            </a:r>
            <a:r>
              <a:rPr lang="tr-TR" sz="8000" b="1" dirty="0"/>
              <a:t>5442 sayılı il idaresi kanununa göre, valilerce verilin cezalar ne zaman sicile geçer?</a:t>
            </a:r>
          </a:p>
          <a:p>
            <a:r>
              <a:rPr lang="tr-TR" sz="8000" dirty="0"/>
              <a:t>A) Tebliğ tarihinden 7 gün sonra</a:t>
            </a:r>
            <a:br>
              <a:rPr lang="tr-TR" sz="8000" dirty="0"/>
            </a:br>
            <a:r>
              <a:rPr lang="tr-TR" sz="8000" b="1" dirty="0">
                <a:solidFill>
                  <a:srgbClr val="0000FF"/>
                </a:solidFill>
              </a:rPr>
              <a:t>B) Tebliğ tarihinden itibaren</a:t>
            </a:r>
            <a:r>
              <a:rPr lang="tr-TR" sz="8000" dirty="0">
                <a:solidFill>
                  <a:srgbClr val="0000FF"/>
                </a:solidFill>
              </a:rPr>
              <a:t/>
            </a:r>
            <a:br>
              <a:rPr lang="tr-TR" sz="8000" dirty="0">
                <a:solidFill>
                  <a:srgbClr val="0000FF"/>
                </a:solidFill>
              </a:rPr>
            </a:br>
            <a:r>
              <a:rPr lang="tr-TR" sz="8000" dirty="0"/>
              <a:t>C) Tebliğ tarihinden 10 gün sonra</a:t>
            </a:r>
            <a:br>
              <a:rPr lang="tr-TR" sz="8000" dirty="0"/>
            </a:br>
            <a:r>
              <a:rPr lang="tr-TR" sz="8000" dirty="0"/>
              <a:t>D) Tebliğ tarihinden 1 yıl sonra</a:t>
            </a:r>
          </a:p>
          <a:p>
            <a:pPr marL="0" indent="0" algn="ctr">
              <a:buNone/>
            </a:pPr>
            <a:endParaRPr lang="tr-TR" sz="8000" b="1" dirty="0"/>
          </a:p>
        </p:txBody>
      </p:sp>
    </p:spTree>
    <p:extLst>
      <p:ext uri="{BB962C8B-B14F-4D97-AF65-F5344CB8AC3E}">
        <p14:creationId xmlns:p14="http://schemas.microsoft.com/office/powerpoint/2010/main" val="1263974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75780" y="0"/>
            <a:ext cx="10972801" cy="6858000"/>
          </a:xfrm>
          <a:solidFill>
            <a:srgbClr val="66FF66"/>
          </a:solidFill>
        </p:spPr>
        <p:txBody>
          <a:bodyPr>
            <a:normAutofit fontScale="55000" lnSpcReduction="20000"/>
          </a:bodyPr>
          <a:lstStyle/>
          <a:p>
            <a:r>
              <a:rPr lang="tr-TR" sz="8000" dirty="0"/>
              <a:t>SORU 21- </a:t>
            </a:r>
            <a:r>
              <a:rPr lang="tr-TR" sz="8000" b="1" dirty="0"/>
              <a:t>5442 sayılı il idaresi kanununa göre, valiler kaymakamları yılda kaç defa toplantıya çağırır?</a:t>
            </a:r>
          </a:p>
          <a:p>
            <a:r>
              <a:rPr lang="tr-TR" sz="8000" b="1" dirty="0">
                <a:solidFill>
                  <a:srgbClr val="0000FF"/>
                </a:solidFill>
              </a:rPr>
              <a:t>A) 1 </a:t>
            </a:r>
            <a:r>
              <a:rPr lang="tr-TR" sz="8000" b="1" dirty="0" smtClean="0">
                <a:solidFill>
                  <a:srgbClr val="0000FF"/>
                </a:solidFill>
              </a:rPr>
              <a:t> </a:t>
            </a:r>
            <a:r>
              <a:rPr lang="tr-TR" sz="8000" dirty="0" smtClean="0"/>
              <a:t>B</a:t>
            </a:r>
            <a:r>
              <a:rPr lang="tr-TR" sz="8000" dirty="0"/>
              <a:t>) </a:t>
            </a:r>
            <a:r>
              <a:rPr lang="tr-TR" sz="8000" dirty="0" smtClean="0"/>
              <a:t> 2 </a:t>
            </a:r>
            <a:r>
              <a:rPr lang="tr-TR" sz="8000" dirty="0"/>
              <a:t>C) </a:t>
            </a:r>
            <a:r>
              <a:rPr lang="tr-TR" sz="8000" dirty="0" smtClean="0"/>
              <a:t> 4  B</a:t>
            </a:r>
            <a:r>
              <a:rPr lang="tr-TR" sz="8000" dirty="0"/>
              <a:t>) 8</a:t>
            </a:r>
          </a:p>
          <a:p>
            <a:r>
              <a:rPr lang="tr-TR" sz="8000" dirty="0"/>
              <a:t>SORU 22- </a:t>
            </a:r>
            <a:r>
              <a:rPr lang="tr-TR" sz="8000" b="1" dirty="0"/>
              <a:t>5442 sayılı il idaresi kanununa göre, kaymakamlar aşağıdaki cezalardan hangisini ya da hangilerini verir?</a:t>
            </a:r>
            <a:br>
              <a:rPr lang="tr-TR" sz="8000" b="1" dirty="0"/>
            </a:br>
            <a:r>
              <a:rPr lang="tr-TR" sz="8000" dirty="0"/>
              <a:t>1- Uyarma 2- Kınama 3- Aylıktan kesme 4- Kademe ilerlemesini durdurma</a:t>
            </a:r>
          </a:p>
          <a:p>
            <a:r>
              <a:rPr lang="tr-TR" sz="8000" dirty="0"/>
              <a:t>A) Yalnız 1</a:t>
            </a:r>
            <a:br>
              <a:rPr lang="tr-TR" sz="8000" dirty="0"/>
            </a:br>
            <a:r>
              <a:rPr lang="tr-TR" sz="8000" dirty="0"/>
              <a:t>B) 1,3</a:t>
            </a:r>
            <a:br>
              <a:rPr lang="tr-TR" sz="8000" dirty="0"/>
            </a:br>
            <a:r>
              <a:rPr lang="tr-TR" sz="8000" dirty="0"/>
              <a:t>C) 3,4</a:t>
            </a:r>
            <a:br>
              <a:rPr lang="tr-TR" sz="8000" dirty="0"/>
            </a:br>
            <a:r>
              <a:rPr lang="tr-TR" sz="8000" b="1" dirty="0">
                <a:solidFill>
                  <a:srgbClr val="0000FF"/>
                </a:solidFill>
              </a:rPr>
              <a:t>D) 1,2</a:t>
            </a:r>
          </a:p>
          <a:p>
            <a:pPr marL="0" indent="0" algn="ctr">
              <a:buNone/>
            </a:pPr>
            <a:endParaRPr lang="tr-TR" sz="8000" b="1" dirty="0"/>
          </a:p>
        </p:txBody>
      </p:sp>
    </p:spTree>
    <p:extLst>
      <p:ext uri="{BB962C8B-B14F-4D97-AF65-F5344CB8AC3E}">
        <p14:creationId xmlns:p14="http://schemas.microsoft.com/office/powerpoint/2010/main" val="1620844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63254" y="0"/>
            <a:ext cx="10634598" cy="6858000"/>
          </a:xfrm>
          <a:solidFill>
            <a:srgbClr val="66FF66"/>
          </a:solidFill>
        </p:spPr>
        <p:txBody>
          <a:bodyPr>
            <a:normAutofit fontScale="55000" lnSpcReduction="20000"/>
          </a:bodyPr>
          <a:lstStyle/>
          <a:p>
            <a:endParaRPr lang="tr-TR" sz="2500" dirty="0" smtClean="0"/>
          </a:p>
          <a:p>
            <a:r>
              <a:rPr lang="tr-TR" sz="8000" dirty="0" smtClean="0"/>
              <a:t>SORU </a:t>
            </a:r>
            <a:r>
              <a:rPr lang="tr-TR" sz="8000" dirty="0"/>
              <a:t>23- </a:t>
            </a:r>
            <a:r>
              <a:rPr lang="tr-TR" sz="8000" b="1" dirty="0"/>
              <a:t>5442 sayılı il idaresi kanununa göre, İlçe Milli Eğitim Müdürünün birinci sicil amiri kimdir?</a:t>
            </a:r>
          </a:p>
          <a:p>
            <a:r>
              <a:rPr lang="tr-TR" sz="8000" dirty="0"/>
              <a:t>A) Vali</a:t>
            </a:r>
            <a:br>
              <a:rPr lang="tr-TR" sz="8000" dirty="0"/>
            </a:br>
            <a:r>
              <a:rPr lang="tr-TR" sz="8000" dirty="0"/>
              <a:t>B) İl Milli Eğitim Müdürü</a:t>
            </a:r>
            <a:br>
              <a:rPr lang="tr-TR" sz="8000" dirty="0"/>
            </a:br>
            <a:r>
              <a:rPr lang="tr-TR" sz="8000" b="1" dirty="0">
                <a:solidFill>
                  <a:srgbClr val="0000FF"/>
                </a:solidFill>
              </a:rPr>
              <a:t>C) Kaymakam</a:t>
            </a:r>
            <a:r>
              <a:rPr lang="tr-TR" sz="8000" dirty="0"/>
              <a:t/>
            </a:r>
            <a:br>
              <a:rPr lang="tr-TR" sz="8000" dirty="0"/>
            </a:br>
            <a:r>
              <a:rPr lang="tr-TR" sz="8000" dirty="0"/>
              <a:t>D) Milli Eğitim Bakanı</a:t>
            </a:r>
          </a:p>
          <a:p>
            <a:r>
              <a:rPr lang="tr-TR" sz="8000" dirty="0"/>
              <a:t>SORU 24- </a:t>
            </a:r>
            <a:r>
              <a:rPr lang="tr-TR" sz="8000" b="1" dirty="0"/>
              <a:t>5442 sayılı il idaresi kanununa göre, kaymakam ilçe idare şube başkanlarına acele hallerde kaç güne kadar izin </a:t>
            </a:r>
            <a:r>
              <a:rPr lang="tr-TR" sz="8000" b="1" dirty="0" err="1"/>
              <a:t>verebiliri</a:t>
            </a:r>
            <a:r>
              <a:rPr lang="tr-TR" sz="8000" b="1" dirty="0"/>
              <a:t>?</a:t>
            </a:r>
          </a:p>
          <a:p>
            <a:r>
              <a:rPr lang="tr-TR" sz="8000" dirty="0"/>
              <a:t>A) </a:t>
            </a:r>
            <a:r>
              <a:rPr lang="tr-TR" sz="8000" dirty="0" smtClean="0"/>
              <a:t>7  </a:t>
            </a:r>
            <a:r>
              <a:rPr lang="tr-TR" sz="8000" b="1" dirty="0">
                <a:solidFill>
                  <a:srgbClr val="0000FF"/>
                </a:solidFill>
              </a:rPr>
              <a:t>B) 8 </a:t>
            </a:r>
            <a:r>
              <a:rPr lang="tr-TR" sz="8000" b="1" dirty="0" smtClean="0">
                <a:solidFill>
                  <a:srgbClr val="0000FF"/>
                </a:solidFill>
              </a:rPr>
              <a:t> </a:t>
            </a:r>
            <a:r>
              <a:rPr lang="tr-TR" sz="8000" dirty="0" smtClean="0"/>
              <a:t>C</a:t>
            </a:r>
            <a:r>
              <a:rPr lang="tr-TR" sz="8000" dirty="0"/>
              <a:t>) 9 </a:t>
            </a:r>
            <a:r>
              <a:rPr lang="tr-TR" sz="8000" dirty="0" smtClean="0"/>
              <a:t> D</a:t>
            </a:r>
            <a:r>
              <a:rPr lang="tr-TR" sz="8000" dirty="0"/>
              <a:t>) 10</a:t>
            </a:r>
          </a:p>
          <a:p>
            <a:pPr marL="0" indent="0" algn="ctr">
              <a:buNone/>
            </a:pPr>
            <a:endParaRPr lang="tr-TR" sz="8000" b="1" dirty="0"/>
          </a:p>
        </p:txBody>
      </p:sp>
    </p:spTree>
    <p:extLst>
      <p:ext uri="{BB962C8B-B14F-4D97-AF65-F5344CB8AC3E}">
        <p14:creationId xmlns:p14="http://schemas.microsoft.com/office/powerpoint/2010/main" val="3328680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8411" y="0"/>
            <a:ext cx="10759857" cy="6858000"/>
          </a:xfrm>
          <a:solidFill>
            <a:srgbClr val="66FF66"/>
          </a:solidFill>
        </p:spPr>
        <p:txBody>
          <a:bodyPr>
            <a:normAutofit fontScale="55000" lnSpcReduction="20000"/>
          </a:bodyPr>
          <a:lstStyle/>
          <a:p>
            <a:endParaRPr lang="tr-TR" sz="3300" dirty="0" smtClean="0"/>
          </a:p>
          <a:p>
            <a:r>
              <a:rPr lang="tr-TR" sz="8700" dirty="0" smtClean="0"/>
              <a:t>SORU </a:t>
            </a:r>
            <a:r>
              <a:rPr lang="tr-TR" sz="8700" dirty="0"/>
              <a:t>25- </a:t>
            </a:r>
            <a:r>
              <a:rPr lang="tr-TR" sz="8700" b="1" dirty="0"/>
              <a:t>5442 sayılı il idaresi kanununa göre, yıllık izin süresine dahil edilmek üzere tayini kendisine ait memuruna, kaymakam acele hallerde kaç güne kadar izin verebilir?</a:t>
            </a:r>
          </a:p>
          <a:p>
            <a:r>
              <a:rPr lang="tr-TR" sz="8700" b="1" dirty="0">
                <a:solidFill>
                  <a:srgbClr val="0000FF"/>
                </a:solidFill>
              </a:rPr>
              <a:t>A) </a:t>
            </a:r>
            <a:r>
              <a:rPr lang="tr-TR" sz="8700" b="1" dirty="0" smtClean="0">
                <a:solidFill>
                  <a:srgbClr val="0000FF"/>
                </a:solidFill>
              </a:rPr>
              <a:t>30  </a:t>
            </a:r>
            <a:r>
              <a:rPr lang="tr-TR" sz="8700" dirty="0"/>
              <a:t>B) 45 </a:t>
            </a:r>
            <a:r>
              <a:rPr lang="tr-TR" sz="8700" dirty="0" smtClean="0"/>
              <a:t> C</a:t>
            </a:r>
            <a:r>
              <a:rPr lang="tr-TR" sz="8700" dirty="0"/>
              <a:t>) </a:t>
            </a:r>
            <a:r>
              <a:rPr lang="tr-TR" sz="8700" dirty="0" smtClean="0"/>
              <a:t> 60  </a:t>
            </a:r>
            <a:r>
              <a:rPr lang="tr-TR" sz="8700" dirty="0"/>
              <a:t>D) 90</a:t>
            </a:r>
          </a:p>
          <a:p>
            <a:r>
              <a:rPr lang="tr-TR" sz="8700" dirty="0"/>
              <a:t>SORU 26- </a:t>
            </a:r>
            <a:r>
              <a:rPr lang="tr-TR" sz="8700" b="1" dirty="0"/>
              <a:t>5442 sayılı il idaresi kanununa göre, tayinleri merkeze ait memurlara acele hallerde valiler kaç güne kadar izin verirler?</a:t>
            </a:r>
          </a:p>
          <a:p>
            <a:r>
              <a:rPr lang="tr-TR" sz="8700" dirty="0"/>
              <a:t>A) 5 B) </a:t>
            </a:r>
            <a:r>
              <a:rPr lang="tr-TR" sz="8700" dirty="0" smtClean="0"/>
              <a:t> 10  </a:t>
            </a:r>
            <a:r>
              <a:rPr lang="tr-TR" sz="8700" b="1" dirty="0" smtClean="0">
                <a:solidFill>
                  <a:srgbClr val="0000FF"/>
                </a:solidFill>
              </a:rPr>
              <a:t>C</a:t>
            </a:r>
            <a:r>
              <a:rPr lang="tr-TR" sz="8700" b="1" dirty="0">
                <a:solidFill>
                  <a:srgbClr val="0000FF"/>
                </a:solidFill>
              </a:rPr>
              <a:t>) 15 </a:t>
            </a:r>
            <a:r>
              <a:rPr lang="tr-TR" sz="8700" b="1" dirty="0" smtClean="0">
                <a:solidFill>
                  <a:srgbClr val="0000FF"/>
                </a:solidFill>
              </a:rPr>
              <a:t> </a:t>
            </a:r>
            <a:r>
              <a:rPr lang="tr-TR" sz="8700" dirty="0" smtClean="0"/>
              <a:t>D</a:t>
            </a:r>
            <a:r>
              <a:rPr lang="tr-TR" sz="8700" dirty="0"/>
              <a:t>) 30</a:t>
            </a:r>
          </a:p>
          <a:p>
            <a:pPr marL="0" indent="0" algn="ctr">
              <a:buNone/>
            </a:pPr>
            <a:endParaRPr lang="tr-TR" sz="8000" b="1" dirty="0"/>
          </a:p>
        </p:txBody>
      </p:sp>
    </p:spTree>
    <p:extLst>
      <p:ext uri="{BB962C8B-B14F-4D97-AF65-F5344CB8AC3E}">
        <p14:creationId xmlns:p14="http://schemas.microsoft.com/office/powerpoint/2010/main" val="2381692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1144" y="0"/>
            <a:ext cx="10772385" cy="6858000"/>
          </a:xfrm>
          <a:solidFill>
            <a:srgbClr val="66FF66"/>
          </a:solidFill>
        </p:spPr>
        <p:txBody>
          <a:bodyPr>
            <a:normAutofit fontScale="25000" lnSpcReduction="20000"/>
          </a:bodyPr>
          <a:lstStyle/>
          <a:p>
            <a:endParaRPr lang="tr-TR" sz="14800" dirty="0" smtClean="0"/>
          </a:p>
          <a:p>
            <a:r>
              <a:rPr lang="tr-TR" sz="17600" dirty="0" smtClean="0"/>
              <a:t>SORU </a:t>
            </a:r>
            <a:r>
              <a:rPr lang="tr-TR" sz="17600" dirty="0"/>
              <a:t>27- </a:t>
            </a:r>
            <a:r>
              <a:rPr lang="tr-TR" sz="17600" b="1" dirty="0"/>
              <a:t>5442 sayılı il idaresi kanununa göre, ilçe genel idaresinin başı ve mercii kimdir?</a:t>
            </a:r>
          </a:p>
          <a:p>
            <a:r>
              <a:rPr lang="tr-TR" sz="17600" b="1" dirty="0">
                <a:solidFill>
                  <a:srgbClr val="0000FF"/>
                </a:solidFill>
              </a:rPr>
              <a:t>A) Kaymakam</a:t>
            </a:r>
            <a:br>
              <a:rPr lang="tr-TR" sz="17600" b="1" dirty="0">
                <a:solidFill>
                  <a:srgbClr val="0000FF"/>
                </a:solidFill>
              </a:rPr>
            </a:br>
            <a:r>
              <a:rPr lang="tr-TR" sz="17600" dirty="0"/>
              <a:t>B) Vali</a:t>
            </a:r>
            <a:br>
              <a:rPr lang="tr-TR" sz="17600" dirty="0"/>
            </a:br>
            <a:r>
              <a:rPr lang="tr-TR" sz="17600" dirty="0"/>
              <a:t>C) Belediye Başkanı</a:t>
            </a:r>
            <a:br>
              <a:rPr lang="tr-TR" sz="17600" dirty="0"/>
            </a:br>
            <a:r>
              <a:rPr lang="tr-TR" sz="17600" dirty="0"/>
              <a:t>D) İlçe Milli Eğitim Müdürü</a:t>
            </a:r>
          </a:p>
          <a:p>
            <a:r>
              <a:rPr lang="tr-TR" sz="17600" dirty="0"/>
              <a:t>SORU 28- </a:t>
            </a:r>
            <a:r>
              <a:rPr lang="tr-TR" sz="17600" b="1" dirty="0"/>
              <a:t>5442 sayılı il idaresi kanununa göre, aşağıdakilerden hangisi il idare kurulu arasında yer almaz?</a:t>
            </a:r>
          </a:p>
          <a:p>
            <a:r>
              <a:rPr lang="tr-TR" sz="17600" dirty="0"/>
              <a:t>A) Milli eğitim C) Defterdar </a:t>
            </a:r>
            <a:br>
              <a:rPr lang="tr-TR" sz="17600" dirty="0"/>
            </a:br>
            <a:r>
              <a:rPr lang="tr-TR" sz="17600" dirty="0"/>
              <a:t>B) Bayındırlık </a:t>
            </a:r>
            <a:r>
              <a:rPr lang="tr-TR" sz="17600" b="1" dirty="0">
                <a:solidFill>
                  <a:srgbClr val="0000FF"/>
                </a:solidFill>
              </a:rPr>
              <a:t>D) Askeriye</a:t>
            </a:r>
            <a:r>
              <a:rPr lang="tr-TR" sz="17600" dirty="0"/>
              <a:t/>
            </a:r>
            <a:br>
              <a:rPr lang="tr-TR" sz="17600" dirty="0"/>
            </a:br>
            <a:endParaRPr lang="tr-TR" sz="17600" b="1" dirty="0"/>
          </a:p>
        </p:txBody>
      </p:sp>
    </p:spTree>
    <p:extLst>
      <p:ext uri="{BB962C8B-B14F-4D97-AF65-F5344CB8AC3E}">
        <p14:creationId xmlns:p14="http://schemas.microsoft.com/office/powerpoint/2010/main" val="1858255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8307" y="0"/>
            <a:ext cx="10647124" cy="6858000"/>
          </a:xfrm>
          <a:solidFill>
            <a:srgbClr val="66FF66"/>
          </a:solidFill>
        </p:spPr>
        <p:txBody>
          <a:bodyPr>
            <a:normAutofit fontScale="47500" lnSpcReduction="20000"/>
          </a:bodyPr>
          <a:lstStyle/>
          <a:p>
            <a:endParaRPr lang="tr-TR" sz="2900" dirty="0" smtClean="0"/>
          </a:p>
          <a:p>
            <a:r>
              <a:rPr lang="tr-TR" sz="8000" dirty="0" smtClean="0"/>
              <a:t>SORU </a:t>
            </a:r>
            <a:r>
              <a:rPr lang="tr-TR" sz="8000" dirty="0"/>
              <a:t>29- </a:t>
            </a:r>
            <a:r>
              <a:rPr lang="tr-TR" sz="8000" b="1" dirty="0"/>
              <a:t>5442 sayılı il idaresi kanununa göre, hangisi ya da hangileri il idare kurulunda bulunmaz?</a:t>
            </a:r>
            <a:br>
              <a:rPr lang="tr-TR" sz="8000" b="1" dirty="0"/>
            </a:br>
            <a:r>
              <a:rPr lang="tr-TR" sz="8000" dirty="0"/>
              <a:t>1- Hukuk işleri müdürü 3- Tarım ve veteriner </a:t>
            </a:r>
            <a:br>
              <a:rPr lang="tr-TR" sz="8000" dirty="0"/>
            </a:br>
            <a:r>
              <a:rPr lang="tr-TR" sz="8000" dirty="0"/>
              <a:t>2- Sağlık ve sosyal yardım 4- DSİ müdürü</a:t>
            </a:r>
          </a:p>
          <a:p>
            <a:r>
              <a:rPr lang="tr-TR" sz="8000" dirty="0"/>
              <a:t>A) </a:t>
            </a:r>
            <a:r>
              <a:rPr lang="tr-TR" sz="8000" dirty="0" smtClean="0"/>
              <a:t>1,2  </a:t>
            </a:r>
            <a:r>
              <a:rPr lang="tr-TR" sz="8000" dirty="0"/>
              <a:t>B) </a:t>
            </a:r>
            <a:r>
              <a:rPr lang="tr-TR" sz="8000" dirty="0" smtClean="0"/>
              <a:t>1,3  </a:t>
            </a:r>
            <a:r>
              <a:rPr lang="tr-TR" sz="8000" dirty="0"/>
              <a:t>C) Yalnız </a:t>
            </a:r>
            <a:r>
              <a:rPr lang="tr-TR" sz="8000" dirty="0" smtClean="0"/>
              <a:t>3  </a:t>
            </a:r>
            <a:r>
              <a:rPr lang="tr-TR" sz="8000" b="1" dirty="0">
                <a:solidFill>
                  <a:srgbClr val="0000FF"/>
                </a:solidFill>
              </a:rPr>
              <a:t>D) Yalnız 4</a:t>
            </a:r>
          </a:p>
          <a:p>
            <a:r>
              <a:rPr lang="tr-TR" sz="8000" dirty="0"/>
              <a:t>SORU 30- </a:t>
            </a:r>
            <a:r>
              <a:rPr lang="tr-TR" sz="8000" b="1" dirty="0"/>
              <a:t>5442 sayılı il idaresi kanununa göre, ilçe idare kurulunda aşağıdakilerden hangisi bulunmaz? </a:t>
            </a:r>
          </a:p>
          <a:p>
            <a:r>
              <a:rPr lang="tr-TR" sz="8000" dirty="0"/>
              <a:t>A) Tahrirat katibi</a:t>
            </a:r>
            <a:br>
              <a:rPr lang="tr-TR" sz="8000" dirty="0"/>
            </a:br>
            <a:r>
              <a:rPr lang="tr-TR" sz="8000" dirty="0"/>
              <a:t>B) Malmüdürü</a:t>
            </a:r>
            <a:br>
              <a:rPr lang="tr-TR" sz="8000" dirty="0"/>
            </a:br>
            <a:r>
              <a:rPr lang="tr-TR" sz="8000" dirty="0"/>
              <a:t>C) Hükümet hekimi</a:t>
            </a:r>
            <a:br>
              <a:rPr lang="tr-TR" sz="8000" dirty="0"/>
            </a:br>
            <a:r>
              <a:rPr lang="tr-TR" sz="8000" b="1" dirty="0">
                <a:solidFill>
                  <a:srgbClr val="0000FF"/>
                </a:solidFill>
              </a:rPr>
              <a:t>D) İlçe Garnizon komutanı</a:t>
            </a:r>
          </a:p>
          <a:p>
            <a:pPr marL="0" indent="0" algn="ctr">
              <a:buNone/>
            </a:pPr>
            <a:endParaRPr lang="tr-TR" sz="8000" b="1" dirty="0"/>
          </a:p>
        </p:txBody>
      </p:sp>
    </p:spTree>
    <p:extLst>
      <p:ext uri="{BB962C8B-B14F-4D97-AF65-F5344CB8AC3E}">
        <p14:creationId xmlns:p14="http://schemas.microsoft.com/office/powerpoint/2010/main" val="4131109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8307" y="0"/>
            <a:ext cx="10784909" cy="6858000"/>
          </a:xfrm>
          <a:solidFill>
            <a:srgbClr val="66FF66"/>
          </a:solidFill>
        </p:spPr>
        <p:txBody>
          <a:bodyPr>
            <a:normAutofit fontScale="62500" lnSpcReduction="20000"/>
          </a:bodyPr>
          <a:lstStyle/>
          <a:p>
            <a:endParaRPr lang="tr-TR" sz="2900" dirty="0" smtClean="0"/>
          </a:p>
          <a:p>
            <a:r>
              <a:rPr lang="tr-TR" sz="8000" dirty="0" smtClean="0"/>
              <a:t>SORU </a:t>
            </a:r>
            <a:r>
              <a:rPr lang="tr-TR" sz="8000" dirty="0"/>
              <a:t>31- 5442 sayılı il idaresi kanununa göre, ilçe idare kurulu kaymakam ile birlikte kaç kişiden oluşur?</a:t>
            </a:r>
          </a:p>
          <a:p>
            <a:r>
              <a:rPr lang="tr-TR" sz="8000" dirty="0"/>
              <a:t>A) 2 </a:t>
            </a:r>
            <a:r>
              <a:rPr lang="tr-TR" sz="8000" dirty="0" smtClean="0"/>
              <a:t>  B</a:t>
            </a:r>
            <a:r>
              <a:rPr lang="tr-TR" sz="8000" dirty="0"/>
              <a:t>) </a:t>
            </a:r>
            <a:r>
              <a:rPr lang="tr-TR" sz="8000" dirty="0" smtClean="0"/>
              <a:t>4   </a:t>
            </a:r>
            <a:r>
              <a:rPr lang="tr-TR" sz="8000" b="1" dirty="0" smtClean="0">
                <a:solidFill>
                  <a:srgbClr val="0000FF"/>
                </a:solidFill>
              </a:rPr>
              <a:t>C</a:t>
            </a:r>
            <a:r>
              <a:rPr lang="tr-TR" sz="8000" b="1" dirty="0">
                <a:solidFill>
                  <a:srgbClr val="0000FF"/>
                </a:solidFill>
              </a:rPr>
              <a:t>) </a:t>
            </a:r>
            <a:r>
              <a:rPr lang="tr-TR" sz="8000" b="1" dirty="0" smtClean="0">
                <a:solidFill>
                  <a:srgbClr val="0000FF"/>
                </a:solidFill>
              </a:rPr>
              <a:t>6   </a:t>
            </a:r>
            <a:r>
              <a:rPr lang="tr-TR" sz="8000" dirty="0" smtClean="0"/>
              <a:t>D</a:t>
            </a:r>
            <a:r>
              <a:rPr lang="tr-TR" sz="8000" dirty="0"/>
              <a:t>) 8</a:t>
            </a:r>
          </a:p>
          <a:p>
            <a:r>
              <a:rPr lang="tr-TR" sz="8000" dirty="0"/>
              <a:t>SORU 32- 5442 sayılı il idaresi kanununa göre, ilçe idare kurulu kararlarını itiraz nereye yapılır?</a:t>
            </a:r>
          </a:p>
          <a:p>
            <a:r>
              <a:rPr lang="tr-TR" sz="8000" b="1" dirty="0">
                <a:solidFill>
                  <a:srgbClr val="0000FF"/>
                </a:solidFill>
              </a:rPr>
              <a:t>A) İl idare kurulunu</a:t>
            </a:r>
            <a:r>
              <a:rPr lang="tr-TR" sz="8000" dirty="0"/>
              <a:t/>
            </a:r>
            <a:br>
              <a:rPr lang="tr-TR" sz="8000" dirty="0"/>
            </a:br>
            <a:r>
              <a:rPr lang="tr-TR" sz="8000" dirty="0"/>
              <a:t>B) Kaymakama</a:t>
            </a:r>
            <a:br>
              <a:rPr lang="tr-TR" sz="8000" dirty="0"/>
            </a:br>
            <a:r>
              <a:rPr lang="tr-TR" sz="8000" dirty="0"/>
              <a:t>C) Valiye</a:t>
            </a:r>
            <a:br>
              <a:rPr lang="tr-TR" sz="8000" dirty="0"/>
            </a:br>
            <a:r>
              <a:rPr lang="tr-TR" sz="8000" dirty="0"/>
              <a:t>D) </a:t>
            </a:r>
            <a:r>
              <a:rPr lang="tr-TR" sz="8000" dirty="0" err="1"/>
              <a:t>Yargıtaya</a:t>
            </a:r>
            <a:endParaRPr lang="tr-TR" sz="8000" dirty="0"/>
          </a:p>
          <a:p>
            <a:pPr marL="0" indent="0" algn="ctr">
              <a:buNone/>
            </a:pPr>
            <a:endParaRPr lang="tr-TR" sz="8000" b="1" dirty="0"/>
          </a:p>
        </p:txBody>
      </p:sp>
    </p:spTree>
    <p:extLst>
      <p:ext uri="{BB962C8B-B14F-4D97-AF65-F5344CB8AC3E}">
        <p14:creationId xmlns:p14="http://schemas.microsoft.com/office/powerpoint/2010/main" val="3547523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3567" y="0"/>
            <a:ext cx="10734806" cy="6858000"/>
          </a:xfrm>
          <a:solidFill>
            <a:srgbClr val="0066FF"/>
          </a:solidFill>
        </p:spPr>
        <p:txBody>
          <a:bodyPr>
            <a:normAutofit fontScale="77500" lnSpcReduction="20000"/>
          </a:bodyPr>
          <a:lstStyle/>
          <a:p>
            <a:pPr marL="0" indent="0" algn="ctr">
              <a:lnSpc>
                <a:spcPct val="120000"/>
              </a:lnSpc>
              <a:buNone/>
            </a:pPr>
            <a:endParaRPr lang="tr-TR" sz="1600" b="1" dirty="0" smtClean="0">
              <a:solidFill>
                <a:schemeClr val="bg1">
                  <a:lumMod val="95000"/>
                </a:schemeClr>
              </a:solidFill>
              <a:latin typeface="Algerian" panose="04020705040A02060702" pitchFamily="82" charset="0"/>
            </a:endParaRPr>
          </a:p>
          <a:p>
            <a:pPr marL="0" indent="0" algn="ctr">
              <a:lnSpc>
                <a:spcPct val="120000"/>
              </a:lnSpc>
              <a:buNone/>
            </a:pPr>
            <a:r>
              <a:rPr lang="tr-TR" sz="9600" b="1" dirty="0" smtClean="0">
                <a:solidFill>
                  <a:schemeClr val="bg1">
                    <a:lumMod val="95000"/>
                  </a:schemeClr>
                </a:solidFill>
                <a:latin typeface="Algerian" panose="04020705040A02060702" pitchFamily="82" charset="0"/>
              </a:rPr>
              <a:t>SabIrla </a:t>
            </a:r>
            <a:r>
              <a:rPr lang="tr-TR" sz="9600" b="1" dirty="0" err="1" smtClean="0">
                <a:solidFill>
                  <a:schemeClr val="bg1">
                    <a:lumMod val="95000"/>
                  </a:schemeClr>
                </a:solidFill>
                <a:latin typeface="Algerian" panose="04020705040A02060702" pitchFamily="82" charset="0"/>
              </a:rPr>
              <a:t>DİnledİĞİnİz</a:t>
            </a:r>
            <a:r>
              <a:rPr lang="tr-TR" sz="9600" b="1" dirty="0" smtClean="0">
                <a:solidFill>
                  <a:schemeClr val="bg1">
                    <a:lumMod val="95000"/>
                  </a:schemeClr>
                </a:solidFill>
                <a:latin typeface="Algerian" panose="04020705040A02060702" pitchFamily="82" charset="0"/>
              </a:rPr>
              <a:t> </a:t>
            </a:r>
            <a:r>
              <a:rPr lang="tr-TR" sz="9600" b="1" dirty="0" err="1" smtClean="0">
                <a:solidFill>
                  <a:schemeClr val="bg1">
                    <a:lumMod val="95000"/>
                  </a:schemeClr>
                </a:solidFill>
                <a:latin typeface="Algerian" panose="04020705040A02060702" pitchFamily="82" charset="0"/>
              </a:rPr>
              <a:t>İçİn</a:t>
            </a:r>
            <a:r>
              <a:rPr lang="tr-TR" sz="9600" b="1" dirty="0" smtClean="0">
                <a:solidFill>
                  <a:schemeClr val="bg1">
                    <a:lumMod val="95000"/>
                  </a:schemeClr>
                </a:solidFill>
                <a:latin typeface="Algerian" panose="04020705040A02060702" pitchFamily="82" charset="0"/>
              </a:rPr>
              <a:t> </a:t>
            </a:r>
            <a:r>
              <a:rPr lang="tr-TR" sz="9600" b="1" dirty="0" err="1" smtClean="0">
                <a:solidFill>
                  <a:schemeClr val="bg1">
                    <a:lumMod val="95000"/>
                  </a:schemeClr>
                </a:solidFill>
                <a:latin typeface="Algerian" panose="04020705040A02060702" pitchFamily="82" charset="0"/>
              </a:rPr>
              <a:t>TeŞekkürler</a:t>
            </a:r>
            <a:endParaRPr lang="tr-TR" sz="9600" b="1" dirty="0" smtClean="0">
              <a:solidFill>
                <a:schemeClr val="bg1">
                  <a:lumMod val="95000"/>
                </a:schemeClr>
              </a:solidFill>
              <a:latin typeface="Algerian" panose="04020705040A02060702" pitchFamily="82" charset="0"/>
            </a:endParaRPr>
          </a:p>
          <a:p>
            <a:pPr marL="0" indent="0" algn="ctr">
              <a:lnSpc>
                <a:spcPct val="120000"/>
              </a:lnSpc>
              <a:buNone/>
            </a:pPr>
            <a:r>
              <a:rPr lang="tr-TR" sz="1400" b="1" dirty="0" smtClean="0">
                <a:solidFill>
                  <a:schemeClr val="bg1">
                    <a:lumMod val="95000"/>
                  </a:schemeClr>
                </a:solidFill>
                <a:latin typeface="Algerian" panose="04020705040A02060702" pitchFamily="82" charset="0"/>
              </a:rPr>
              <a:t> </a:t>
            </a:r>
          </a:p>
          <a:p>
            <a:pPr marL="0" indent="0" algn="ctr">
              <a:lnSpc>
                <a:spcPct val="120000"/>
              </a:lnSpc>
              <a:buNone/>
            </a:pPr>
            <a:endParaRPr lang="tr-TR" sz="1800" b="1" dirty="0" smtClean="0">
              <a:solidFill>
                <a:schemeClr val="bg1">
                  <a:lumMod val="95000"/>
                </a:schemeClr>
              </a:solidFill>
              <a:latin typeface="Algerian" panose="04020705040A02060702" pitchFamily="82" charset="0"/>
            </a:endParaRPr>
          </a:p>
          <a:p>
            <a:pPr marL="0" indent="0" algn="ctr">
              <a:lnSpc>
                <a:spcPct val="120000"/>
              </a:lnSpc>
              <a:buNone/>
            </a:pPr>
            <a:endParaRPr lang="tr-TR" sz="1800" b="1" dirty="0">
              <a:solidFill>
                <a:schemeClr val="bg1">
                  <a:lumMod val="95000"/>
                </a:schemeClr>
              </a:solidFill>
              <a:latin typeface="Algerian" panose="04020705040A02060702" pitchFamily="82" charset="0"/>
            </a:endParaRPr>
          </a:p>
          <a:p>
            <a:pPr marL="0" indent="0" algn="ctr">
              <a:lnSpc>
                <a:spcPct val="120000"/>
              </a:lnSpc>
              <a:buNone/>
            </a:pPr>
            <a:endParaRPr lang="tr-TR" sz="1800" b="1" dirty="0" smtClean="0">
              <a:solidFill>
                <a:schemeClr val="bg1">
                  <a:lumMod val="95000"/>
                </a:schemeClr>
              </a:solidFill>
              <a:latin typeface="Algerian" panose="04020705040A02060702" pitchFamily="82" charset="0"/>
            </a:endParaRPr>
          </a:p>
          <a:p>
            <a:pPr marL="0" indent="0">
              <a:buNone/>
            </a:pPr>
            <a:r>
              <a:rPr lang="tr-TR" sz="8000" b="1" dirty="0" smtClean="0">
                <a:solidFill>
                  <a:schemeClr val="bg1"/>
                </a:solidFill>
                <a:latin typeface="Magneto" panose="04030805050802020D02" pitchFamily="82" charset="0"/>
              </a:rPr>
              <a:t>                     </a:t>
            </a:r>
            <a:r>
              <a:rPr lang="tr-TR" sz="5600" b="1" dirty="0" err="1" smtClean="0">
                <a:solidFill>
                  <a:schemeClr val="bg1"/>
                </a:solidFill>
                <a:latin typeface="Magneto" panose="04030805050802020D02" pitchFamily="82" charset="0"/>
              </a:rPr>
              <a:t>AAteş</a:t>
            </a:r>
            <a:r>
              <a:rPr lang="tr-TR" sz="8000" dirty="0" smtClean="0"/>
              <a:t> </a:t>
            </a:r>
          </a:p>
          <a:p>
            <a:pPr marL="0" indent="0">
              <a:buNone/>
            </a:pPr>
            <a:r>
              <a:rPr lang="tr-TR" sz="8000" b="1" dirty="0"/>
              <a:t> </a:t>
            </a:r>
            <a:r>
              <a:rPr lang="tr-TR" sz="8000" b="1" dirty="0" smtClean="0"/>
              <a:t>                                 </a:t>
            </a:r>
            <a:r>
              <a:rPr lang="tr-TR" sz="5200" b="1" dirty="0" smtClean="0"/>
              <a:t>Ahmet ATEŞ                 </a:t>
            </a:r>
          </a:p>
          <a:p>
            <a:pPr marL="0" indent="0">
              <a:buNone/>
            </a:pPr>
            <a:r>
              <a:rPr lang="tr-TR" sz="5200" b="1" dirty="0"/>
              <a:t> </a:t>
            </a:r>
            <a:r>
              <a:rPr lang="tr-TR" sz="5200" b="1" dirty="0" smtClean="0"/>
              <a:t>                                    Ahi Evran İlkokulu/Ortaokulu  </a:t>
            </a:r>
          </a:p>
          <a:p>
            <a:pPr marL="0" indent="0">
              <a:buNone/>
            </a:pPr>
            <a:r>
              <a:rPr lang="tr-TR" sz="5200" b="1" dirty="0" smtClean="0"/>
              <a:t>                                                   Okul Müdürü</a:t>
            </a:r>
          </a:p>
          <a:p>
            <a:pPr marL="0" indent="0" algn="ctr">
              <a:buNone/>
            </a:pPr>
            <a:endParaRPr lang="tr-TR" sz="1900" b="1" dirty="0"/>
          </a:p>
        </p:txBody>
      </p:sp>
    </p:spTree>
    <p:extLst>
      <p:ext uri="{BB962C8B-B14F-4D97-AF65-F5344CB8AC3E}">
        <p14:creationId xmlns:p14="http://schemas.microsoft.com/office/powerpoint/2010/main" val="3852661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63254" y="0"/>
            <a:ext cx="10709753" cy="6858000"/>
          </a:xfrm>
          <a:solidFill>
            <a:srgbClr val="66FF66"/>
          </a:solidFill>
        </p:spPr>
        <p:txBody>
          <a:bodyPr>
            <a:normAutofit fontScale="55000" lnSpcReduction="20000"/>
          </a:bodyPr>
          <a:lstStyle/>
          <a:p>
            <a:r>
              <a:rPr lang="tr-TR" sz="8000" dirty="0"/>
              <a:t>SORU 1- </a:t>
            </a:r>
            <a:r>
              <a:rPr lang="tr-TR" sz="8000" b="1" dirty="0"/>
              <a:t>5442 sayılı il idaresi kanununa göre il ve ilçe kurulması ne şekilde olur?</a:t>
            </a:r>
          </a:p>
          <a:p>
            <a:r>
              <a:rPr lang="tr-TR" sz="8000" dirty="0"/>
              <a:t>A) Tüzükle</a:t>
            </a:r>
            <a:br>
              <a:rPr lang="tr-TR" sz="8000" dirty="0"/>
            </a:br>
            <a:r>
              <a:rPr lang="tr-TR" sz="8000" b="1" dirty="0">
                <a:solidFill>
                  <a:srgbClr val="0000FF"/>
                </a:solidFill>
              </a:rPr>
              <a:t>B) Kanunla</a:t>
            </a:r>
            <a:r>
              <a:rPr lang="tr-TR" sz="8000" dirty="0"/>
              <a:t/>
            </a:r>
            <a:br>
              <a:rPr lang="tr-TR" sz="8000" dirty="0"/>
            </a:br>
            <a:r>
              <a:rPr lang="tr-TR" sz="8000" dirty="0"/>
              <a:t>C) Yönetmelikle</a:t>
            </a:r>
            <a:br>
              <a:rPr lang="tr-TR" sz="8000" dirty="0"/>
            </a:br>
            <a:r>
              <a:rPr lang="tr-TR" sz="8000" dirty="0"/>
              <a:t>D) Yönerge ile</a:t>
            </a:r>
          </a:p>
          <a:p>
            <a:r>
              <a:rPr lang="tr-TR" sz="8000" dirty="0"/>
              <a:t>SORU 2- </a:t>
            </a:r>
            <a:r>
              <a:rPr lang="tr-TR" sz="8000" b="1" dirty="0"/>
              <a:t>5442 sayılı il idaresi kanununa göre bir ilçenin başka bir ile bağlanması hangi şekilde olur?</a:t>
            </a:r>
          </a:p>
          <a:p>
            <a:r>
              <a:rPr lang="tr-TR" sz="8000" dirty="0"/>
              <a:t>A) İçişleri Bakanının onayı ile</a:t>
            </a:r>
            <a:br>
              <a:rPr lang="tr-TR" sz="8000" dirty="0"/>
            </a:br>
            <a:r>
              <a:rPr lang="tr-TR" sz="8000" dirty="0"/>
              <a:t>B) Tüzükle</a:t>
            </a:r>
            <a:br>
              <a:rPr lang="tr-TR" sz="8000" dirty="0"/>
            </a:br>
            <a:r>
              <a:rPr lang="tr-TR" sz="8000" dirty="0"/>
              <a:t>C) Bakanlar kurulu kararı ile</a:t>
            </a:r>
            <a:br>
              <a:rPr lang="tr-TR" sz="8000" dirty="0"/>
            </a:br>
            <a:r>
              <a:rPr lang="tr-TR" sz="8000" b="1" dirty="0">
                <a:solidFill>
                  <a:srgbClr val="0000FF"/>
                </a:solidFill>
              </a:rPr>
              <a:t>D) Kanunla</a:t>
            </a:r>
          </a:p>
          <a:p>
            <a:pPr marL="0" indent="0" algn="ctr">
              <a:buNone/>
            </a:pPr>
            <a:endParaRPr lang="tr-TR" sz="8000" b="1" dirty="0"/>
          </a:p>
        </p:txBody>
      </p:sp>
    </p:spTree>
    <p:extLst>
      <p:ext uri="{BB962C8B-B14F-4D97-AF65-F5344CB8AC3E}">
        <p14:creationId xmlns:p14="http://schemas.microsoft.com/office/powerpoint/2010/main" val="1069977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5364" y="0"/>
            <a:ext cx="11110587" cy="6858000"/>
          </a:xfrm>
          <a:solidFill>
            <a:srgbClr val="66FF66"/>
          </a:solidFill>
        </p:spPr>
        <p:txBody>
          <a:bodyPr>
            <a:normAutofit fontScale="40000" lnSpcReduction="20000"/>
          </a:bodyPr>
          <a:lstStyle/>
          <a:p>
            <a:r>
              <a:rPr lang="tr-TR" sz="8000" dirty="0"/>
              <a:t>SORU 3- </a:t>
            </a:r>
            <a:r>
              <a:rPr lang="tr-TR" sz="8000" b="1" dirty="0"/>
              <a:t>5442 sayılı il idaresi kanununa göre; il ve ilçe kurulması, kaldırılması, merkezlerinin belirtilmesi, adlarının değiştirilmesi, bir ilçenin başka bir ile bağlanması …………… ile olur.</a:t>
            </a:r>
            <a:br>
              <a:rPr lang="tr-TR" sz="8000" b="1" dirty="0"/>
            </a:br>
            <a:r>
              <a:rPr lang="tr-TR" sz="8000" b="1" dirty="0"/>
              <a:t>Yukarıdaki boş bırakılan yere aşağıdakilerden hangisi gelmelidir.</a:t>
            </a:r>
          </a:p>
          <a:p>
            <a:r>
              <a:rPr lang="tr-TR" sz="8000" b="1" dirty="0">
                <a:solidFill>
                  <a:srgbClr val="0000FF"/>
                </a:solidFill>
              </a:rPr>
              <a:t>A) </a:t>
            </a:r>
            <a:r>
              <a:rPr lang="tr-TR" sz="8000" b="1" dirty="0" smtClean="0">
                <a:solidFill>
                  <a:srgbClr val="0000FF"/>
                </a:solidFill>
              </a:rPr>
              <a:t>Kanun  </a:t>
            </a:r>
            <a:r>
              <a:rPr lang="tr-TR" sz="8000" dirty="0"/>
              <a:t>B) Cumhurbaşkanı onayı </a:t>
            </a:r>
            <a:r>
              <a:rPr lang="tr-TR" sz="8000" dirty="0" smtClean="0"/>
              <a:t> C</a:t>
            </a:r>
            <a:r>
              <a:rPr lang="tr-TR" sz="8000" dirty="0"/>
              <a:t>) Başbakan onayı D)Yönetmelik</a:t>
            </a:r>
          </a:p>
          <a:p>
            <a:r>
              <a:rPr lang="tr-TR" sz="8000" dirty="0"/>
              <a:t>SORU 4- </a:t>
            </a:r>
            <a:r>
              <a:rPr lang="tr-TR" sz="8000" b="1" dirty="0"/>
              <a:t>5442 sayılı il idaresi kanununa göre, yeniden köy kurulması veya yerinin değiştirilmesi hangi bakanlık yada bakanlıkların mütalaası alınmak suretiyle yapılır?</a:t>
            </a:r>
          </a:p>
          <a:p>
            <a:r>
              <a:rPr lang="tr-TR" sz="8000" dirty="0"/>
              <a:t>A) İçişleri Bakanlığı</a:t>
            </a:r>
            <a:br>
              <a:rPr lang="tr-TR" sz="8000" dirty="0"/>
            </a:br>
            <a:r>
              <a:rPr lang="tr-TR" sz="8000" dirty="0"/>
              <a:t>B) Maliye Bakanlığı</a:t>
            </a:r>
            <a:br>
              <a:rPr lang="tr-TR" sz="8000" dirty="0"/>
            </a:br>
            <a:r>
              <a:rPr lang="tr-TR" sz="8000" b="1" dirty="0">
                <a:solidFill>
                  <a:srgbClr val="0000FF"/>
                </a:solidFill>
              </a:rPr>
              <a:t>C) Sağlık Bakanlığı </a:t>
            </a:r>
            <a:r>
              <a:rPr lang="tr-TR" sz="8000" dirty="0"/>
              <a:t>– Bayındırlık ve İskan Bakanlığı</a:t>
            </a:r>
            <a:br>
              <a:rPr lang="tr-TR" sz="8000" dirty="0"/>
            </a:br>
            <a:r>
              <a:rPr lang="tr-TR" sz="8000" dirty="0"/>
              <a:t>D) Maliye Bakanlığı – Sağlık </a:t>
            </a:r>
            <a:r>
              <a:rPr lang="tr-TR" sz="8000" dirty="0" smtClean="0"/>
              <a:t>Bakanlığı</a:t>
            </a:r>
            <a:endParaRPr lang="tr-TR" sz="8000" dirty="0"/>
          </a:p>
        </p:txBody>
      </p:sp>
    </p:spTree>
    <p:extLst>
      <p:ext uri="{BB962C8B-B14F-4D97-AF65-F5344CB8AC3E}">
        <p14:creationId xmlns:p14="http://schemas.microsoft.com/office/powerpoint/2010/main" val="1663441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3462" y="0"/>
            <a:ext cx="10772385" cy="6858000"/>
          </a:xfrm>
          <a:solidFill>
            <a:srgbClr val="66FF66"/>
          </a:solidFill>
        </p:spPr>
        <p:txBody>
          <a:bodyPr>
            <a:normAutofit fontScale="32500" lnSpcReduction="20000"/>
          </a:bodyPr>
          <a:lstStyle/>
          <a:p>
            <a:r>
              <a:rPr lang="tr-TR" sz="8000" dirty="0"/>
              <a:t>SORU 5- </a:t>
            </a:r>
            <a:r>
              <a:rPr lang="tr-TR" sz="8000" b="1" dirty="0"/>
              <a:t>5442 sayılı il idaresi kanununa göre, bucak kurulması, kaldırılması, merkezinin belirtilmesi, il ilçe ve bucak sınırlarının ve bucak adlarının değiştirilmesi bir köyün veya kasabanın veya bucağın başka bir il ve ilçeye bağlanması, mühim mevki ve tabii arazi adlarının değiştirilmesi nasıl olur?</a:t>
            </a:r>
          </a:p>
          <a:p>
            <a:r>
              <a:rPr lang="tr-TR" sz="8000" b="1" dirty="0">
                <a:solidFill>
                  <a:srgbClr val="0000FF"/>
                </a:solidFill>
              </a:rPr>
              <a:t>A) İçişleri Bakanlığının kararı ve Cumhurbaşkanının tasdiki ile</a:t>
            </a:r>
            <a:br>
              <a:rPr lang="tr-TR" sz="8000" b="1" dirty="0">
                <a:solidFill>
                  <a:srgbClr val="0000FF"/>
                </a:solidFill>
              </a:rPr>
            </a:br>
            <a:r>
              <a:rPr lang="tr-TR" sz="8000" dirty="0"/>
              <a:t>B) Bakanlar kurulu kararı ve Başbakanın onayı ile</a:t>
            </a:r>
            <a:br>
              <a:rPr lang="tr-TR" sz="8000" dirty="0"/>
            </a:br>
            <a:r>
              <a:rPr lang="tr-TR" sz="8000" dirty="0"/>
              <a:t>C) Maliye Bakanlığının kararı ile</a:t>
            </a:r>
            <a:br>
              <a:rPr lang="tr-TR" sz="8000" dirty="0"/>
            </a:br>
            <a:r>
              <a:rPr lang="tr-TR" sz="8000" dirty="0"/>
              <a:t>D) Sağlık Bakanlığının onayı ile</a:t>
            </a:r>
          </a:p>
          <a:p>
            <a:r>
              <a:rPr lang="tr-TR" sz="8000" dirty="0"/>
              <a:t>SORU 6-</a:t>
            </a:r>
            <a:r>
              <a:rPr lang="tr-TR" sz="8000" b="1" dirty="0"/>
              <a:t> 5442 sayılı il idaresi kanununa göre, köy ve kasabaların aynı ilçe içinde bir bucaktan başka bir bucağa bağlanması, köy adlarının değiştirilmesi, köylerin birleştirilmesi ve ayrılması, bir köy, mahalle veya semtin o köyden ayrılıp başka bir köy ile birleştirilmesi hangi bakanlığın tasvibiyle olur?</a:t>
            </a:r>
            <a:r>
              <a:rPr lang="tr-TR" sz="8000" dirty="0"/>
              <a:t/>
            </a:r>
            <a:br>
              <a:rPr lang="tr-TR" sz="8000" dirty="0"/>
            </a:br>
            <a:r>
              <a:rPr lang="tr-TR" sz="8000" dirty="0"/>
              <a:t>A) Maliye Bakanlığının</a:t>
            </a:r>
            <a:br>
              <a:rPr lang="tr-TR" sz="8000" dirty="0"/>
            </a:br>
            <a:r>
              <a:rPr lang="tr-TR" sz="8000" b="1" dirty="0">
                <a:solidFill>
                  <a:srgbClr val="0000FF"/>
                </a:solidFill>
              </a:rPr>
              <a:t>B) İçişleri Bakanlığının</a:t>
            </a:r>
            <a:r>
              <a:rPr lang="tr-TR" sz="8000" dirty="0"/>
              <a:t/>
            </a:r>
            <a:br>
              <a:rPr lang="tr-TR" sz="8000" dirty="0"/>
            </a:br>
            <a:r>
              <a:rPr lang="tr-TR" sz="8000" dirty="0"/>
              <a:t>C) Sağlık Bakanlığının </a:t>
            </a:r>
            <a:br>
              <a:rPr lang="tr-TR" sz="8000" dirty="0"/>
            </a:br>
            <a:r>
              <a:rPr lang="tr-TR" sz="8000" dirty="0"/>
              <a:t>D) Köy Hizmetleri Bakanlığının</a:t>
            </a:r>
          </a:p>
          <a:p>
            <a:pPr marL="0" indent="0" algn="ctr">
              <a:buNone/>
            </a:pPr>
            <a:endParaRPr lang="tr-TR" sz="8000" b="1" dirty="0"/>
          </a:p>
        </p:txBody>
      </p:sp>
    </p:spTree>
    <p:extLst>
      <p:ext uri="{BB962C8B-B14F-4D97-AF65-F5344CB8AC3E}">
        <p14:creationId xmlns:p14="http://schemas.microsoft.com/office/powerpoint/2010/main" val="2995618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8411" y="0"/>
            <a:ext cx="10759858" cy="6858000"/>
          </a:xfrm>
          <a:solidFill>
            <a:srgbClr val="66FF66"/>
          </a:solidFill>
        </p:spPr>
        <p:txBody>
          <a:bodyPr>
            <a:normAutofit fontScale="40000" lnSpcReduction="20000"/>
          </a:bodyPr>
          <a:lstStyle/>
          <a:p>
            <a:r>
              <a:rPr lang="tr-TR" sz="8000" dirty="0"/>
              <a:t>SORU 7- </a:t>
            </a:r>
            <a:r>
              <a:rPr lang="tr-TR" sz="8000" b="1" dirty="0"/>
              <a:t>5442 sayılı il idaresi kanununa göre, Türkçe olmayan ve iltibasa meydan veren köy adları, alakadar Vilayet Daimi Encümeninin </a:t>
            </a:r>
            <a:r>
              <a:rPr lang="tr-TR" sz="8000" b="1" dirty="0" err="1"/>
              <a:t>mütelaası</a:t>
            </a:r>
            <a:r>
              <a:rPr lang="tr-TR" sz="8000" b="1" dirty="0"/>
              <a:t> alındıktan sonra en kısa zamanda neresi tarafından değiştirilir?</a:t>
            </a:r>
          </a:p>
          <a:p>
            <a:r>
              <a:rPr lang="tr-TR" sz="8000" dirty="0"/>
              <a:t>A) Başbakanlık</a:t>
            </a:r>
            <a:br>
              <a:rPr lang="tr-TR" sz="8000" dirty="0"/>
            </a:br>
            <a:r>
              <a:rPr lang="tr-TR" sz="8000" dirty="0"/>
              <a:t>B) İçişleri Bakanlığı</a:t>
            </a:r>
            <a:br>
              <a:rPr lang="tr-TR" sz="8000" dirty="0"/>
            </a:br>
            <a:r>
              <a:rPr lang="tr-TR" sz="8000" dirty="0"/>
              <a:t>C) Cumhurbaşkanlık</a:t>
            </a:r>
            <a:br>
              <a:rPr lang="tr-TR" sz="8000" dirty="0"/>
            </a:br>
            <a:r>
              <a:rPr lang="tr-TR" sz="8000" b="1" dirty="0">
                <a:solidFill>
                  <a:srgbClr val="0000FF"/>
                </a:solidFill>
              </a:rPr>
              <a:t>D) Dahiliye Vekaletince</a:t>
            </a:r>
          </a:p>
          <a:p>
            <a:r>
              <a:rPr lang="tr-TR" sz="8000" dirty="0"/>
              <a:t>SORU 8- </a:t>
            </a:r>
            <a:r>
              <a:rPr lang="tr-TR" sz="8000" b="1" dirty="0"/>
              <a:t>5442 sayılı il idaresi kanununa göre, illerde genel idare şekli hangi bölümlere uygun olarak düzenlenir?</a:t>
            </a:r>
            <a:br>
              <a:rPr lang="tr-TR" sz="8000" b="1" dirty="0"/>
            </a:br>
            <a:r>
              <a:rPr lang="tr-TR" sz="8000" b="1" dirty="0"/>
              <a:t>1- il 2-İlçe 3-Köy 4-Bucak</a:t>
            </a:r>
          </a:p>
          <a:p>
            <a:r>
              <a:rPr lang="tr-TR" sz="8000" dirty="0"/>
              <a:t>A) Yalnız 1</a:t>
            </a:r>
            <a:br>
              <a:rPr lang="tr-TR" sz="8000" dirty="0"/>
            </a:br>
            <a:r>
              <a:rPr lang="tr-TR" sz="7600" dirty="0"/>
              <a:t>B) 1,2,3</a:t>
            </a:r>
            <a:br>
              <a:rPr lang="tr-TR" sz="7600" dirty="0"/>
            </a:br>
            <a:r>
              <a:rPr lang="tr-TR" sz="7600" b="1" dirty="0">
                <a:solidFill>
                  <a:srgbClr val="0000FF"/>
                </a:solidFill>
              </a:rPr>
              <a:t>C) 1,2,4</a:t>
            </a:r>
            <a:br>
              <a:rPr lang="tr-TR" sz="7600" b="1" dirty="0">
                <a:solidFill>
                  <a:srgbClr val="0000FF"/>
                </a:solidFill>
              </a:rPr>
            </a:br>
            <a:r>
              <a:rPr lang="tr-TR" sz="7600" dirty="0"/>
              <a:t>D) Hepsi</a:t>
            </a:r>
          </a:p>
          <a:p>
            <a:endParaRPr lang="tr-TR" sz="8000" b="1" dirty="0"/>
          </a:p>
        </p:txBody>
      </p:sp>
    </p:spTree>
    <p:extLst>
      <p:ext uri="{BB962C8B-B14F-4D97-AF65-F5344CB8AC3E}">
        <p14:creationId xmlns:p14="http://schemas.microsoft.com/office/powerpoint/2010/main" val="3824686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63254" y="0"/>
            <a:ext cx="10672175" cy="6858000"/>
          </a:xfrm>
          <a:solidFill>
            <a:srgbClr val="66FF66"/>
          </a:solidFill>
        </p:spPr>
        <p:txBody>
          <a:bodyPr>
            <a:normAutofit fontScale="55000" lnSpcReduction="20000"/>
          </a:bodyPr>
          <a:lstStyle/>
          <a:p>
            <a:endParaRPr lang="tr-TR" sz="8000" dirty="0" smtClean="0"/>
          </a:p>
          <a:p>
            <a:r>
              <a:rPr lang="tr-TR" sz="8000" dirty="0" smtClean="0"/>
              <a:t>SORU </a:t>
            </a:r>
            <a:r>
              <a:rPr lang="tr-TR" sz="8000" dirty="0"/>
              <a:t>9- </a:t>
            </a:r>
            <a:r>
              <a:rPr lang="tr-TR" sz="8000" b="1" dirty="0"/>
              <a:t>5442 sayılı il idaresi kanununa göre, valiler nerenin kararı ile tayin olurlar?</a:t>
            </a:r>
          </a:p>
          <a:p>
            <a:r>
              <a:rPr lang="tr-TR" sz="8000" b="1" dirty="0">
                <a:solidFill>
                  <a:srgbClr val="0000FF"/>
                </a:solidFill>
              </a:rPr>
              <a:t>A) Bakanlar kurulu kararı ile</a:t>
            </a:r>
            <a:br>
              <a:rPr lang="tr-TR" sz="8000" b="1" dirty="0">
                <a:solidFill>
                  <a:srgbClr val="0000FF"/>
                </a:solidFill>
              </a:rPr>
            </a:br>
            <a:r>
              <a:rPr lang="tr-TR" sz="8000" dirty="0"/>
              <a:t>B) Cumhurbaşkanının kararı ile</a:t>
            </a:r>
            <a:br>
              <a:rPr lang="tr-TR" sz="8000" dirty="0"/>
            </a:br>
            <a:r>
              <a:rPr lang="tr-TR" sz="8000" dirty="0"/>
              <a:t>C) İçişleri Bakanlığının kararı ile</a:t>
            </a:r>
            <a:br>
              <a:rPr lang="tr-TR" sz="8000" dirty="0"/>
            </a:br>
            <a:r>
              <a:rPr lang="tr-TR" sz="8000" dirty="0"/>
              <a:t>D) Tarım ve Köy İşleri Bakanlığının kararı ile</a:t>
            </a:r>
          </a:p>
          <a:p>
            <a:r>
              <a:rPr lang="tr-TR" sz="8000" dirty="0"/>
              <a:t>SORU 10- </a:t>
            </a:r>
            <a:r>
              <a:rPr lang="tr-TR" sz="8000" b="1" dirty="0"/>
              <a:t>5442 sayılı il idaresi kanununa göre, valiler kimin tasdiki ile tayin olurlar?</a:t>
            </a:r>
          </a:p>
          <a:p>
            <a:r>
              <a:rPr lang="tr-TR" sz="8000" b="1" dirty="0">
                <a:solidFill>
                  <a:srgbClr val="0000FF"/>
                </a:solidFill>
              </a:rPr>
              <a:t>A) Cumhurbaşkanının</a:t>
            </a:r>
            <a:r>
              <a:rPr lang="tr-TR" sz="8000" dirty="0"/>
              <a:t/>
            </a:r>
            <a:br>
              <a:rPr lang="tr-TR" sz="8000" dirty="0"/>
            </a:br>
            <a:r>
              <a:rPr lang="tr-TR" sz="8000" dirty="0"/>
              <a:t>B) Başbakanın</a:t>
            </a:r>
            <a:br>
              <a:rPr lang="tr-TR" sz="8000" dirty="0"/>
            </a:br>
            <a:r>
              <a:rPr lang="tr-TR" sz="8000" dirty="0"/>
              <a:t>C) İlgili Bakanın</a:t>
            </a:r>
            <a:br>
              <a:rPr lang="tr-TR" sz="8000" dirty="0"/>
            </a:br>
            <a:r>
              <a:rPr lang="tr-TR" sz="8000" dirty="0"/>
              <a:t>D) İçişleri Bakanının</a:t>
            </a:r>
          </a:p>
          <a:p>
            <a:pPr marL="0" indent="0" algn="ctr">
              <a:buNone/>
            </a:pPr>
            <a:endParaRPr lang="tr-TR" sz="8000" b="1" dirty="0"/>
          </a:p>
        </p:txBody>
      </p:sp>
    </p:spTree>
    <p:extLst>
      <p:ext uri="{BB962C8B-B14F-4D97-AF65-F5344CB8AC3E}">
        <p14:creationId xmlns:p14="http://schemas.microsoft.com/office/powerpoint/2010/main" val="4031013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88099" y="0"/>
            <a:ext cx="11073008" cy="6858000"/>
          </a:xfrm>
          <a:solidFill>
            <a:srgbClr val="66FF66"/>
          </a:solidFill>
        </p:spPr>
        <p:txBody>
          <a:bodyPr>
            <a:normAutofit fontScale="47500" lnSpcReduction="20000"/>
          </a:bodyPr>
          <a:lstStyle/>
          <a:p>
            <a:endParaRPr lang="tr-TR" sz="8000" dirty="0" smtClean="0"/>
          </a:p>
          <a:p>
            <a:r>
              <a:rPr lang="tr-TR" sz="8000" dirty="0" smtClean="0"/>
              <a:t>SORU </a:t>
            </a:r>
            <a:r>
              <a:rPr lang="tr-TR" sz="8000" dirty="0"/>
              <a:t>11- </a:t>
            </a:r>
            <a:r>
              <a:rPr lang="tr-TR" sz="8000" b="1" dirty="0"/>
              <a:t>5442 sayılı il idaresi kanununa göre, kanun, tüzük, yönetmelik ve Hükümet kararlarının verdiği yetkiyi kullanmak ve bunların yüklediği ödevleri yerine getirmek için kimler emir çıkarıp bunları ilan edebilir?</a:t>
            </a:r>
          </a:p>
          <a:p>
            <a:r>
              <a:rPr lang="tr-TR" sz="8000" dirty="0"/>
              <a:t>A) Muhtarlar</a:t>
            </a:r>
            <a:br>
              <a:rPr lang="tr-TR" sz="8000" dirty="0"/>
            </a:br>
            <a:r>
              <a:rPr lang="tr-TR" sz="8000" dirty="0"/>
              <a:t>B) Kaymakamlar</a:t>
            </a:r>
            <a:br>
              <a:rPr lang="tr-TR" sz="8000" dirty="0"/>
            </a:br>
            <a:r>
              <a:rPr lang="tr-TR" sz="8000" b="1" dirty="0">
                <a:solidFill>
                  <a:srgbClr val="0000FF"/>
                </a:solidFill>
              </a:rPr>
              <a:t>C) Valiler</a:t>
            </a:r>
            <a:r>
              <a:rPr lang="tr-TR" sz="8000" dirty="0"/>
              <a:t/>
            </a:r>
            <a:br>
              <a:rPr lang="tr-TR" sz="8000" dirty="0"/>
            </a:br>
            <a:r>
              <a:rPr lang="tr-TR" sz="8000" dirty="0"/>
              <a:t>D) İl Milli Eğitim Müdürleri</a:t>
            </a:r>
          </a:p>
          <a:p>
            <a:r>
              <a:rPr lang="tr-TR" sz="8000" dirty="0"/>
              <a:t>SORU 12- </a:t>
            </a:r>
            <a:r>
              <a:rPr lang="tr-TR" sz="8000" b="1" dirty="0"/>
              <a:t>5442 sayılı il idaresi kanununa göre, il sınırları içinde bulunan genel ve özel bütün kolluk kuvvet ve teşkilatının amiri kimdir?</a:t>
            </a:r>
          </a:p>
          <a:p>
            <a:r>
              <a:rPr lang="tr-TR" sz="8000" b="1" dirty="0">
                <a:solidFill>
                  <a:srgbClr val="0000FF"/>
                </a:solidFill>
              </a:rPr>
              <a:t>A) Vali </a:t>
            </a:r>
            <a:r>
              <a:rPr lang="tr-TR" sz="8000" dirty="0"/>
              <a:t>B) Belediye Başkanı C) Kaymakam D) İl Milli Eğitim Müdürü</a:t>
            </a:r>
          </a:p>
          <a:p>
            <a:pPr marL="0" indent="0" algn="ctr">
              <a:buNone/>
            </a:pPr>
            <a:endParaRPr lang="tr-TR" sz="8000" b="1" dirty="0"/>
          </a:p>
        </p:txBody>
      </p:sp>
    </p:spTree>
    <p:extLst>
      <p:ext uri="{BB962C8B-B14F-4D97-AF65-F5344CB8AC3E}">
        <p14:creationId xmlns:p14="http://schemas.microsoft.com/office/powerpoint/2010/main" val="1692650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5468" y="0"/>
            <a:ext cx="11160691" cy="6858000"/>
          </a:xfrm>
          <a:solidFill>
            <a:srgbClr val="66FF66"/>
          </a:solidFill>
        </p:spPr>
        <p:txBody>
          <a:bodyPr>
            <a:normAutofit fontScale="62500" lnSpcReduction="20000"/>
          </a:bodyPr>
          <a:lstStyle/>
          <a:p>
            <a:endParaRPr lang="tr-TR" sz="8000" dirty="0" smtClean="0"/>
          </a:p>
          <a:p>
            <a:r>
              <a:rPr lang="tr-TR" sz="8000" dirty="0" smtClean="0"/>
              <a:t>SORU </a:t>
            </a:r>
            <a:r>
              <a:rPr lang="tr-TR" sz="8000" dirty="0"/>
              <a:t>13- </a:t>
            </a:r>
            <a:r>
              <a:rPr lang="tr-TR" sz="8000" b="1" dirty="0"/>
              <a:t>5442 sayılı il idaresi kanununa göre, aşağıdakilerden hangisini vali denetlemez?</a:t>
            </a:r>
          </a:p>
          <a:p>
            <a:r>
              <a:rPr lang="tr-TR" sz="8000" dirty="0"/>
              <a:t>A) Kaymakam B) Belediye </a:t>
            </a:r>
            <a:r>
              <a:rPr lang="tr-TR" sz="8000" b="1" dirty="0">
                <a:solidFill>
                  <a:srgbClr val="0000FF"/>
                </a:solidFill>
              </a:rPr>
              <a:t>C) Savcılık </a:t>
            </a:r>
            <a:r>
              <a:rPr lang="tr-TR" sz="8000" dirty="0"/>
              <a:t>D) Muhtar</a:t>
            </a:r>
            <a:br>
              <a:rPr lang="tr-TR" sz="8000" dirty="0"/>
            </a:br>
            <a:r>
              <a:rPr lang="tr-TR" sz="8000" dirty="0"/>
              <a:t>SORU 14- </a:t>
            </a:r>
            <a:r>
              <a:rPr lang="tr-TR" sz="8000" b="1" dirty="0"/>
              <a:t>5442 sayılı il idaresi kanununa göre, ilde yapılacak törenlere kim başkanlık eder?</a:t>
            </a:r>
          </a:p>
          <a:p>
            <a:r>
              <a:rPr lang="tr-TR" sz="8000" b="1" dirty="0">
                <a:solidFill>
                  <a:srgbClr val="0000FF"/>
                </a:solidFill>
              </a:rPr>
              <a:t>A) Vali </a:t>
            </a:r>
            <a:r>
              <a:rPr lang="tr-TR" sz="8000" dirty="0"/>
              <a:t>C) Belediye Başkanı </a:t>
            </a:r>
            <a:br>
              <a:rPr lang="tr-TR" sz="8000" dirty="0"/>
            </a:br>
            <a:r>
              <a:rPr lang="tr-TR" sz="8000" dirty="0"/>
              <a:t>B) İl Milli Eğitim Müdürü D) Mal </a:t>
            </a:r>
            <a:r>
              <a:rPr lang="tr-TR" sz="8000" dirty="0" smtClean="0"/>
              <a:t>Müdürü</a:t>
            </a:r>
            <a:endParaRPr lang="tr-TR" sz="8000" dirty="0"/>
          </a:p>
        </p:txBody>
      </p:sp>
    </p:spTree>
    <p:extLst>
      <p:ext uri="{BB962C8B-B14F-4D97-AF65-F5344CB8AC3E}">
        <p14:creationId xmlns:p14="http://schemas.microsoft.com/office/powerpoint/2010/main" val="2957831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3463" y="0"/>
            <a:ext cx="10697228" cy="6858000"/>
          </a:xfrm>
          <a:solidFill>
            <a:srgbClr val="66FF66"/>
          </a:solidFill>
        </p:spPr>
        <p:txBody>
          <a:bodyPr>
            <a:normAutofit fontScale="47500" lnSpcReduction="20000"/>
          </a:bodyPr>
          <a:lstStyle/>
          <a:p>
            <a:endParaRPr lang="tr-TR" sz="8000" dirty="0" smtClean="0"/>
          </a:p>
          <a:p>
            <a:r>
              <a:rPr lang="tr-TR" sz="8000" dirty="0" smtClean="0"/>
              <a:t>SORU </a:t>
            </a:r>
            <a:r>
              <a:rPr lang="tr-TR" sz="8000" dirty="0"/>
              <a:t>15- </a:t>
            </a:r>
            <a:r>
              <a:rPr lang="tr-TR" sz="8000" b="1" dirty="0"/>
              <a:t>5442 sayılı il idaresi kanununa göre, vali ile ilgili aşağıdaki bilgilerden hangisi yanlıştır?</a:t>
            </a:r>
          </a:p>
          <a:p>
            <a:r>
              <a:rPr lang="tr-TR" sz="8000" dirty="0"/>
              <a:t>A) İlde Devletin ve Hükümetin temsilcisidir</a:t>
            </a:r>
            <a:br>
              <a:rPr lang="tr-TR" sz="8000" dirty="0"/>
            </a:br>
            <a:r>
              <a:rPr lang="tr-TR" sz="8000" b="1" dirty="0">
                <a:solidFill>
                  <a:srgbClr val="0000FF"/>
                </a:solidFill>
              </a:rPr>
              <a:t>B) İldeki Adli daireleri, hakimleri ve savcıları denetler</a:t>
            </a:r>
            <a:r>
              <a:rPr lang="tr-TR" sz="8000" dirty="0"/>
              <a:t/>
            </a:r>
            <a:br>
              <a:rPr lang="tr-TR" sz="8000" dirty="0"/>
            </a:br>
            <a:r>
              <a:rPr lang="tr-TR" sz="8000" dirty="0"/>
              <a:t>C) İl Emniyet Müdürlüğünü denetler</a:t>
            </a:r>
            <a:br>
              <a:rPr lang="tr-TR" sz="8000" dirty="0"/>
            </a:br>
            <a:r>
              <a:rPr lang="tr-TR" sz="8000" dirty="0"/>
              <a:t>D) İle bağlı ilçelerdeki Kaymakamları denetler</a:t>
            </a:r>
          </a:p>
          <a:p>
            <a:r>
              <a:rPr lang="tr-TR" sz="8000" dirty="0"/>
              <a:t>SORU 16- </a:t>
            </a:r>
            <a:r>
              <a:rPr lang="tr-TR" sz="8000" b="1" dirty="0"/>
              <a:t>5442 sayılı il idaresi kanununa göre, vali hangilerini denetlemez?</a:t>
            </a:r>
            <a:br>
              <a:rPr lang="tr-TR" sz="8000" b="1" dirty="0"/>
            </a:br>
            <a:r>
              <a:rPr lang="tr-TR" sz="8000" dirty="0"/>
              <a:t>1- Adliye 2- Maliye 3- İşletmeler 4- Askeriye</a:t>
            </a:r>
          </a:p>
          <a:p>
            <a:r>
              <a:rPr lang="tr-TR" sz="8000" b="1" dirty="0">
                <a:solidFill>
                  <a:srgbClr val="0000FF"/>
                </a:solidFill>
              </a:rPr>
              <a:t>A) 1,4</a:t>
            </a:r>
            <a:br>
              <a:rPr lang="tr-TR" sz="8000" b="1" dirty="0">
                <a:solidFill>
                  <a:srgbClr val="0000FF"/>
                </a:solidFill>
              </a:rPr>
            </a:br>
            <a:r>
              <a:rPr lang="tr-TR" sz="8000" dirty="0"/>
              <a:t>B) 1,3</a:t>
            </a:r>
            <a:br>
              <a:rPr lang="tr-TR" sz="8000" dirty="0"/>
            </a:br>
            <a:r>
              <a:rPr lang="tr-TR" sz="8000" dirty="0"/>
              <a:t>C) 2,3</a:t>
            </a:r>
            <a:br>
              <a:rPr lang="tr-TR" sz="8000" dirty="0"/>
            </a:br>
            <a:r>
              <a:rPr lang="tr-TR" sz="8000" dirty="0"/>
              <a:t>D) 2,4</a:t>
            </a:r>
          </a:p>
          <a:p>
            <a:pPr marL="0" indent="0" algn="ctr">
              <a:buNone/>
            </a:pPr>
            <a:endParaRPr lang="tr-TR" sz="8000" b="1" dirty="0"/>
          </a:p>
        </p:txBody>
      </p:sp>
    </p:spTree>
    <p:extLst>
      <p:ext uri="{BB962C8B-B14F-4D97-AF65-F5344CB8AC3E}">
        <p14:creationId xmlns:p14="http://schemas.microsoft.com/office/powerpoint/2010/main" val="221238775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603</Words>
  <Application>Microsoft Office PowerPoint</Application>
  <PresentationFormat>Geniş ekran</PresentationFormat>
  <Paragraphs>90</Paragraphs>
  <Slides>18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18</vt:i4>
      </vt:variant>
    </vt:vector>
  </HeadingPairs>
  <TitlesOfParts>
    <vt:vector size="24" baseType="lpstr">
      <vt:lpstr>Algerian</vt:lpstr>
      <vt:lpstr>Arial</vt:lpstr>
      <vt:lpstr>Calibri</vt:lpstr>
      <vt:lpstr>Calibri Light</vt:lpstr>
      <vt:lpstr>Magneto</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ATEŞ</dc:creator>
  <cp:lastModifiedBy>ATEŞ</cp:lastModifiedBy>
  <cp:revision>13</cp:revision>
  <dcterms:created xsi:type="dcterms:W3CDTF">2015-11-29T15:52:14Z</dcterms:created>
  <dcterms:modified xsi:type="dcterms:W3CDTF">2015-11-30T21:03:50Z</dcterms:modified>
</cp:coreProperties>
</file>