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86" r:id="rId2"/>
    <p:sldId id="256" r:id="rId3"/>
    <p:sldId id="257" r:id="rId4"/>
    <p:sldId id="259" r:id="rId5"/>
    <p:sldId id="260" r:id="rId6"/>
    <p:sldId id="319" r:id="rId7"/>
    <p:sldId id="261" r:id="rId8"/>
    <p:sldId id="320" r:id="rId9"/>
    <p:sldId id="262" r:id="rId10"/>
    <p:sldId id="263" r:id="rId11"/>
    <p:sldId id="321" r:id="rId12"/>
    <p:sldId id="322" r:id="rId13"/>
    <p:sldId id="329" r:id="rId14"/>
    <p:sldId id="264" r:id="rId15"/>
    <p:sldId id="265" r:id="rId16"/>
    <p:sldId id="294" r:id="rId17"/>
    <p:sldId id="324" r:id="rId18"/>
    <p:sldId id="295" r:id="rId19"/>
    <p:sldId id="325" r:id="rId20"/>
    <p:sldId id="326" r:id="rId21"/>
    <p:sldId id="323" r:id="rId22"/>
    <p:sldId id="327" r:id="rId23"/>
    <p:sldId id="328" r:id="rId24"/>
    <p:sldId id="331" r:id="rId25"/>
    <p:sldId id="332" r:id="rId26"/>
    <p:sldId id="333" r:id="rId27"/>
    <p:sldId id="330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FA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344" y="-11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BEF1D-F5F1-45F9-9BD2-E5C59662CBE6}" type="datetimeFigureOut">
              <a:rPr lang="en-GB" smtClean="0"/>
              <a:pPr/>
              <a:t>07/07/2014</a:t>
            </a:fld>
            <a:endParaRPr lang="en-GB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37869-5D0B-41DC-938B-E00691790D0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58080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07.07.2014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F:\BECER&#304;%20MEHMET\A&#304;LE%20G&#214;R&#220;&#350;&#220;NE%20DAYALI%20PEK&#304;&#350;T&#304;RE&#199;%20BEL&#304;RLEME%20FORMU.docx" TargetMode="External"/><Relationship Id="rId2" Type="http://schemas.openxmlformats.org/officeDocument/2006/relationships/hyperlink" Target="file:///F:\BECER&#304;%20MEHMET\A&#304;LE%20G&#214;R&#220;&#350;ME%20FORMU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F:\BECER&#304;%20MEHMET\&#199;AY%20SERV&#304;S&#304;%20YAPMA%20BECER&#304;%20&#214;BT.docx" TargetMode="External"/><Relationship Id="rId4" Type="http://schemas.openxmlformats.org/officeDocument/2006/relationships/hyperlink" Target="file:///F:\BECER&#304;%20MEHMET\BECER&#304;%20KONTROL%20L&#304;STES&#304;.doc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F:\BECER&#304;%20MEHMET\&#214;&#286;RETMEN%20G&#214;R&#220;&#350;ME%20FORMU.docx" TargetMode="External"/><Relationship Id="rId2" Type="http://schemas.openxmlformats.org/officeDocument/2006/relationships/hyperlink" Target="file:///F:\BECER&#304;%20MEHMET\&#199;AYDEMLEME%20BECER&#304;S&#304;%20BECER&#304;%20&#214;L&#199;&#220;%20ARACI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F:\BECER&#304;%20MEHMET\&#214;&#286;RET&#304;M%20PLANLARI.docx" TargetMode="External"/><Relationship Id="rId4" Type="http://schemas.openxmlformats.org/officeDocument/2006/relationships/hyperlink" Target="file:///F:\BECER&#304;%20MEHMET\&#231;aydemleme%20beceriri%20&#246;l&#231;&#252;%20arac&#305;%20kullan&#305;m%20y&#246;nergesi.docx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file:///F:\BECER&#304;%20MEHMET\ilerleme%20kay&#305;t%20formlar&#305;.doc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332656"/>
            <a:ext cx="7498080" cy="591574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tr-TR" sz="4800" dirty="0" smtClean="0">
                <a:solidFill>
                  <a:srgbClr val="FF0000"/>
                </a:solidFill>
                <a:latin typeface="Arial Black" pitchFamily="34" charset="0"/>
                <a:ea typeface="KaiTi" pitchFamily="49" charset="-122"/>
              </a:rPr>
              <a:t>BECERİ ÖĞRETİMİ</a:t>
            </a:r>
          </a:p>
          <a:p>
            <a:pPr algn="ctr">
              <a:lnSpc>
                <a:spcPct val="150000"/>
              </a:lnSpc>
              <a:buNone/>
            </a:pPr>
            <a:endParaRPr lang="tr-TR" sz="4800" dirty="0">
              <a:solidFill>
                <a:srgbClr val="FF0000"/>
              </a:solidFill>
              <a:latin typeface="Lucida Handwriting" pitchFamily="66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tr-TR" sz="3600" u="sng" dirty="0" smtClean="0">
                <a:latin typeface="Arial" pitchFamily="34" charset="0"/>
                <a:cs typeface="Arial" pitchFamily="34" charset="0"/>
              </a:rPr>
              <a:t>ÖZEL EĞİTİM UZMANI </a:t>
            </a:r>
          </a:p>
          <a:p>
            <a:pPr algn="ctr">
              <a:lnSpc>
                <a:spcPct val="150000"/>
              </a:lnSpc>
              <a:buNone/>
            </a:pPr>
            <a:r>
              <a:rPr lang="tr-TR" sz="3600" b="1" i="1" dirty="0" smtClean="0">
                <a:latin typeface="Arial" pitchFamily="34" charset="0"/>
                <a:cs typeface="Arial" pitchFamily="34" charset="0"/>
              </a:rPr>
              <a:t>MEHMET DOĞAN</a:t>
            </a:r>
          </a:p>
          <a:p>
            <a:pPr algn="ctr">
              <a:lnSpc>
                <a:spcPct val="150000"/>
              </a:lnSpc>
              <a:buNone/>
            </a:pPr>
            <a:endParaRPr lang="en-GB" sz="3600" dirty="0">
              <a:latin typeface="Kartika" pitchFamily="18" charset="0"/>
              <a:cs typeface="Kartik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75656" y="1484784"/>
            <a:ext cx="7498080" cy="4800600"/>
          </a:xfrm>
        </p:spPr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-Öğrenilecek olan beceriye zarar veren ve istenmeyen davranışların azaltılmasında kullanılacak işlem süreçleri saptanmalı ya da öğretim sırasında istenmeyen davranışların çıkmasını önlemek için ne tür önlemler alınacağı belirlenmelidir. </a:t>
            </a:r>
          </a:p>
          <a:p>
            <a:pPr marL="596646" indent="-514350">
              <a:buFont typeface="+mj-lt"/>
              <a:buAutoNum type="arabicPeriod" startAt="6"/>
            </a:pP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10-Öğrencinin öğretim sırasında gösterdiği ilerlemelerin nasıl kaydedileceği belirlenmelidir ( kullanılacak beceri işlem sürecine göre formlar farklılık gösterecektir. )</a:t>
            </a:r>
          </a:p>
          <a:p>
            <a:pPr marL="82296" indent="0">
              <a:buNone/>
            </a:pP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11-Öğrenciye kazandırılacak becerinin sürekliliğinin nasıl  sağlanacağı saptanmalıdır.</a:t>
            </a:r>
          </a:p>
          <a:p>
            <a:pPr marL="82296" indent="0">
              <a:buNone/>
            </a:pP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12Öğrenciye kazandırılan becerinin başka kişi, araç gereç ve ortamlara nasıl genelleştirileceği öğretime başlamadan önce belirlenmelidir. 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hlinkClick r:id="rId2" action="ppaction://hlinkfile"/>
              </a:rPr>
              <a:t>F:\BECERİ MEHMET\AİLE GÖRÜŞME FORMU.docx</a:t>
            </a:r>
            <a:endParaRPr lang="tr-TR" dirty="0" smtClean="0"/>
          </a:p>
          <a:p>
            <a:r>
              <a:rPr lang="tr-TR" dirty="0" smtClean="0">
                <a:hlinkClick r:id="rId3" action="ppaction://hlinkfile"/>
              </a:rPr>
              <a:t>F:\BECERİ MEHMET\AİLE GÖRÜŞÜNE DAYALI PEKİŞTİREÇ BELİRLEME FORMU.docx</a:t>
            </a:r>
            <a:endParaRPr lang="tr-TR" dirty="0" smtClean="0"/>
          </a:p>
          <a:p>
            <a:r>
              <a:rPr lang="tr-TR" dirty="0" smtClean="0">
                <a:hlinkClick r:id="rId4" action="ppaction://hlinkfile"/>
              </a:rPr>
              <a:t>F:\BECERİ MEHMET\BECERİ KONTROL LİSTESİ.docx</a:t>
            </a:r>
            <a:endParaRPr lang="tr-TR" dirty="0" smtClean="0"/>
          </a:p>
          <a:p>
            <a:r>
              <a:rPr lang="tr-TR" dirty="0" smtClean="0">
                <a:hlinkClick r:id="rId5" action="ppaction://hlinkfile"/>
              </a:rPr>
              <a:t>F:\BECERİ MEHMET\ÇAY SERVİSİ YAPMA BECERİ ÖBT.docx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1924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hlinkClick r:id="rId2" action="ppaction://hlinkfile"/>
              </a:rPr>
              <a:t>F:\BECERİ MEHMET\ÇAYDEMLEME BECERİSİ BECERİ ÖLÇÜ ARACI.docx</a:t>
            </a:r>
            <a:endParaRPr lang="tr-TR" dirty="0" smtClean="0"/>
          </a:p>
          <a:p>
            <a:r>
              <a:rPr lang="tr-TR" dirty="0" smtClean="0">
                <a:hlinkClick r:id="rId2" action="ppaction://hlinkfile"/>
              </a:rPr>
              <a:t>F:\BECERİ MEHMET\ÇAYDEMLEME BECERİSİ BECERİ ÖLÇÜ ARACI.docx</a:t>
            </a:r>
            <a:endParaRPr lang="tr-TR" dirty="0" smtClean="0"/>
          </a:p>
          <a:p>
            <a:r>
              <a:rPr lang="tr-TR" dirty="0" smtClean="0">
                <a:hlinkClick r:id="rId3" action="ppaction://hlinkfile"/>
              </a:rPr>
              <a:t>F:\BECERİ MEHMET\ÖĞRETMEN GÖRÜŞME FORMU.docx</a:t>
            </a:r>
            <a:endParaRPr lang="tr-TR" dirty="0" smtClean="0"/>
          </a:p>
          <a:p>
            <a:r>
              <a:rPr lang="tr-TR" dirty="0" smtClean="0">
                <a:hlinkClick r:id="rId4" action="ppaction://hlinkfile"/>
              </a:rPr>
              <a:t>F:\BECERİ MEHMET\</a:t>
            </a:r>
            <a:r>
              <a:rPr lang="tr-TR" dirty="0" err="1" smtClean="0">
                <a:hlinkClick r:id="rId4" action="ppaction://hlinkfile"/>
              </a:rPr>
              <a:t>çaydemleme</a:t>
            </a:r>
            <a:r>
              <a:rPr lang="tr-TR" dirty="0" smtClean="0">
                <a:hlinkClick r:id="rId4" action="ppaction://hlinkfile"/>
              </a:rPr>
              <a:t> </a:t>
            </a:r>
            <a:r>
              <a:rPr lang="tr-TR" dirty="0" err="1" smtClean="0">
                <a:hlinkClick r:id="rId4" action="ppaction://hlinkfile"/>
              </a:rPr>
              <a:t>beceriri</a:t>
            </a:r>
            <a:r>
              <a:rPr lang="tr-TR" dirty="0" smtClean="0">
                <a:hlinkClick r:id="rId4" action="ppaction://hlinkfile"/>
              </a:rPr>
              <a:t> ölçü aracı kullanım yönergesi.docx</a:t>
            </a:r>
            <a:endParaRPr lang="tr-TR" dirty="0" smtClean="0"/>
          </a:p>
          <a:p>
            <a:r>
              <a:rPr lang="tr-TR" dirty="0" smtClean="0">
                <a:hlinkClick r:id="rId5" action="ppaction://hlinkfile"/>
              </a:rPr>
              <a:t>F:\BECERİ MEHMET\ÖĞRETİM PLANLARI.docx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8025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hlinkClick r:id="rId2" action="ppaction://hlinkfile"/>
              </a:rPr>
              <a:t>F:\BECERİ MEHMET\ilerleme kayıt formları.docx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884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1124744"/>
            <a:ext cx="7818072" cy="512365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BECERİ ÖĞRETİMİNDE KULLANILAN İPUCU İŞLEM SÜREÇLERİ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İpucunun verilmesi ve sistematik olarak geri çekilmesi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Eş zamanlı ipucu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Davranış öncesi ipucu ve sınama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Davranış öncesi ipucu ve ipucunun azaltılması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Sabit bekleme süreli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Artan bekleme süreli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Aşamalı yardım ve ipucunun giderek artırılması</a:t>
            </a:r>
          </a:p>
          <a:p>
            <a:pPr>
              <a:buNone/>
            </a:pPr>
            <a:endParaRPr lang="tr-TR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	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331640" y="260648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İpucu İşlem Süreçleri </a:t>
            </a:r>
            <a:endParaRPr lang="en-GB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B ütün beceri işlem süreçlerinin kullanımında önceden öğretmen tarafından belirlenmesi gereken öğeler vardır.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Ana yönerge ( hedef uyaran)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Kullanılacak ipucu ( kontrol edici ipucu)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Öğretim süreci ( deneme)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Öğrencinin doğru ve yanlış tepkilerine ne şekilde yanıt verileceği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Öğrencinin ilerlemelerinin kaydedilmesi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İpucun Verilmesi ve Sistematik Olarak Geri Çekilmesi İşlem Süreci</a:t>
            </a:r>
            <a:endParaRPr lang="en-GB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1484784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 Öğrencinin performans düzeyi, ister tek fırsat, ister çoklu fırsat yöntemleriyle belirlensin her iki durumda da kullanılabilir.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Fiziksel </a:t>
            </a:r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Yardım İpucunun Verilmesi ve Geri Çekilmesi</a:t>
            </a:r>
            <a:b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Fiziksel yardım ipucu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sözel ipucu ile birlikte kullanılır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. Öğretim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içinde 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fiziksel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yardım ipucu 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geri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çekilerek öğrencinin sadece sözel ipucu ile hareketi yapması sağlanır.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tr-TR" u="sng" dirty="0">
                <a:latin typeface="Times New Roman" pitchFamily="18" charset="0"/>
                <a:cs typeface="Times New Roman" pitchFamily="18" charset="0"/>
              </a:rPr>
              <a:t>Öğretimi yapılan becerinin daha çok elin bütünü ve kolun kullanımını gerektirmesi </a:t>
            </a:r>
            <a:r>
              <a:rPr lang="tr-TR" u="sng" dirty="0" smtClean="0">
                <a:latin typeface="Times New Roman" pitchFamily="18" charset="0"/>
                <a:cs typeface="Times New Roman" pitchFamily="18" charset="0"/>
              </a:rPr>
              <a:t>durumunda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Fiziksel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yardımın geri çekimi 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sırasında: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öğretmenin eli öğrencinin elinin üstünden bileğe, 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ön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kola, 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dirseğe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, 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omuza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doğru yer değiştirmelidir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Sonuç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olarak fiziksel yardım geri çekilerek, öğrencinin sözel ipucuyla beceri basamağını yapması sağlanmış olmaktadır.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5278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43608" y="620688"/>
            <a:ext cx="7498080" cy="4800600"/>
          </a:xfrm>
        </p:spPr>
        <p:txBody>
          <a:bodyPr>
            <a:normAutofit fontScale="47500" lnSpcReduction="20000"/>
          </a:bodyPr>
          <a:lstStyle/>
          <a:p>
            <a:pPr marL="82296" indent="0" algn="ctr">
              <a:buNone/>
            </a:pPr>
            <a:r>
              <a:rPr lang="tr-TR" sz="5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Model Olma İpucunun Verilmesi ve Geri Çekilmesi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Model olma ipucu sözel ipucu ile birlikte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kullanılır.Öğretim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içinde model olma geri çekilerek öğrencinin sadece sözel ipucu ile hareketi yapması sağlanır.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İLK OTURUM</a:t>
            </a:r>
          </a:p>
          <a:p>
            <a:pPr marL="82296" indent="0">
              <a:buNone/>
            </a:pPr>
            <a:r>
              <a:rPr lang="tr-TR" sz="4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Öğretmen beceri basamağının tamamını hem yaparak gösterir hem de ne yaptığını açıklar ve öğrenciden beceri basamağını yapmasını ister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endParaRPr lang="tr-TR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Bak ben her iki elim ile pantolonun belinden tutuyorum derken; 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Her iki elini pantolonun beline uzatır. 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Başparmaklarını pantolonun içine sokar 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Parmaklarını birbirine doğru  hareket ettirerek pantolonun belini tutar.</a:t>
            </a:r>
          </a:p>
          <a:p>
            <a:pPr>
              <a:buFont typeface="Wingdings" pitchFamily="2" charset="2"/>
              <a:buChar char="v"/>
            </a:pPr>
            <a:endParaRPr lang="tr-TR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Öğrenciye hadi sende her iki elinle pantolonu tut der. Öğrenci öğretmenin gösterdiği şekilde her iki eliyle pantolonun belinden tutar.</a:t>
            </a:r>
          </a:p>
          <a:p>
            <a:pPr marL="82296" indent="0">
              <a:buNone/>
            </a:pPr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tr-TR" sz="6400" dirty="0">
                <a:latin typeface="Times New Roman" pitchFamily="18" charset="0"/>
                <a:cs typeface="Times New Roman" pitchFamily="18" charset="0"/>
              </a:rPr>
              <a:t>İKİNCİ OTURUM</a:t>
            </a:r>
          </a:p>
          <a:p>
            <a:pPr marL="82296" indent="0">
              <a:buNone/>
            </a:pPr>
            <a:r>
              <a:rPr lang="tr-TR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tr-TR" sz="6400" dirty="0">
                <a:latin typeface="Times New Roman" pitchFamily="18" charset="0"/>
                <a:cs typeface="Times New Roman" pitchFamily="18" charset="0"/>
              </a:rPr>
              <a:t>-Aynı beceri basamağında öğretmen model olma ipucunu bir aşama geri </a:t>
            </a:r>
            <a:r>
              <a:rPr lang="tr-TR" sz="6400" dirty="0" smtClean="0">
                <a:latin typeface="Times New Roman" pitchFamily="18" charset="0"/>
                <a:cs typeface="Times New Roman" pitchFamily="18" charset="0"/>
              </a:rPr>
              <a:t>çeker.</a:t>
            </a:r>
          </a:p>
          <a:p>
            <a:pPr marL="82296" indent="0">
              <a:buNone/>
            </a:pPr>
            <a:endParaRPr lang="tr-TR" sz="6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sz="6400" dirty="0" smtClean="0">
                <a:latin typeface="Times New Roman" pitchFamily="18" charset="0"/>
                <a:cs typeface="Times New Roman" pitchFamily="18" charset="0"/>
              </a:rPr>
              <a:t>Yani öğretmen öğrenciye;</a:t>
            </a:r>
          </a:p>
          <a:p>
            <a:pPr>
              <a:buFont typeface="Wingdings" pitchFamily="2" charset="2"/>
              <a:buChar char="v"/>
            </a:pPr>
            <a:r>
              <a:rPr lang="tr-TR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Bak ben her iki elim ile pantolonun belinden tutuyorum derken; </a:t>
            </a:r>
          </a:p>
          <a:p>
            <a:pPr>
              <a:buFont typeface="Wingdings" pitchFamily="2" charset="2"/>
              <a:buChar char="v"/>
            </a:pPr>
            <a:r>
              <a:rPr lang="tr-TR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Her iki elini pantolonun beline uzatır. </a:t>
            </a:r>
          </a:p>
          <a:p>
            <a:pPr>
              <a:buFont typeface="Wingdings" pitchFamily="2" charset="2"/>
              <a:buChar char="v"/>
            </a:pPr>
            <a:r>
              <a:rPr lang="tr-TR" sz="6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Başparmaklarını pantolonun </a:t>
            </a:r>
            <a:r>
              <a:rPr lang="tr-TR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beline sokar. </a:t>
            </a:r>
          </a:p>
          <a:p>
            <a:pPr>
              <a:buFont typeface="Wingdings" pitchFamily="2" charset="2"/>
              <a:buChar char="v"/>
            </a:pPr>
            <a:endParaRPr lang="tr-TR" sz="6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sz="6400" dirty="0">
                <a:latin typeface="Times New Roman" pitchFamily="18" charset="0"/>
                <a:cs typeface="Times New Roman" pitchFamily="18" charset="0"/>
              </a:rPr>
              <a:t>Öğrenciye hadi sende her iki elinle pantolonu tut der. </a:t>
            </a:r>
            <a:r>
              <a:rPr lang="tr-TR" sz="6400" dirty="0" smtClean="0">
                <a:latin typeface="Times New Roman" pitchFamily="18" charset="0"/>
                <a:cs typeface="Times New Roman" pitchFamily="18" charset="0"/>
              </a:rPr>
              <a:t>Böylece parmaklarını </a:t>
            </a:r>
            <a:r>
              <a:rPr lang="tr-TR" sz="6400" dirty="0">
                <a:latin typeface="Times New Roman" pitchFamily="18" charset="0"/>
                <a:cs typeface="Times New Roman" pitchFamily="18" charset="0"/>
              </a:rPr>
              <a:t>birbirine doğru  hareket ettirerek pantolonun </a:t>
            </a:r>
            <a:r>
              <a:rPr lang="tr-TR" sz="6400" dirty="0" smtClean="0">
                <a:latin typeface="Times New Roman" pitchFamily="18" charset="0"/>
                <a:cs typeface="Times New Roman" pitchFamily="18" charset="0"/>
              </a:rPr>
              <a:t>belinden tutma hareketine model olmamış olur</a:t>
            </a:r>
            <a:r>
              <a:rPr lang="tr-TR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82296" indent="0">
              <a:buNone/>
            </a:pPr>
            <a:endParaRPr lang="tr-TR" sz="6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sz="6400" dirty="0" smtClean="0">
                <a:latin typeface="Times New Roman" pitchFamily="18" charset="0"/>
                <a:cs typeface="Times New Roman" pitchFamily="18" charset="0"/>
              </a:rPr>
              <a:t>Öğrenci  her </a:t>
            </a:r>
            <a:r>
              <a:rPr lang="tr-TR" sz="6400" dirty="0">
                <a:latin typeface="Times New Roman" pitchFamily="18" charset="0"/>
                <a:cs typeface="Times New Roman" pitchFamily="18" charset="0"/>
              </a:rPr>
              <a:t>iki elini pantolonun beline uzatır. </a:t>
            </a:r>
            <a:r>
              <a:rPr lang="tr-TR" sz="6400" dirty="0" smtClean="0">
                <a:latin typeface="Times New Roman" pitchFamily="18" charset="0"/>
                <a:cs typeface="Times New Roman" pitchFamily="18" charset="0"/>
              </a:rPr>
              <a:t>Başparmaklarını </a:t>
            </a:r>
            <a:r>
              <a:rPr lang="tr-TR" sz="6400" dirty="0">
                <a:latin typeface="Times New Roman" pitchFamily="18" charset="0"/>
                <a:cs typeface="Times New Roman" pitchFamily="18" charset="0"/>
              </a:rPr>
              <a:t>pantolonun içine </a:t>
            </a:r>
            <a:r>
              <a:rPr lang="tr-TR" sz="6400" dirty="0" smtClean="0">
                <a:latin typeface="Times New Roman" pitchFamily="18" charset="0"/>
                <a:cs typeface="Times New Roman" pitchFamily="18" charset="0"/>
              </a:rPr>
              <a:t>sokar. </a:t>
            </a:r>
            <a:endParaRPr lang="tr-TR" sz="64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sz="6400" dirty="0">
                <a:latin typeface="Times New Roman" pitchFamily="18" charset="0"/>
                <a:cs typeface="Times New Roman" pitchFamily="18" charset="0"/>
              </a:rPr>
              <a:t>Parmaklarını birbirine doğru  hareket ettirerek pantolonun belini tutar</a:t>
            </a:r>
            <a:r>
              <a:rPr lang="tr-TR" sz="6400" dirty="0" smtClean="0">
                <a:latin typeface="Times New Roman" pitchFamily="18" charset="0"/>
                <a:cs typeface="Times New Roman" pitchFamily="18" charset="0"/>
              </a:rPr>
              <a:t>. Öğretmen beceri basamağının tamamını yaparak göstermediği halde öğrenci beceri basamağının tamamını yapar hale gelir.</a:t>
            </a:r>
            <a:endParaRPr lang="tr-TR" sz="64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9267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32560" y="1124744"/>
            <a:ext cx="7406640" cy="4968552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/>
            <a:endParaRPr lang="tr-TR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 Bir çocuğun temel öz bakım becerilerini kazanması anne-babadan bağımsızlığının başlangıcını gösterir.</a:t>
            </a:r>
          </a:p>
          <a:p>
            <a:pPr algn="ctr"/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	.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Bu durumda öğretmen bir sonraki öğretim oturumunda beceri basamağının daha az kısmını yaparak gösterecek, ancak ne yapılması gerektiğini tam olarak açıklayacak ve öğrenciden yine her iki eliyle pantolonun belinden tutmasını </a:t>
            </a:r>
            <a:r>
              <a:rPr lang="tr-TR" dirty="0" err="1" smtClean="0"/>
              <a:t>isteyecektir.Sonuç</a:t>
            </a:r>
            <a:r>
              <a:rPr lang="tr-TR" dirty="0" smtClean="0"/>
              <a:t> olarak öğretmenin beceri basamağını yaparak göstermesine gerek kalmadan öğrenci «her iki elinle pantolonun belinden tut» denildiğinde her iki eli ile pantolonun belini tutmayı  başaracaktır.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0222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Sözel </a:t>
            </a:r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İpucunun Verilmesi ve Geri Çekilmesi</a:t>
            </a:r>
            <a:b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82296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1-Tam sözel ipucu</a:t>
            </a:r>
          </a:p>
          <a:p>
            <a:r>
              <a:rPr lang="tr-TR" dirty="0" smtClean="0"/>
              <a:t>Kullanılan vücut bölümü</a:t>
            </a:r>
          </a:p>
          <a:p>
            <a:r>
              <a:rPr lang="tr-TR" dirty="0" smtClean="0"/>
              <a:t>Vücut bölümünün kullanılacak kısımları</a:t>
            </a:r>
          </a:p>
          <a:p>
            <a:r>
              <a:rPr lang="tr-TR" dirty="0" smtClean="0"/>
              <a:t>Nesne</a:t>
            </a:r>
          </a:p>
          <a:p>
            <a:r>
              <a:rPr lang="tr-TR" dirty="0" smtClean="0"/>
              <a:t>Nesnenin ilgili bölümü</a:t>
            </a:r>
          </a:p>
          <a:p>
            <a:r>
              <a:rPr lang="tr-TR" dirty="0" smtClean="0"/>
              <a:t>Eylem </a:t>
            </a:r>
          </a:p>
          <a:p>
            <a:pPr marL="82296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Örnek: </a:t>
            </a:r>
            <a:r>
              <a:rPr lang="tr-TR" dirty="0" smtClean="0"/>
              <a:t>Her iki elinle tepsinin kulplarından tut.</a:t>
            </a:r>
          </a:p>
          <a:p>
            <a:pPr marL="82296" indent="0">
              <a:buNone/>
            </a:pPr>
            <a:endParaRPr lang="tr-TR" dirty="0" smtClean="0"/>
          </a:p>
          <a:p>
            <a:pPr marL="82296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2-Yarı sözel ipucu</a:t>
            </a:r>
          </a:p>
          <a:p>
            <a:r>
              <a:rPr lang="tr-TR" dirty="0" smtClean="0"/>
              <a:t>Nesne ve eylem </a:t>
            </a:r>
          </a:p>
          <a:p>
            <a:pPr marL="82296" indent="0">
              <a:buNone/>
            </a:pPr>
            <a:r>
              <a:rPr lang="tr-TR" dirty="0" err="1" smtClean="0">
                <a:solidFill>
                  <a:srgbClr val="FF0000"/>
                </a:solidFill>
              </a:rPr>
              <a:t>Örnek:</a:t>
            </a:r>
            <a:r>
              <a:rPr lang="tr-TR" dirty="0" err="1" smtClean="0"/>
              <a:t>Tepsini</a:t>
            </a:r>
            <a:r>
              <a:rPr lang="tr-TR" dirty="0" smtClean="0"/>
              <a:t> kulplarından tut.</a:t>
            </a:r>
          </a:p>
          <a:p>
            <a:pPr marL="82296" indent="0">
              <a:buNone/>
            </a:pPr>
            <a:endParaRPr lang="tr-TR" dirty="0" smtClean="0"/>
          </a:p>
          <a:p>
            <a:pPr marL="82296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3-Tek yönerge (eylem)</a:t>
            </a:r>
          </a:p>
          <a:p>
            <a:r>
              <a:rPr lang="tr-TR" dirty="0" smtClean="0"/>
              <a:t>Sadece eylem yada fısıltı ile eylem</a:t>
            </a:r>
          </a:p>
          <a:p>
            <a:pPr marL="82296" indent="0">
              <a:buNone/>
            </a:pPr>
            <a:r>
              <a:rPr lang="tr-TR" dirty="0" err="1" smtClean="0">
                <a:solidFill>
                  <a:srgbClr val="FF0000"/>
                </a:solidFill>
              </a:rPr>
              <a:t>Örnek:</a:t>
            </a:r>
            <a:r>
              <a:rPr lang="tr-TR" dirty="0" err="1" smtClean="0"/>
              <a:t>Tut</a:t>
            </a:r>
            <a:endParaRPr lang="tr-TR" dirty="0" smtClean="0"/>
          </a:p>
          <a:p>
            <a:pPr marL="82296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809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3" y="0"/>
            <a:ext cx="91440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9985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83160" y="-1039552"/>
            <a:ext cx="6021288" cy="810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967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/>
              <a:t>1-Aile görüşmesi, </a:t>
            </a:r>
            <a:r>
              <a:rPr lang="tr-TR" dirty="0" err="1"/>
              <a:t>ögretmen</a:t>
            </a:r>
            <a:r>
              <a:rPr lang="tr-TR" dirty="0"/>
              <a:t> görüşmesi, kaba değerlendirme, kontrol listesi uygulayarak gereksinim duyulan becerileri belirlemek.</a:t>
            </a:r>
          </a:p>
          <a:p>
            <a:endParaRPr lang="tr-TR" dirty="0"/>
          </a:p>
          <a:p>
            <a:r>
              <a:rPr lang="tr-TR" dirty="0"/>
              <a:t>2-Belirlenen becerileri öncelik sırasına göre sıralamak</a:t>
            </a:r>
          </a:p>
          <a:p>
            <a:endParaRPr lang="tr-TR" dirty="0"/>
          </a:p>
          <a:p>
            <a:r>
              <a:rPr lang="tr-TR" dirty="0"/>
              <a:t>3-Seçilen öncelikli becerinin beceri analizini oluşturmak</a:t>
            </a:r>
          </a:p>
          <a:p>
            <a:endParaRPr lang="tr-TR" dirty="0"/>
          </a:p>
          <a:p>
            <a:r>
              <a:rPr lang="tr-TR" dirty="0"/>
              <a:t>4-Yapılan beceri analizinden hareketle </a:t>
            </a:r>
            <a:r>
              <a:rPr lang="tr-TR" dirty="0" err="1"/>
              <a:t>öbt</a:t>
            </a:r>
            <a:r>
              <a:rPr lang="tr-TR" dirty="0"/>
              <a:t>(performans alım formu) oluşturmak.</a:t>
            </a:r>
          </a:p>
          <a:p>
            <a:endParaRPr lang="tr-TR" dirty="0"/>
          </a:p>
          <a:p>
            <a:r>
              <a:rPr lang="tr-TR" dirty="0"/>
              <a:t>5-Öğrencinin performansını almak ve başlama düzeyini belirlemek.</a:t>
            </a:r>
          </a:p>
          <a:p>
            <a:endParaRPr lang="tr-TR" dirty="0"/>
          </a:p>
          <a:p>
            <a:r>
              <a:rPr lang="tr-TR" dirty="0"/>
              <a:t>6-Tek fırsat yöntemine göre performans alınmışsa öğretimde kullanılacak ipucu yardımını belirlemek.</a:t>
            </a:r>
          </a:p>
          <a:p>
            <a:endParaRPr lang="tr-TR" dirty="0"/>
          </a:p>
          <a:p>
            <a:pPr marL="82296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8932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>
                <a:latin typeface="Times New Roman" pitchFamily="18" charset="0"/>
                <a:cs typeface="Times New Roman" pitchFamily="18" charset="0"/>
              </a:rPr>
              <a:t>7-Beceri ölçü araçlarında yapabildiklerine dayalı olarak, kazandırılacak her beceri için tüm beceri, ileri zincirleme ya da tersine zincirleme yaklaşımlarından birine göre uzun dönemli, kısa dönemli ve </a:t>
            </a:r>
            <a:r>
              <a:rPr lang="tr-TR" dirty="0" err="1">
                <a:latin typeface="Times New Roman" pitchFamily="18" charset="0"/>
                <a:cs typeface="Times New Roman" pitchFamily="18" charset="0"/>
              </a:rPr>
              <a:t>öğretimsel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 amaçlar belirlenir. </a:t>
            </a:r>
          </a:p>
          <a:p>
            <a:r>
              <a:rPr lang="tr-TR" dirty="0">
                <a:latin typeface="Times New Roman" pitchFamily="18" charset="0"/>
                <a:cs typeface="Times New Roman" pitchFamily="18" charset="0"/>
              </a:rPr>
              <a:t>8-Saptanan amaçları gerçekleştirecek şekilde öğretim programı hazırlanır. Öğretim programında,</a:t>
            </a:r>
          </a:p>
          <a:p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AutoNum type="alphaLcParenR"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Öğretmenin amaçları gerçekleştirmede kullanacağı beceri işlem süreci ve kullanımı</a:t>
            </a:r>
          </a:p>
          <a:p>
            <a:pPr marL="596646" indent="-514350">
              <a:buAutoNum type="alphaLcParenR"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Öğretim ortamı ve kullanılacak araç ve gereçler</a:t>
            </a:r>
          </a:p>
          <a:p>
            <a:pPr marL="596646" indent="-514350">
              <a:buAutoNum type="alphaLcParenR"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Öğretimin günün hangi zamanlarında yapılacağı </a:t>
            </a:r>
          </a:p>
          <a:p>
            <a:pPr marL="596646" indent="-514350">
              <a:buAutoNum type="alphaLcParenR"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Öğretim oturumlarının süresi saptanır.</a:t>
            </a:r>
          </a:p>
          <a:p>
            <a:pPr marL="596646" indent="-514350">
              <a:buAutoNum type="alphaLcParenR"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Çocuk için etkili olan </a:t>
            </a:r>
            <a:r>
              <a:rPr lang="tr-TR" dirty="0" err="1">
                <a:latin typeface="Times New Roman" pitchFamily="18" charset="0"/>
                <a:cs typeface="Times New Roman" pitchFamily="18" charset="0"/>
              </a:rPr>
              <a:t>pekiştireci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 belirlemek için aileye </a:t>
            </a:r>
            <a:r>
              <a:rPr lang="tr-TR" dirty="0" err="1">
                <a:latin typeface="Times New Roman" pitchFamily="18" charset="0"/>
                <a:cs typeface="Times New Roman" pitchFamily="18" charset="0"/>
              </a:rPr>
              <a:t>pekiştireç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 belirleme formu verilir. </a:t>
            </a:r>
          </a:p>
        </p:txBody>
      </p:sp>
    </p:spTree>
    <p:extLst>
      <p:ext uri="{BB962C8B-B14F-4D97-AF65-F5344CB8AC3E}">
        <p14:creationId xmlns:p14="http://schemas.microsoft.com/office/powerpoint/2010/main" xmlns="" val="18761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9-Öğrenilecek olan beceriye zarar veren ve istenmeyen davranışların azaltılmasında kullanılacak işlem süreçleri saptanmalı ya da öğretim sırasında istenmeyen davranışların çıkmasını önlemek için ne tür önlemler alınacağı belirlenmelidir. </a:t>
            </a:r>
          </a:p>
          <a:p>
            <a:pPr marL="596646" indent="-514350">
              <a:buFont typeface="+mj-lt"/>
              <a:buAutoNum type="arabicPeriod" startAt="6"/>
            </a:pPr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10-Öğrencinin öğretim sırasında gösterdiği ilerlemelerin nasıl kaydedileceği belirlenmelidir ( kullanılacak beceri işlem sürecine göre formlar farklılık gösterecektir. )</a:t>
            </a:r>
          </a:p>
          <a:p>
            <a:pPr marL="82296" indent="0">
              <a:buNone/>
            </a:pPr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11-Öğrenciye kazandırılacak becerinin sürekliliğinin nasıl  sağlanacağı saptanmalıdır.</a:t>
            </a:r>
          </a:p>
          <a:p>
            <a:pPr marL="82296" indent="0">
              <a:buNone/>
            </a:pPr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12Öğrenciye kazandırılan becerinin başka kişi, araç gereç ve ortamlara nasıl genelleştirileceği öğretime başlamadan önce belirlenmelidir.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130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ÖRNEK </a:t>
            </a:r>
            <a:r>
              <a:rPr lang="tr-TR" dirty="0">
                <a:solidFill>
                  <a:srgbClr val="FF0000"/>
                </a:solidFill>
              </a:rPr>
              <a:t>ÖĞRETİM SÜRECİ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tr-TR" b="1" dirty="0" smtClean="0"/>
              <a:t>FİŞİ </a:t>
            </a:r>
            <a:r>
              <a:rPr lang="tr-TR" b="1" dirty="0"/>
              <a:t>PRİZE TAKMA BECERİ </a:t>
            </a:r>
            <a:r>
              <a:rPr lang="tr-TR" b="1" dirty="0" smtClean="0"/>
              <a:t>ANALİZİ</a:t>
            </a:r>
          </a:p>
          <a:p>
            <a:pPr marL="82296" indent="0">
              <a:buNone/>
            </a:pPr>
            <a:endParaRPr lang="tr-TR" dirty="0"/>
          </a:p>
          <a:p>
            <a:r>
              <a:rPr lang="tr-TR" dirty="0"/>
              <a:t>1. Fişi </a:t>
            </a:r>
            <a:r>
              <a:rPr lang="tr-TR" dirty="0" smtClean="0"/>
              <a:t>tutar.</a:t>
            </a:r>
          </a:p>
          <a:p>
            <a:pPr marL="82296" indent="0">
              <a:buNone/>
            </a:pPr>
            <a:r>
              <a:rPr lang="tr-TR" dirty="0"/>
              <a:t>	</a:t>
            </a:r>
            <a:r>
              <a:rPr lang="tr-TR" dirty="0" smtClean="0"/>
              <a:t>a-Kullandığı eli ile fişe uzanır.</a:t>
            </a:r>
          </a:p>
          <a:p>
            <a:pPr marL="82296" indent="0">
              <a:buNone/>
            </a:pPr>
            <a:r>
              <a:rPr lang="tr-TR" dirty="0"/>
              <a:t>	</a:t>
            </a:r>
            <a:r>
              <a:rPr lang="tr-TR" dirty="0" smtClean="0"/>
              <a:t>b-Kullandığı eli ile fişin plastik kısmından baş 	parmağı fişin bir tarafında diğer parmakları </a:t>
            </a:r>
          </a:p>
          <a:p>
            <a:pPr marL="82296" indent="0">
              <a:buNone/>
            </a:pPr>
            <a:r>
              <a:rPr lang="tr-TR" dirty="0"/>
              <a:t> </a:t>
            </a:r>
            <a:r>
              <a:rPr lang="tr-TR" dirty="0" smtClean="0"/>
              <a:t>          fişin diğer tarafında olacak tutar.</a:t>
            </a:r>
          </a:p>
          <a:p>
            <a:pPr marL="82296" indent="0">
              <a:buNone/>
            </a:pPr>
            <a:endParaRPr lang="tr-TR" dirty="0"/>
          </a:p>
          <a:p>
            <a:r>
              <a:rPr lang="tr-TR" dirty="0"/>
              <a:t>2</a:t>
            </a:r>
            <a:r>
              <a:rPr lang="tr-TR" dirty="0" smtClean="0"/>
              <a:t>. </a:t>
            </a:r>
            <a:r>
              <a:rPr lang="tr-TR" dirty="0"/>
              <a:t>Fişin metal uçlarını prizin deliklerinin karşısına getirir</a:t>
            </a:r>
            <a:r>
              <a:rPr lang="tr-TR" dirty="0" smtClean="0"/>
              <a:t>.</a:t>
            </a:r>
          </a:p>
          <a:p>
            <a:pPr marL="82296" indent="0">
              <a:buNone/>
            </a:pPr>
            <a:r>
              <a:rPr lang="tr-TR" dirty="0"/>
              <a:t>	</a:t>
            </a:r>
            <a:endParaRPr lang="tr-TR" dirty="0" smtClean="0"/>
          </a:p>
          <a:p>
            <a:endParaRPr lang="tr-TR" dirty="0"/>
          </a:p>
          <a:p>
            <a:r>
              <a:rPr lang="tr-TR" dirty="0"/>
              <a:t>3</a:t>
            </a:r>
            <a:r>
              <a:rPr lang="tr-TR" dirty="0" smtClean="0"/>
              <a:t>. </a:t>
            </a:r>
            <a:r>
              <a:rPr lang="tr-TR" dirty="0"/>
              <a:t>Fişin metal uçlarını prizin </a:t>
            </a:r>
            <a:r>
              <a:rPr lang="tr-TR" dirty="0" smtClean="0"/>
              <a:t>deliklerine sokar..</a:t>
            </a:r>
            <a:endParaRPr lang="tr-TR" dirty="0"/>
          </a:p>
          <a:p>
            <a:pPr marL="82296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143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59632" y="548680"/>
            <a:ext cx="7498080" cy="5760640"/>
          </a:xfrm>
        </p:spPr>
        <p:txBody>
          <a:bodyPr/>
          <a:lstStyle/>
          <a:p>
            <a:pPr algn="just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>
              <a:buNone/>
            </a:pPr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  Tuvalet eğitimi,yemek yeme ve giyinme becerileri en temel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özbakım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becerileridir.</a:t>
            </a:r>
          </a:p>
          <a:p>
            <a:pPr algn="just">
              <a:buNone/>
            </a:pP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		Bu becerileri el yüz yıkama,diş fırçalama,burun temizliği ve banyo yapma becerileri izler.Bu sürekliliğin sonunda tırnak bakımı,cilt bakımı,kozmetik ürünlerin kullanımı,saç bakımı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gelir. 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59632" y="476672"/>
            <a:ext cx="7498080" cy="56166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BECERİ KAZANMAYA ETKİ EDEN DAVRANIŞLAR</a:t>
            </a:r>
          </a:p>
          <a:p>
            <a:pPr>
              <a:buNone/>
            </a:pPr>
            <a:r>
              <a:rPr lang="tr-TR" dirty="0" smtClean="0"/>
              <a:t>		Her tür yetersizlik engelli çocukların </a:t>
            </a:r>
            <a:r>
              <a:rPr lang="tr-TR" dirty="0" err="1" smtClean="0"/>
              <a:t>özbakım</a:t>
            </a:r>
            <a:r>
              <a:rPr lang="tr-TR" dirty="0" smtClean="0"/>
              <a:t>, günlük yaşam, bağımsız yaşam, sosyal yaşam becerilerini kazanmalarını geciktirebilir.  Bir </a:t>
            </a:r>
            <a:r>
              <a:rPr lang="tr-TR" dirty="0" err="1" smtClean="0"/>
              <a:t>ögrenci</a:t>
            </a:r>
            <a:r>
              <a:rPr lang="tr-TR" dirty="0" smtClean="0"/>
              <a:t> görsel dikkat, hareketleri taklit, basit emir ve cümleleri anlama gibi temel bilişsel becerilerin bazılarını öğrenmemişse bu durum, </a:t>
            </a:r>
            <a:r>
              <a:rPr lang="tr-TR" dirty="0" err="1" smtClean="0"/>
              <a:t>özbakım</a:t>
            </a:r>
            <a:r>
              <a:rPr lang="tr-TR" dirty="0" smtClean="0"/>
              <a:t> becerilerinin kazanılmasını geciktirebilir.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Beceri Öğretimine Başlamadan Önce Yapılması Gerekenler</a:t>
            </a:r>
            <a:endParaRPr lang="en-GB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221560"/>
          </a:xfrm>
        </p:spPr>
        <p:txBody>
          <a:bodyPr>
            <a:normAutofit/>
          </a:bodyPr>
          <a:lstStyle/>
          <a:p>
            <a:pPr marL="596646" indent="-514350">
              <a:buFont typeface="+mj-lt"/>
              <a:buAutoNum type="arabicPeriod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Çocuk ve ailesi için öncelikle öğretilmesi gereken becerilerin neler olduğu, ailenin isteği, çocuğun zamanının büyük bir bölümünü geçirdiği ortamların özelliği ve çocuğun sahip olduğu diğer beceri ve kavramların neler olduğu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gözönünde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tutularak saptanır.  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498080" cy="1143000"/>
          </a:xfrm>
        </p:spPr>
        <p:txBody>
          <a:bodyPr>
            <a:normAutofit fontScale="90000"/>
          </a:bodyPr>
          <a:lstStyle/>
          <a:p>
            <a:pPr marL="596646" indent="-514350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dirty="0">
                <a:latin typeface="Times New Roman" pitchFamily="18" charset="0"/>
                <a:cs typeface="Times New Roman" pitchFamily="18" charset="0"/>
              </a:rPr>
            </a:b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Bunu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yapabilmek için 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dirty="0">
                <a:latin typeface="Times New Roman" pitchFamily="18" charset="0"/>
                <a:cs typeface="Times New Roman" pitchFamily="18" charset="0"/>
              </a:rPr>
            </a:br>
            <a:r>
              <a:rPr lang="en-GB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>
                <a:latin typeface="Times New Roman" pitchFamily="18" charset="0"/>
                <a:cs typeface="Times New Roman" pitchFamily="18" charset="0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tr-TR" dirty="0">
                <a:latin typeface="Times New Roman" pitchFamily="18" charset="0"/>
                <a:cs typeface="Times New Roman" pitchFamily="18" charset="0"/>
              </a:rPr>
              <a:t>Çocuğun dil, bilişsel ve </a:t>
            </a:r>
            <a:r>
              <a:rPr lang="tr-TR" dirty="0" err="1">
                <a:latin typeface="Times New Roman" pitchFamily="18" charset="0"/>
                <a:cs typeface="Times New Roman" pitchFamily="18" charset="0"/>
              </a:rPr>
              <a:t>psikomotor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 alanları içeren </a:t>
            </a:r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kaba değerlendirilmesinin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yapılması gerekmektedir. </a:t>
            </a:r>
          </a:p>
          <a:p>
            <a:pPr lvl="1"/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Aile ile görüşme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yapılarak çocuğun hangi </a:t>
            </a:r>
            <a:r>
              <a:rPr lang="tr-TR" dirty="0" err="1">
                <a:latin typeface="Times New Roman" pitchFamily="18" charset="0"/>
                <a:cs typeface="Times New Roman" pitchFamily="18" charset="0"/>
              </a:rPr>
              <a:t>özbakım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 becerilerini ne düzeyde gerçekleştirdiği ve ailenin çocuğunun öncelikle hangi </a:t>
            </a:r>
            <a:r>
              <a:rPr lang="tr-TR" dirty="0" err="1">
                <a:latin typeface="Times New Roman" pitchFamily="18" charset="0"/>
                <a:cs typeface="Times New Roman" pitchFamily="18" charset="0"/>
              </a:rPr>
              <a:t>özbakım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 becerilerini kazanmasını istediği ile ilgili bilgi toplanır. </a:t>
            </a:r>
          </a:p>
          <a:p>
            <a:pPr lvl="1"/>
            <a:r>
              <a:rPr lang="tr-TR" dirty="0">
                <a:latin typeface="Times New Roman" pitchFamily="18" charset="0"/>
                <a:cs typeface="Times New Roman" pitchFamily="18" charset="0"/>
              </a:rPr>
              <a:t>Aile görüşmesine dayalı olarak, çocuğa beceri ile ilgili </a:t>
            </a:r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kontrol listel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eri uygulanır.</a:t>
            </a:r>
          </a:p>
          <a:p>
            <a:pPr lvl="1"/>
            <a:r>
              <a:rPr lang="tr-TR" dirty="0">
                <a:latin typeface="Times New Roman" pitchFamily="18" charset="0"/>
                <a:cs typeface="Times New Roman" pitchFamily="18" charset="0"/>
              </a:rPr>
              <a:t>Çocuğun ev okul ve yakın gelecekte içinde olacağı ortamlar incelenerek, şu anda ve yakın gelecekte gereksinim duyacağı beceriler belirlenir.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014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96646" indent="-514350">
              <a:buFont typeface="+mj-lt"/>
              <a:buAutoNum type="arabicPeriod" startAt="2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Belirlenen öncelikli becerilerde çocuğun yapabildiklerini belirlemek için beceri analizi yapılır ve analize dayalı olarak becerilerin ölçüt bağımlı ölçü araçları (ÖBT) hazırlanır.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BECERİ ÖĞRETİMİNDE İZLENECEK YOL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 smtClean="0"/>
              <a:t>1-Aile görüşmesi, </a:t>
            </a:r>
            <a:r>
              <a:rPr lang="tr-TR" dirty="0" err="1" smtClean="0"/>
              <a:t>ögretmen</a:t>
            </a:r>
            <a:r>
              <a:rPr lang="tr-TR" dirty="0" smtClean="0"/>
              <a:t> görüşmesi, kaba değerlendirme, kontrol listesi uygulayarak gereksinim duyulan becerileri belirlemek.</a:t>
            </a:r>
          </a:p>
          <a:p>
            <a:endParaRPr lang="tr-TR" dirty="0"/>
          </a:p>
          <a:p>
            <a:r>
              <a:rPr lang="tr-TR" dirty="0" smtClean="0"/>
              <a:t>2-Belirlenen becerileri öncelik sırasına göre sıralamak</a:t>
            </a:r>
          </a:p>
          <a:p>
            <a:endParaRPr lang="tr-TR" dirty="0" smtClean="0"/>
          </a:p>
          <a:p>
            <a:r>
              <a:rPr lang="tr-TR" dirty="0" smtClean="0"/>
              <a:t>3-Seçilen öncelikli becerinin beceri analizini oluşturmak</a:t>
            </a:r>
          </a:p>
          <a:p>
            <a:endParaRPr lang="tr-TR" dirty="0" smtClean="0"/>
          </a:p>
          <a:p>
            <a:r>
              <a:rPr lang="tr-TR" dirty="0" smtClean="0"/>
              <a:t>4-Yapılan beceri analizinden hareketle </a:t>
            </a:r>
            <a:r>
              <a:rPr lang="tr-TR" dirty="0" err="1" smtClean="0"/>
              <a:t>öbt</a:t>
            </a:r>
            <a:r>
              <a:rPr lang="tr-TR" dirty="0" smtClean="0"/>
              <a:t>(performans alım formu) oluşturmak.</a:t>
            </a:r>
          </a:p>
          <a:p>
            <a:endParaRPr lang="tr-TR" dirty="0" smtClean="0"/>
          </a:p>
          <a:p>
            <a:r>
              <a:rPr lang="tr-TR" dirty="0" smtClean="0"/>
              <a:t>5-Öğrencinin performansını almak ve başlama düzeyini belirlemek.</a:t>
            </a:r>
          </a:p>
          <a:p>
            <a:endParaRPr lang="tr-TR" dirty="0" smtClean="0"/>
          </a:p>
          <a:p>
            <a:r>
              <a:rPr lang="tr-TR" dirty="0" smtClean="0"/>
              <a:t>6-Tek fırsat yöntemine göre performans alınmışsa öğretimde kullanılacak ipucu yardımını belirlemek.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374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71600" y="620688"/>
            <a:ext cx="7962088" cy="5627712"/>
          </a:xfrm>
        </p:spPr>
        <p:txBody>
          <a:bodyPr>
            <a:normAutofit fontScale="85000" lnSpcReduction="20000"/>
          </a:bodyPr>
          <a:lstStyle/>
          <a:p>
            <a:r>
              <a:rPr lang="tr-TR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-Beceri ölçü araçlarında yapabildiklerine dayalı olarak, kazandırılacak her beceri için tüm beceri, ileri zincirleme ya da tersine zincirleme yaklaşımlarından birine göre uzun dönemli, kısa dönemli ve öğretimsel amaçlar belirlenir.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8-Saptanan amaçları gerçekleştirecek şekilde öğretim programı hazırlanır. Öğretim programında,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AutoNum type="alphaLcParenR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Öğretmenin amaçları gerçekleştirmede kullanacağı beceri işlem süreci ve kullanımı</a:t>
            </a:r>
          </a:p>
          <a:p>
            <a:pPr marL="596646" indent="-514350">
              <a:buAutoNum type="alphaLcParenR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Öğretim ortamı ve kullanılacak araç ve gereçler</a:t>
            </a:r>
          </a:p>
          <a:p>
            <a:pPr marL="596646" indent="-514350">
              <a:buAutoNum type="alphaLcParenR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Öğretimin günün hangi zamanlarında yapılacağı </a:t>
            </a:r>
          </a:p>
          <a:p>
            <a:pPr marL="596646" indent="-514350">
              <a:buAutoNum type="alphaLcParenR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Öğretim oturumlarının süresi saptanır.</a:t>
            </a:r>
          </a:p>
          <a:p>
            <a:pPr marL="596646" indent="-514350">
              <a:buAutoNum type="alphaLcParenR"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Çocuk için etkili olan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pekiştireci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belirlemek için aileye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pekiştireç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belirleme formu verilir. </a:t>
            </a:r>
          </a:p>
          <a:p>
            <a:pPr marL="596646" indent="-514350">
              <a:buNone/>
            </a:pPr>
            <a:endParaRPr lang="tr-TR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Gündönümü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Gündönümü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</TotalTime>
  <Words>1129</Words>
  <Application>Microsoft Office PowerPoint</Application>
  <PresentationFormat>Ekran Gösterisi (4:3)</PresentationFormat>
  <Paragraphs>174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Gündönümü</vt:lpstr>
      <vt:lpstr>Slayt 1</vt:lpstr>
      <vt:lpstr>Slayt 2</vt:lpstr>
      <vt:lpstr>Slayt 3</vt:lpstr>
      <vt:lpstr>Slayt 4</vt:lpstr>
      <vt:lpstr>Beceri Öğretimine Başlamadan Önce Yapılması Gerekenler</vt:lpstr>
      <vt:lpstr>  Bunu yapabilmek için :  </vt:lpstr>
      <vt:lpstr>Slayt 7</vt:lpstr>
      <vt:lpstr>BECERİ ÖĞRETİMİNDE İZLENECEK YOL</vt:lpstr>
      <vt:lpstr>Slayt 9</vt:lpstr>
      <vt:lpstr>Slayt 10</vt:lpstr>
      <vt:lpstr>Slayt 11</vt:lpstr>
      <vt:lpstr>Slayt 12</vt:lpstr>
      <vt:lpstr>Slayt 13</vt:lpstr>
      <vt:lpstr>Slayt 14</vt:lpstr>
      <vt:lpstr>Slayt 15</vt:lpstr>
      <vt:lpstr>İpucun Verilmesi ve Sistematik Olarak Geri Çekilmesi İşlem Süreci</vt:lpstr>
      <vt:lpstr> Fiziksel Yardım İpucunun Verilmesi ve Geri Çekilmesi </vt:lpstr>
      <vt:lpstr>Slayt 18</vt:lpstr>
      <vt:lpstr>Slayt 19</vt:lpstr>
      <vt:lpstr>Slayt 20</vt:lpstr>
      <vt:lpstr> Sözel İpucunun Verilmesi ve Geri Çekilmesi </vt:lpstr>
      <vt:lpstr>Slayt 22</vt:lpstr>
      <vt:lpstr>Slayt 23</vt:lpstr>
      <vt:lpstr>Slayt 24</vt:lpstr>
      <vt:lpstr>Slayt 25</vt:lpstr>
      <vt:lpstr>Slayt 26</vt:lpstr>
      <vt:lpstr> ÖRNEK ÖĞRETİM SÜRECİ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sony</dc:creator>
  <cp:lastModifiedBy>ATEŞ</cp:lastModifiedBy>
  <cp:revision>56</cp:revision>
  <dcterms:created xsi:type="dcterms:W3CDTF">2013-08-28T07:22:14Z</dcterms:created>
  <dcterms:modified xsi:type="dcterms:W3CDTF">2014-07-07T11:57:36Z</dcterms:modified>
</cp:coreProperties>
</file>