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sldIdLst>
    <p:sldId id="256" r:id="rId2"/>
    <p:sldId id="257" r:id="rId3"/>
    <p:sldId id="258" r:id="rId4"/>
    <p:sldId id="317" r:id="rId5"/>
    <p:sldId id="312" r:id="rId6"/>
    <p:sldId id="313" r:id="rId7"/>
    <p:sldId id="264" r:id="rId8"/>
    <p:sldId id="418" r:id="rId9"/>
    <p:sldId id="336" r:id="rId10"/>
    <p:sldId id="434" r:id="rId11"/>
    <p:sldId id="435" r:id="rId12"/>
    <p:sldId id="436" r:id="rId13"/>
    <p:sldId id="437" r:id="rId14"/>
    <p:sldId id="438" r:id="rId15"/>
    <p:sldId id="439" r:id="rId16"/>
    <p:sldId id="348" r:id="rId17"/>
    <p:sldId id="338" r:id="rId18"/>
    <p:sldId id="339" r:id="rId19"/>
    <p:sldId id="431" r:id="rId20"/>
    <p:sldId id="340" r:id="rId21"/>
    <p:sldId id="432" r:id="rId22"/>
    <p:sldId id="274" r:id="rId23"/>
    <p:sldId id="349" r:id="rId24"/>
    <p:sldId id="275" r:id="rId25"/>
    <p:sldId id="350" r:id="rId26"/>
    <p:sldId id="276" r:id="rId27"/>
    <p:sldId id="277" r:id="rId28"/>
    <p:sldId id="278" r:id="rId29"/>
    <p:sldId id="413" r:id="rId30"/>
    <p:sldId id="279" r:id="rId31"/>
    <p:sldId id="414" r:id="rId32"/>
    <p:sldId id="445" r:id="rId33"/>
    <p:sldId id="443" r:id="rId34"/>
    <p:sldId id="441" r:id="rId35"/>
    <p:sldId id="442" r:id="rId36"/>
    <p:sldId id="446" r:id="rId37"/>
    <p:sldId id="447" r:id="rId38"/>
    <p:sldId id="365" r:id="rId39"/>
    <p:sldId id="423" r:id="rId40"/>
    <p:sldId id="352" r:id="rId41"/>
    <p:sldId id="353" r:id="rId42"/>
    <p:sldId id="415" r:id="rId43"/>
    <p:sldId id="366" r:id="rId44"/>
    <p:sldId id="281" r:id="rId45"/>
    <p:sldId id="282" r:id="rId46"/>
    <p:sldId id="283" r:id="rId47"/>
    <p:sldId id="354" r:id="rId48"/>
    <p:sldId id="286" r:id="rId49"/>
    <p:sldId id="444" r:id="rId50"/>
    <p:sldId id="287" r:id="rId51"/>
    <p:sldId id="288" r:id="rId52"/>
    <p:sldId id="369" r:id="rId53"/>
    <p:sldId id="421" r:id="rId54"/>
    <p:sldId id="398" r:id="rId55"/>
    <p:sldId id="399" r:id="rId56"/>
    <p:sldId id="400" r:id="rId57"/>
    <p:sldId id="412" r:id="rId58"/>
    <p:sldId id="401" r:id="rId59"/>
    <p:sldId id="296" r:id="rId60"/>
    <p:sldId id="297" r:id="rId61"/>
    <p:sldId id="319" r:id="rId62"/>
    <p:sldId id="448" r:id="rId63"/>
    <p:sldId id="449" r:id="rId64"/>
    <p:sldId id="450" r:id="rId65"/>
    <p:sldId id="451" r:id="rId66"/>
    <p:sldId id="308" r:id="rId6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FF3300"/>
    <a:srgbClr val="0033CC"/>
    <a:srgbClr val="99CC00"/>
    <a:srgbClr val="EDE811"/>
    <a:srgbClr val="FF9933"/>
    <a:srgbClr val="00FF99"/>
    <a:srgbClr val="CCCCFF"/>
    <a:srgbClr val="00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308" autoAdjust="0"/>
    <p:restoredTop sz="94689" autoAdjust="0"/>
  </p:normalViewPr>
  <p:slideViewPr>
    <p:cSldViewPr snapToGrid="0">
      <p:cViewPr varScale="1">
        <p:scale>
          <a:sx n="122" d="100"/>
          <a:sy n="122" d="100"/>
        </p:scale>
        <p:origin x="-13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68685763" cy="368685763"/>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pPr>
              <a:defRPr/>
            </a:pPr>
            <a:fld id="{0A305348-D511-46B0-BC03-3B41A57EAAD2}" type="slidenum">
              <a:rPr lang="tr-TR" smtClean="0"/>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6AA639C0-F7C2-4B70-98D1-0950083AB8EF}"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E170617C-41D6-4624-A716-60C1CC08DCA4}" type="slidenum">
              <a:rPr lang="tr-TR" smtClean="0"/>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19"/>
          <p:cNvSpPr>
            <a:spLocks noGrp="1" noChangeArrowheads="1"/>
          </p:cNvSpPr>
          <p:nvPr>
            <p:ph type="dt" sz="half" idx="10"/>
          </p:nvPr>
        </p:nvSpPr>
        <p:spPr>
          <a:ln/>
        </p:spPr>
        <p:txBody>
          <a:bodyPr/>
          <a:lstStyle>
            <a:lvl1pPr>
              <a:defRPr/>
            </a:lvl1pPr>
          </a:lstStyle>
          <a:p>
            <a:pPr>
              <a:defRPr/>
            </a:pPr>
            <a:endParaRPr lang="tr-TR"/>
          </a:p>
        </p:txBody>
      </p:sp>
      <p:sp>
        <p:nvSpPr>
          <p:cNvPr id="6" name="Rectangle 20"/>
          <p:cNvSpPr>
            <a:spLocks noGrp="1" noChangeArrowheads="1"/>
          </p:cNvSpPr>
          <p:nvPr>
            <p:ph type="ftr" sz="quarter" idx="11"/>
          </p:nvPr>
        </p:nvSpPr>
        <p:spPr>
          <a:ln/>
        </p:spPr>
        <p:txBody>
          <a:bodyPr/>
          <a:lstStyle>
            <a:lvl1pPr>
              <a:defRPr/>
            </a:lvl1pPr>
          </a:lstStyle>
          <a:p>
            <a:pPr>
              <a:defRPr/>
            </a:pPr>
            <a:endParaRPr lang="tr-TR"/>
          </a:p>
        </p:txBody>
      </p:sp>
      <p:sp>
        <p:nvSpPr>
          <p:cNvPr id="7" name="Rectangle 21"/>
          <p:cNvSpPr>
            <a:spLocks noGrp="1" noChangeArrowheads="1"/>
          </p:cNvSpPr>
          <p:nvPr>
            <p:ph type="sldNum" sz="quarter" idx="12"/>
          </p:nvPr>
        </p:nvSpPr>
        <p:spPr>
          <a:ln/>
        </p:spPr>
        <p:txBody>
          <a:bodyPr/>
          <a:lstStyle>
            <a:lvl1pPr>
              <a:defRPr/>
            </a:lvl1pPr>
          </a:lstStyle>
          <a:p>
            <a:pPr>
              <a:defRPr/>
            </a:pPr>
            <a:fld id="{74C9F3E6-01D7-413B-B899-7DEA2CB9E736}"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77813"/>
            <a:ext cx="8229600" cy="58531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9"/>
          <p:cNvSpPr>
            <a:spLocks noGrp="1" noChangeArrowheads="1"/>
          </p:cNvSpPr>
          <p:nvPr>
            <p:ph type="dt" sz="half" idx="10"/>
          </p:nvPr>
        </p:nvSpPr>
        <p:spPr>
          <a:ln/>
        </p:spPr>
        <p:txBody>
          <a:bodyPr/>
          <a:lstStyle>
            <a:lvl1pPr>
              <a:defRPr/>
            </a:lvl1pPr>
          </a:lstStyle>
          <a:p>
            <a:pPr>
              <a:defRPr/>
            </a:pPr>
            <a:endParaRPr lang="tr-TR"/>
          </a:p>
        </p:txBody>
      </p:sp>
      <p:sp>
        <p:nvSpPr>
          <p:cNvPr id="4" name="Rectangle 20"/>
          <p:cNvSpPr>
            <a:spLocks noGrp="1" noChangeArrowheads="1"/>
          </p:cNvSpPr>
          <p:nvPr>
            <p:ph type="ftr" sz="quarter" idx="11"/>
          </p:nvPr>
        </p:nvSpPr>
        <p:spPr>
          <a:ln/>
        </p:spPr>
        <p:txBody>
          <a:bodyPr/>
          <a:lstStyle>
            <a:lvl1pPr>
              <a:defRPr/>
            </a:lvl1pPr>
          </a:lstStyle>
          <a:p>
            <a:pPr>
              <a:defRPr/>
            </a:pPr>
            <a:endParaRPr lang="tr-TR"/>
          </a:p>
        </p:txBody>
      </p:sp>
      <p:sp>
        <p:nvSpPr>
          <p:cNvPr id="5" name="Rectangle 21"/>
          <p:cNvSpPr>
            <a:spLocks noGrp="1" noChangeArrowheads="1"/>
          </p:cNvSpPr>
          <p:nvPr>
            <p:ph type="sldNum" sz="quarter" idx="12"/>
          </p:nvPr>
        </p:nvSpPr>
        <p:spPr>
          <a:ln/>
        </p:spPr>
        <p:txBody>
          <a:bodyPr/>
          <a:lstStyle>
            <a:lvl1pPr>
              <a:defRPr/>
            </a:lvl1pPr>
          </a:lstStyle>
          <a:p>
            <a:pPr>
              <a:defRPr/>
            </a:pPr>
            <a:fld id="{461AB809-B671-4C6A-BF12-2886AA44FBF5}"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79B82ED6-E0BC-45AB-95DF-EEF8CEE7EEF3}" type="slidenum">
              <a:rPr lang="tr-TR" smtClean="0"/>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pPr>
              <a:defRPr/>
            </a:pPr>
            <a:endParaRPr lang="tr-TR"/>
          </a:p>
        </p:txBody>
      </p:sp>
      <p:sp>
        <p:nvSpPr>
          <p:cNvPr id="8" name="Slide Number Placeholder 7"/>
          <p:cNvSpPr>
            <a:spLocks noGrp="1"/>
          </p:cNvSpPr>
          <p:nvPr>
            <p:ph type="sldNum" sz="quarter" idx="11"/>
          </p:nvPr>
        </p:nvSpPr>
        <p:spPr/>
        <p:txBody>
          <a:bodyPr/>
          <a:lstStyle/>
          <a:p>
            <a:pPr>
              <a:defRPr/>
            </a:pPr>
            <a:fld id="{8C1A38F8-99BB-4D5B-8F14-7033F9DFC422}" type="slidenum">
              <a:rPr lang="tr-TR" smtClean="0"/>
              <a:pPr>
                <a:defRPr/>
              </a:pPr>
              <a:t>‹#›</a:t>
            </a:fld>
            <a:endParaRPr lang="tr-TR"/>
          </a:p>
        </p:txBody>
      </p:sp>
      <p:sp>
        <p:nvSpPr>
          <p:cNvPr id="9" name="Footer Placeholder 8"/>
          <p:cNvSpPr>
            <a:spLocks noGrp="1"/>
          </p:cNvSpPr>
          <p:nvPr>
            <p:ph type="ftr" sz="quarter" idx="12"/>
          </p:nvPr>
        </p:nvSpPr>
        <p:spPr/>
        <p:txBody>
          <a:bodyPr/>
          <a:lstStyle/>
          <a:p>
            <a:pPr>
              <a:defRPr/>
            </a:pPr>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DB7B7D17-9933-45D8-B03C-EBDDADDBFF20}" type="slidenum">
              <a:rPr lang="tr-TR" smtClean="0"/>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tr-TR" smtClean="0"/>
              <a:t>Asıl metin stillerini düzenlemek için tıklatın</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F8DAA09F-9A15-476C-B5B2-90BD02BED7CB}" type="slidenum">
              <a:rPr lang="tr-TR" smtClean="0"/>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BDC962D0-DA61-47BA-B58B-6171C31D5624}" type="slidenum">
              <a:rPr lang="tr-TR" smtClean="0"/>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C4C6E38F-3537-4768-A38B-901F3FF3C755}" type="slidenum">
              <a:rPr lang="tr-TR" smtClean="0"/>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04A68717-2DEE-49E3-A7C7-8C2018B7F0C4}" type="slidenum">
              <a:rPr lang="tr-TR" smtClean="0"/>
              <a:pPr>
                <a:defRPr/>
              </a:pPr>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lvl1pPr>
              <a:defRPr>
                <a:solidFill>
                  <a:schemeClr val="tx1"/>
                </a:solidFill>
              </a:defRPr>
            </a:lvl1pPr>
          </a:lstStyle>
          <a:p>
            <a:pPr>
              <a:defRPr/>
            </a:pPr>
            <a:fld id="{B7323AA3-BC57-4DF8-9E0A-78AEDE40DCFF}" type="slidenum">
              <a:rPr lang="tr-TR" smtClean="0"/>
              <a:pPr>
                <a:defRPr/>
              </a:pPr>
              <a:t>‹#›</a:t>
            </a:fld>
            <a:endParaRPr lang="tr-T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tr-TR" smtClean="0"/>
              <a:t>Asıl başlık stili için tıklatın</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pPr>
              <a:defRPr/>
            </a:pPr>
            <a:endParaRPr lang="tr-T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pPr>
              <a:defRPr/>
            </a:pPr>
            <a:endParaRPr lang="tr-T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pPr>
              <a:defRPr/>
            </a:pPr>
            <a:fld id="{9160D484-D922-45B4-A71B-77E64414176B}" type="slidenum">
              <a:rPr lang="tr-TR" smtClean="0"/>
              <a:pPr>
                <a:defRPr/>
              </a:pPr>
              <a:t>‹#›</a:t>
            </a:fld>
            <a:endParaRPr lang="tr-T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40.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image" Target="../media/image25.wmf"/><Relationship Id="rId7" Type="http://schemas.openxmlformats.org/officeDocument/2006/relationships/image" Target="../media/image29.wmf"/><Relationship Id="rId2" Type="http://schemas.openxmlformats.org/officeDocument/2006/relationships/image" Target="../media/image24.wmf"/><Relationship Id="rId1" Type="http://schemas.openxmlformats.org/officeDocument/2006/relationships/slideLayout" Target="../slideLayouts/slideLayout7.xml"/><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 Id="rId9" Type="http://schemas.openxmlformats.org/officeDocument/2006/relationships/image" Target="../media/image31.wmf"/></Relationships>
</file>

<file path=ppt/slides/_rels/slide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4338" name="Picture 6" descr="g0106143"/>
          <p:cNvPicPr>
            <a:picLocks noChangeAspect="1" noChangeArrowheads="1"/>
          </p:cNvPicPr>
          <p:nvPr/>
        </p:nvPicPr>
        <p:blipFill>
          <a:blip r:embed="rId2" cstate="print"/>
          <a:srcRect/>
          <a:stretch>
            <a:fillRect/>
          </a:stretch>
        </p:blipFill>
        <p:spPr bwMode="auto">
          <a:xfrm>
            <a:off x="288925" y="338138"/>
            <a:ext cx="8555038" cy="6303962"/>
          </a:xfrm>
          <a:prstGeom prst="rect">
            <a:avLst/>
          </a:prstGeom>
          <a:noFill/>
          <a:ln w="9525">
            <a:noFill/>
            <a:miter lim="800000"/>
            <a:headEnd/>
            <a:tailEnd/>
          </a:ln>
        </p:spPr>
      </p:pic>
      <p:sp>
        <p:nvSpPr>
          <p:cNvPr id="14339" name="Text Box 8"/>
          <p:cNvSpPr txBox="1">
            <a:spLocks noChangeArrowheads="1"/>
          </p:cNvSpPr>
          <p:nvPr/>
        </p:nvSpPr>
        <p:spPr bwMode="auto">
          <a:xfrm>
            <a:off x="1165225" y="1268413"/>
            <a:ext cx="4438650" cy="366712"/>
          </a:xfrm>
          <a:prstGeom prst="rect">
            <a:avLst/>
          </a:prstGeom>
          <a:noFill/>
          <a:ln w="9525">
            <a:noFill/>
            <a:miter lim="800000"/>
            <a:headEnd/>
            <a:tailEnd/>
          </a:ln>
        </p:spPr>
        <p:txBody>
          <a:bodyPr>
            <a:spAutoFit/>
          </a:bodyPr>
          <a:lstStyle/>
          <a:p>
            <a:pPr>
              <a:spcBef>
                <a:spcPct val="50000"/>
              </a:spcBef>
            </a:pPr>
            <a:endParaRPr lang="tr-TR"/>
          </a:p>
        </p:txBody>
      </p:sp>
      <p:sp>
        <p:nvSpPr>
          <p:cNvPr id="2057" name="Rectangle 9"/>
          <p:cNvSpPr>
            <a:spLocks noChangeArrowheads="1"/>
          </p:cNvSpPr>
          <p:nvPr/>
        </p:nvSpPr>
        <p:spPr bwMode="auto">
          <a:xfrm>
            <a:off x="1512888" y="1300163"/>
            <a:ext cx="6350000" cy="1139825"/>
          </a:xfrm>
          <a:prstGeom prst="rect">
            <a:avLst/>
          </a:prstGeom>
          <a:noFill/>
          <a:ln w="9525">
            <a:noFill/>
            <a:miter lim="800000"/>
            <a:headEnd/>
            <a:tailEnd/>
          </a:ln>
          <a:effectLst/>
        </p:spPr>
        <p:txBody>
          <a:bodyPr anchor="ctr" anchorCtr="1"/>
          <a:lstStyle/>
          <a:p>
            <a:pPr algn="ctr">
              <a:defRPr/>
            </a:pPr>
            <a:r>
              <a:rPr lang="tr-TR" sz="4800" b="1">
                <a:solidFill>
                  <a:srgbClr val="000000"/>
                </a:solidFill>
                <a:effectLst>
                  <a:outerShdw blurRad="38100" dist="38100" dir="2700000" algn="tl">
                    <a:srgbClr val="FFFFFF"/>
                  </a:outerShdw>
                </a:effectLst>
                <a:latin typeface="Comic Sans MS" pitchFamily="66" charset="0"/>
              </a:rPr>
              <a:t/>
            </a:r>
            <a:br>
              <a:rPr lang="tr-TR" sz="4800" b="1">
                <a:solidFill>
                  <a:srgbClr val="000000"/>
                </a:solidFill>
                <a:effectLst>
                  <a:outerShdw blurRad="38100" dist="38100" dir="2700000" algn="tl">
                    <a:srgbClr val="FFFFFF"/>
                  </a:outerShdw>
                </a:effectLst>
                <a:latin typeface="Comic Sans MS" pitchFamily="66" charset="0"/>
              </a:rPr>
            </a:br>
            <a:r>
              <a:rPr lang="tr-TR" sz="4800" b="1">
                <a:solidFill>
                  <a:srgbClr val="000000"/>
                </a:solidFill>
                <a:effectLst>
                  <a:outerShdw blurRad="38100" dist="38100" dir="2700000" algn="tl">
                    <a:srgbClr val="FFFFFF"/>
                  </a:outerShdw>
                </a:effectLst>
                <a:latin typeface="Comic Sans MS" pitchFamily="66" charset="0"/>
              </a:rPr>
              <a:t>BECERİ ÖĞRETİMİ</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7"/>
                                        </p:tgtEl>
                                        <p:attrNameLst>
                                          <p:attrName>style.visibility</p:attrName>
                                        </p:attrNameLst>
                                      </p:cBhvr>
                                      <p:to>
                                        <p:strVal val="visible"/>
                                      </p:to>
                                    </p:set>
                                    <p:anim calcmode="lin" valueType="num">
                                      <p:cBhvr additive="base">
                                        <p:cTn id="7" dur="500" fill="hold"/>
                                        <p:tgtEl>
                                          <p:spTgt spid="2057"/>
                                        </p:tgtEl>
                                        <p:attrNameLst>
                                          <p:attrName>ppt_x</p:attrName>
                                        </p:attrNameLst>
                                      </p:cBhvr>
                                      <p:tavLst>
                                        <p:tav tm="0">
                                          <p:val>
                                            <p:strVal val="#ppt_x"/>
                                          </p:val>
                                        </p:tav>
                                        <p:tav tm="100000">
                                          <p:val>
                                            <p:strVal val="#ppt_x"/>
                                          </p:val>
                                        </p:tav>
                                      </p:tavLst>
                                    </p:anim>
                                    <p:anim calcmode="lin" valueType="num">
                                      <p:cBhvr additive="base">
                                        <p:cTn id="8" dur="500" fill="hold"/>
                                        <p:tgtEl>
                                          <p:spTgt spid="2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ChangeArrowheads="1"/>
          </p:cNvSpPr>
          <p:nvPr/>
        </p:nvSpPr>
        <p:spPr bwMode="auto">
          <a:xfrm>
            <a:off x="457200" y="633413"/>
            <a:ext cx="8229600" cy="1139825"/>
          </a:xfrm>
          <a:prstGeom prst="rect">
            <a:avLst/>
          </a:prstGeom>
          <a:noFill/>
          <a:ln w="9525">
            <a:noFill/>
            <a:miter lim="800000"/>
            <a:headEnd/>
            <a:tailEnd/>
          </a:ln>
          <a:effectLst/>
        </p:spPr>
        <p:txBody>
          <a:bodyPr anchor="ctr" anchorCtr="1"/>
          <a:lstStyle/>
          <a:p>
            <a:pPr algn="ctr">
              <a:defRPr/>
            </a:pPr>
            <a:r>
              <a:rPr lang="tr-TR" sz="3600">
                <a:solidFill>
                  <a:schemeClr val="folHlink"/>
                </a:solidFill>
                <a:effectLst>
                  <a:outerShdw blurRad="38100" dist="38100" dir="2700000" algn="tl">
                    <a:srgbClr val="000000"/>
                  </a:outerShdw>
                </a:effectLst>
                <a:latin typeface="Comic Sans MS" pitchFamily="66" charset="0"/>
              </a:rPr>
              <a:t/>
            </a:r>
            <a:br>
              <a:rPr lang="tr-TR" sz="3600">
                <a:solidFill>
                  <a:schemeClr val="folHlink"/>
                </a:solidFill>
                <a:effectLst>
                  <a:outerShdw blurRad="38100" dist="38100" dir="2700000" algn="tl">
                    <a:srgbClr val="000000"/>
                  </a:outerShdw>
                </a:effectLst>
                <a:latin typeface="Comic Sans MS" pitchFamily="66" charset="0"/>
              </a:rPr>
            </a:br>
            <a:r>
              <a:rPr lang="tr-TR" sz="3600" b="1">
                <a:solidFill>
                  <a:schemeClr val="folHlink"/>
                </a:solidFill>
                <a:effectLst>
                  <a:outerShdw blurRad="38100" dist="38100" dir="2700000" algn="tl">
                    <a:srgbClr val="000000"/>
                  </a:outerShdw>
                </a:effectLst>
                <a:latin typeface="Comic Sans MS" pitchFamily="66" charset="0"/>
              </a:rPr>
              <a:t>BECERİ ANALİZİNİN ÖĞRETİME KATKILARI</a:t>
            </a:r>
          </a:p>
        </p:txBody>
      </p:sp>
      <p:sp>
        <p:nvSpPr>
          <p:cNvPr id="212995" name="Rectangle 3"/>
          <p:cNvSpPr>
            <a:spLocks noChangeArrowheads="1"/>
          </p:cNvSpPr>
          <p:nvPr/>
        </p:nvSpPr>
        <p:spPr bwMode="auto">
          <a:xfrm>
            <a:off x="457200" y="2225675"/>
            <a:ext cx="8229600" cy="4281488"/>
          </a:xfrm>
          <a:prstGeom prst="rect">
            <a:avLst/>
          </a:prstGeom>
          <a:noFill/>
          <a:ln w="9525">
            <a:noFill/>
            <a:miter lim="800000"/>
            <a:headEnd/>
            <a:tailEnd/>
          </a:ln>
          <a:effectLst/>
        </p:spPr>
        <p:txBody>
          <a:bodyPr/>
          <a:lstStyle/>
          <a:p>
            <a:pPr marL="609600" indent="-609600">
              <a:spcBef>
                <a:spcPct val="20000"/>
              </a:spcBef>
              <a:buClr>
                <a:schemeClr val="hlink"/>
              </a:buClr>
              <a:buSzPct val="70000"/>
              <a:buFont typeface="Wingdings" pitchFamily="2" charset="2"/>
              <a:buChar char="u"/>
              <a:defRPr/>
            </a:pPr>
            <a:endParaRPr lang="tr-TR" sz="3200">
              <a:effectLst>
                <a:outerShdw blurRad="38100" dist="38100" dir="2700000" algn="tl">
                  <a:srgbClr val="000000"/>
                </a:outerShdw>
              </a:effectLst>
              <a:latin typeface="Comic Sans MS" pitchFamily="66" charset="0"/>
            </a:endParaRPr>
          </a:p>
          <a:p>
            <a:pPr marL="609600" indent="-609600">
              <a:spcBef>
                <a:spcPct val="20000"/>
              </a:spcBef>
              <a:buClr>
                <a:schemeClr val="hlink"/>
              </a:buClr>
              <a:buSzPct val="70000"/>
              <a:buFont typeface="Wingdings" pitchFamily="2" charset="2"/>
              <a:buChar char="u"/>
              <a:defRPr/>
            </a:pPr>
            <a:r>
              <a:rPr lang="tr-TR" sz="3600" i="1">
                <a:effectLst>
                  <a:outerShdw blurRad="38100" dist="38100" dir="2700000" algn="tl">
                    <a:srgbClr val="000000"/>
                  </a:outerShdw>
                </a:effectLst>
                <a:latin typeface="Comic Sans MS" pitchFamily="66" charset="0"/>
              </a:rPr>
              <a:t>Bilgi</a:t>
            </a:r>
          </a:p>
          <a:p>
            <a:pPr marL="609600" indent="-609600">
              <a:spcBef>
                <a:spcPct val="20000"/>
              </a:spcBef>
              <a:buClr>
                <a:schemeClr val="hlink"/>
              </a:buClr>
              <a:buSzPct val="70000"/>
              <a:buFont typeface="Wingdings" pitchFamily="2" charset="2"/>
              <a:buChar char="u"/>
              <a:defRPr/>
            </a:pPr>
            <a:r>
              <a:rPr lang="tr-TR" sz="3600" i="1">
                <a:effectLst>
                  <a:outerShdw blurRad="38100" dist="38100" dir="2700000" algn="tl">
                    <a:srgbClr val="000000"/>
                  </a:outerShdw>
                </a:effectLst>
                <a:latin typeface="Comic Sans MS" pitchFamily="66" charset="0"/>
              </a:rPr>
              <a:t>Öğretimin Bireyselleştirilmesi</a:t>
            </a:r>
          </a:p>
          <a:p>
            <a:pPr marL="609600" indent="-609600">
              <a:spcBef>
                <a:spcPct val="20000"/>
              </a:spcBef>
              <a:buClr>
                <a:schemeClr val="hlink"/>
              </a:buClr>
              <a:buSzPct val="70000"/>
              <a:buFont typeface="Wingdings" pitchFamily="2" charset="2"/>
              <a:buChar char="u"/>
              <a:defRPr/>
            </a:pPr>
            <a:r>
              <a:rPr lang="tr-TR" sz="3600" i="1">
                <a:effectLst>
                  <a:outerShdw blurRad="38100" dist="38100" dir="2700000" algn="tl">
                    <a:srgbClr val="000000"/>
                  </a:outerShdw>
                </a:effectLst>
                <a:latin typeface="Comic Sans MS" pitchFamily="66" charset="0"/>
              </a:rPr>
              <a:t>Öğretimi Kolaylaştırır</a:t>
            </a:r>
          </a:p>
          <a:p>
            <a:pPr marL="609600" indent="-609600">
              <a:spcBef>
                <a:spcPct val="20000"/>
              </a:spcBef>
              <a:buClr>
                <a:schemeClr val="hlink"/>
              </a:buClr>
              <a:buSzPct val="70000"/>
              <a:buFont typeface="Wingdings" pitchFamily="2" charset="2"/>
              <a:buChar char="u"/>
              <a:defRPr/>
            </a:pPr>
            <a:r>
              <a:rPr lang="tr-TR" sz="3600" i="1">
                <a:effectLst>
                  <a:outerShdw blurRad="38100" dist="38100" dir="2700000" algn="tl">
                    <a:srgbClr val="000000"/>
                  </a:outerShdw>
                </a:effectLst>
                <a:latin typeface="Comic Sans MS" pitchFamily="66" charset="0"/>
              </a:rPr>
              <a:t>Objektif Değerlendirme</a:t>
            </a:r>
          </a:p>
          <a:p>
            <a:pPr marL="609600" indent="-609600">
              <a:spcBef>
                <a:spcPct val="20000"/>
              </a:spcBef>
              <a:buClr>
                <a:schemeClr val="hlink"/>
              </a:buClr>
              <a:buSzPct val="70000"/>
              <a:buFont typeface="Wingdings" pitchFamily="2" charset="2"/>
              <a:buChar char="u"/>
              <a:defRPr/>
            </a:pPr>
            <a:r>
              <a:rPr lang="tr-TR" sz="3600" i="1">
                <a:effectLst>
                  <a:outerShdw blurRad="38100" dist="38100" dir="2700000" algn="tl">
                    <a:srgbClr val="000000"/>
                  </a:outerShdw>
                </a:effectLst>
                <a:latin typeface="Comic Sans MS" pitchFamily="66" charset="0"/>
              </a:rPr>
              <a:t>Tekrarlanabilirlik</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12994"/>
                                        </p:tgtEl>
                                        <p:attrNameLst>
                                          <p:attrName>style.visibility</p:attrName>
                                        </p:attrNameLst>
                                      </p:cBhvr>
                                      <p:to>
                                        <p:strVal val="visible"/>
                                      </p:to>
                                    </p:set>
                                    <p:anim to="" calcmode="lin" valueType="num">
                                      <p:cBhvr>
                                        <p:cTn id="7" dur="1" fill="hold"/>
                                        <p:tgtEl>
                                          <p:spTgt spid="21299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212995">
                                            <p:txEl>
                                              <p:pRg st="1" end="1"/>
                                            </p:txEl>
                                          </p:spTgt>
                                        </p:tgtEl>
                                        <p:attrNameLst>
                                          <p:attrName>style.visibility</p:attrName>
                                        </p:attrNameLst>
                                      </p:cBhvr>
                                      <p:to>
                                        <p:strVal val="visible"/>
                                      </p:to>
                                    </p:set>
                                    <p:anim calcmode="discrete" valueType="clr">
                                      <p:cBhvr override="childStyle">
                                        <p:cTn id="12" dur="80"/>
                                        <p:tgtEl>
                                          <p:spTgt spid="21299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212995">
                                            <p:txEl>
                                              <p:pRg st="1" end="1"/>
                                            </p:txEl>
                                          </p:spTgt>
                                        </p:tgtEl>
                                        <p:attrNameLst>
                                          <p:attrName>fillcolor</p:attrName>
                                        </p:attrNameLst>
                                      </p:cBhvr>
                                      <p:tavLst>
                                        <p:tav tm="0">
                                          <p:val>
                                            <p:clrVal>
                                              <a:schemeClr val="accent2"/>
                                            </p:clrVal>
                                          </p:val>
                                        </p:tav>
                                        <p:tav tm="50000">
                                          <p:val>
                                            <p:clrVal>
                                              <a:schemeClr val="hlink"/>
                                            </p:clrVal>
                                          </p:val>
                                        </p:tav>
                                      </p:tavLst>
                                    </p:anim>
                                    <p:set>
                                      <p:cBhvr>
                                        <p:cTn id="14" dur="80"/>
                                        <p:tgtEl>
                                          <p:spTgt spid="212995">
                                            <p:txEl>
                                              <p:pRg st="1" end="1"/>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nodeType="clickEffect">
                                  <p:stCondLst>
                                    <p:cond delay="0"/>
                                  </p:stCondLst>
                                  <p:iterate type="lt">
                                    <p:tmPct val="50000"/>
                                  </p:iterate>
                                  <p:childTnLst>
                                    <p:set>
                                      <p:cBhvr>
                                        <p:cTn id="18" dur="1" fill="hold">
                                          <p:stCondLst>
                                            <p:cond delay="0"/>
                                          </p:stCondLst>
                                        </p:cTn>
                                        <p:tgtEl>
                                          <p:spTgt spid="212995">
                                            <p:txEl>
                                              <p:pRg st="2" end="2"/>
                                            </p:txEl>
                                          </p:spTgt>
                                        </p:tgtEl>
                                        <p:attrNameLst>
                                          <p:attrName>style.visibility</p:attrName>
                                        </p:attrNameLst>
                                      </p:cBhvr>
                                      <p:to>
                                        <p:strVal val="visible"/>
                                      </p:to>
                                    </p:set>
                                    <p:anim calcmode="discrete" valueType="clr">
                                      <p:cBhvr override="childStyle">
                                        <p:cTn id="19" dur="80"/>
                                        <p:tgtEl>
                                          <p:spTgt spid="21299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12995">
                                            <p:txEl>
                                              <p:pRg st="2" end="2"/>
                                            </p:txEl>
                                          </p:spTgt>
                                        </p:tgtEl>
                                        <p:attrNameLst>
                                          <p:attrName>fillcolor</p:attrName>
                                        </p:attrNameLst>
                                      </p:cBhvr>
                                      <p:tavLst>
                                        <p:tav tm="0">
                                          <p:val>
                                            <p:clrVal>
                                              <a:schemeClr val="accent2"/>
                                            </p:clrVal>
                                          </p:val>
                                        </p:tav>
                                        <p:tav tm="50000">
                                          <p:val>
                                            <p:clrVal>
                                              <a:schemeClr val="hlink"/>
                                            </p:clrVal>
                                          </p:val>
                                        </p:tav>
                                      </p:tavLst>
                                    </p:anim>
                                    <p:set>
                                      <p:cBhvr>
                                        <p:cTn id="21" dur="80"/>
                                        <p:tgtEl>
                                          <p:spTgt spid="212995">
                                            <p:txEl>
                                              <p:pRg st="2" end="2"/>
                                            </p:txEl>
                                          </p:spTgt>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nodeType="clickEffect">
                                  <p:stCondLst>
                                    <p:cond delay="0"/>
                                  </p:stCondLst>
                                  <p:iterate type="lt">
                                    <p:tmPct val="50000"/>
                                  </p:iterate>
                                  <p:childTnLst>
                                    <p:set>
                                      <p:cBhvr>
                                        <p:cTn id="25" dur="1" fill="hold">
                                          <p:stCondLst>
                                            <p:cond delay="0"/>
                                          </p:stCondLst>
                                        </p:cTn>
                                        <p:tgtEl>
                                          <p:spTgt spid="212995">
                                            <p:txEl>
                                              <p:pRg st="3" end="3"/>
                                            </p:txEl>
                                          </p:spTgt>
                                        </p:tgtEl>
                                        <p:attrNameLst>
                                          <p:attrName>style.visibility</p:attrName>
                                        </p:attrNameLst>
                                      </p:cBhvr>
                                      <p:to>
                                        <p:strVal val="visible"/>
                                      </p:to>
                                    </p:set>
                                    <p:anim calcmode="discrete" valueType="clr">
                                      <p:cBhvr override="childStyle">
                                        <p:cTn id="26" dur="80"/>
                                        <p:tgtEl>
                                          <p:spTgt spid="212995">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212995">
                                            <p:txEl>
                                              <p:pRg st="3" end="3"/>
                                            </p:txEl>
                                          </p:spTgt>
                                        </p:tgtEl>
                                        <p:attrNameLst>
                                          <p:attrName>fillcolor</p:attrName>
                                        </p:attrNameLst>
                                      </p:cBhvr>
                                      <p:tavLst>
                                        <p:tav tm="0">
                                          <p:val>
                                            <p:clrVal>
                                              <a:schemeClr val="accent2"/>
                                            </p:clrVal>
                                          </p:val>
                                        </p:tav>
                                        <p:tav tm="50000">
                                          <p:val>
                                            <p:clrVal>
                                              <a:schemeClr val="hlink"/>
                                            </p:clrVal>
                                          </p:val>
                                        </p:tav>
                                      </p:tavLst>
                                    </p:anim>
                                    <p:set>
                                      <p:cBhvr>
                                        <p:cTn id="28" dur="80"/>
                                        <p:tgtEl>
                                          <p:spTgt spid="212995">
                                            <p:txEl>
                                              <p:pRg st="3" end="3"/>
                                            </p:txEl>
                                          </p:spTgt>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27" presetClass="entr" presetSubtype="0" fill="hold" nodeType="clickEffect">
                                  <p:stCondLst>
                                    <p:cond delay="0"/>
                                  </p:stCondLst>
                                  <p:iterate type="lt">
                                    <p:tmPct val="50000"/>
                                  </p:iterate>
                                  <p:childTnLst>
                                    <p:set>
                                      <p:cBhvr>
                                        <p:cTn id="32" dur="1" fill="hold">
                                          <p:stCondLst>
                                            <p:cond delay="0"/>
                                          </p:stCondLst>
                                        </p:cTn>
                                        <p:tgtEl>
                                          <p:spTgt spid="212995">
                                            <p:txEl>
                                              <p:pRg st="4" end="4"/>
                                            </p:txEl>
                                          </p:spTgt>
                                        </p:tgtEl>
                                        <p:attrNameLst>
                                          <p:attrName>style.visibility</p:attrName>
                                        </p:attrNameLst>
                                      </p:cBhvr>
                                      <p:to>
                                        <p:strVal val="visible"/>
                                      </p:to>
                                    </p:set>
                                    <p:anim calcmode="discrete" valueType="clr">
                                      <p:cBhvr override="childStyle">
                                        <p:cTn id="33" dur="80"/>
                                        <p:tgtEl>
                                          <p:spTgt spid="212995">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212995">
                                            <p:txEl>
                                              <p:pRg st="4" end="4"/>
                                            </p:txEl>
                                          </p:spTgt>
                                        </p:tgtEl>
                                        <p:attrNameLst>
                                          <p:attrName>fillcolor</p:attrName>
                                        </p:attrNameLst>
                                      </p:cBhvr>
                                      <p:tavLst>
                                        <p:tav tm="0">
                                          <p:val>
                                            <p:clrVal>
                                              <a:schemeClr val="accent2"/>
                                            </p:clrVal>
                                          </p:val>
                                        </p:tav>
                                        <p:tav tm="50000">
                                          <p:val>
                                            <p:clrVal>
                                              <a:schemeClr val="hlink"/>
                                            </p:clrVal>
                                          </p:val>
                                        </p:tav>
                                      </p:tavLst>
                                    </p:anim>
                                    <p:set>
                                      <p:cBhvr>
                                        <p:cTn id="35" dur="80"/>
                                        <p:tgtEl>
                                          <p:spTgt spid="212995">
                                            <p:txEl>
                                              <p:pRg st="4" end="4"/>
                                            </p:txEl>
                                          </p:spTgt>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27" presetClass="entr" presetSubtype="0" fill="hold" nodeType="clickEffect">
                                  <p:stCondLst>
                                    <p:cond delay="0"/>
                                  </p:stCondLst>
                                  <p:iterate type="lt">
                                    <p:tmPct val="50000"/>
                                  </p:iterate>
                                  <p:childTnLst>
                                    <p:set>
                                      <p:cBhvr>
                                        <p:cTn id="39" dur="1" fill="hold">
                                          <p:stCondLst>
                                            <p:cond delay="0"/>
                                          </p:stCondLst>
                                        </p:cTn>
                                        <p:tgtEl>
                                          <p:spTgt spid="212995">
                                            <p:txEl>
                                              <p:pRg st="5" end="5"/>
                                            </p:txEl>
                                          </p:spTgt>
                                        </p:tgtEl>
                                        <p:attrNameLst>
                                          <p:attrName>style.visibility</p:attrName>
                                        </p:attrNameLst>
                                      </p:cBhvr>
                                      <p:to>
                                        <p:strVal val="visible"/>
                                      </p:to>
                                    </p:set>
                                    <p:anim calcmode="discrete" valueType="clr">
                                      <p:cBhvr override="childStyle">
                                        <p:cTn id="40" dur="80"/>
                                        <p:tgtEl>
                                          <p:spTgt spid="212995">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212995">
                                            <p:txEl>
                                              <p:pRg st="5" end="5"/>
                                            </p:txEl>
                                          </p:spTgt>
                                        </p:tgtEl>
                                        <p:attrNameLst>
                                          <p:attrName>fillcolor</p:attrName>
                                        </p:attrNameLst>
                                      </p:cBhvr>
                                      <p:tavLst>
                                        <p:tav tm="0">
                                          <p:val>
                                            <p:clrVal>
                                              <a:schemeClr val="accent2"/>
                                            </p:clrVal>
                                          </p:val>
                                        </p:tav>
                                        <p:tav tm="50000">
                                          <p:val>
                                            <p:clrVal>
                                              <a:schemeClr val="hlink"/>
                                            </p:clrVal>
                                          </p:val>
                                        </p:tav>
                                      </p:tavLst>
                                    </p:anim>
                                    <p:set>
                                      <p:cBhvr>
                                        <p:cTn id="42" dur="80"/>
                                        <p:tgtEl>
                                          <p:spTgt spid="212995">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ChangeArrowheads="1"/>
          </p:cNvSpPr>
          <p:nvPr/>
        </p:nvSpPr>
        <p:spPr bwMode="auto">
          <a:xfrm>
            <a:off x="298450" y="1258888"/>
            <a:ext cx="8594725" cy="3881437"/>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Char char="u"/>
              <a:defRPr/>
            </a:pPr>
            <a:endParaRPr lang="tr-TR" sz="2800" b="1">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Char char="u"/>
              <a:defRPr/>
            </a:pPr>
            <a:r>
              <a:rPr lang="tr-TR" sz="2800" b="1">
                <a:solidFill>
                  <a:srgbClr val="FF9933"/>
                </a:solidFill>
                <a:effectLst>
                  <a:outerShdw blurRad="38100" dist="38100" dir="2700000" algn="tl">
                    <a:srgbClr val="000000"/>
                  </a:outerShdw>
                </a:effectLst>
              </a:rPr>
              <a:t>BİLGİ</a:t>
            </a:r>
            <a:r>
              <a:rPr lang="tr-TR" sz="2800">
                <a:solidFill>
                  <a:srgbClr val="FF9933"/>
                </a:solidFill>
                <a:effectLst>
                  <a:outerShdw blurRad="38100" dist="38100" dir="2700000" algn="tl">
                    <a:srgbClr val="000000"/>
                  </a:outerShdw>
                </a:effectLst>
              </a:rPr>
              <a:t> </a:t>
            </a:r>
          </a:p>
          <a:p>
            <a:pPr marL="342900" indent="-342900">
              <a:spcBef>
                <a:spcPct val="20000"/>
              </a:spcBef>
              <a:buClr>
                <a:schemeClr val="hlink"/>
              </a:buClr>
              <a:buSzPct val="70000"/>
              <a:buFont typeface="Wingdings" pitchFamily="2" charset="2"/>
              <a:buNone/>
              <a:defRPr/>
            </a:pPr>
            <a:r>
              <a:rPr lang="tr-TR" sz="2800">
                <a:effectLst>
                  <a:outerShdw blurRad="38100" dist="38100" dir="2700000" algn="tl">
                    <a:srgbClr val="000000"/>
                  </a:outerShdw>
                </a:effectLst>
              </a:rPr>
              <a:t>  Beceri analizi yapıldığında en yüksek düzeyde bilgi sunmak mümkün olmaktadır. Öğretim basamaklarının beceri analiziyle belirlenmesi nedeniyle öğretim materyali küçük parçalar halinde sunulabilmektedir. Böylece öğretmen öğrenciye bilgiyi daha çabuk ve kesin olarak kazandırabilmektedir.</a:t>
            </a:r>
          </a:p>
          <a:p>
            <a:pPr marL="342900" indent="-342900">
              <a:lnSpc>
                <a:spcPct val="90000"/>
              </a:lnSpc>
              <a:spcBef>
                <a:spcPct val="20000"/>
              </a:spcBef>
              <a:buClr>
                <a:schemeClr val="hlink"/>
              </a:buClr>
              <a:buSzPct val="70000"/>
              <a:buFont typeface="Wingdings" pitchFamily="2" charset="2"/>
              <a:buNone/>
              <a:defRPr/>
            </a:pPr>
            <a:endParaRPr lang="tr-TR" sz="2800">
              <a:effectLst>
                <a:outerShdw blurRad="38100" dist="38100" dir="2700000" algn="tl">
                  <a:srgbClr val="000000"/>
                </a:outerShdw>
              </a:effectLst>
              <a:latin typeface="Comic Sans MS" pitchFamily="66" charset="0"/>
            </a:endParaRP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4018">
                                            <p:txEl>
                                              <p:pRg st="1" end="1"/>
                                            </p:txEl>
                                          </p:spTgt>
                                        </p:tgtEl>
                                        <p:attrNameLst>
                                          <p:attrName>style.visibility</p:attrName>
                                        </p:attrNameLst>
                                      </p:cBhvr>
                                      <p:to>
                                        <p:strVal val="visible"/>
                                      </p:to>
                                    </p:set>
                                    <p:animEffect transition="in" filter="checkerboard(across)">
                                      <p:cBhvr>
                                        <p:cTn id="7" dur="500"/>
                                        <p:tgtEl>
                                          <p:spTgt spid="21401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4018">
                                            <p:txEl>
                                              <p:pRg st="2" end="2"/>
                                            </p:txEl>
                                          </p:spTgt>
                                        </p:tgtEl>
                                        <p:attrNameLst>
                                          <p:attrName>style.visibility</p:attrName>
                                        </p:attrNameLst>
                                      </p:cBhvr>
                                      <p:to>
                                        <p:strVal val="visible"/>
                                      </p:to>
                                    </p:set>
                                    <p:animEffect transition="in" filter="checkerboard(across)">
                                      <p:cBhvr>
                                        <p:cTn id="12" dur="500"/>
                                        <p:tgtEl>
                                          <p:spTgt spid="21401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ChangeArrowheads="1"/>
          </p:cNvSpPr>
          <p:nvPr/>
        </p:nvSpPr>
        <p:spPr bwMode="auto">
          <a:xfrm>
            <a:off x="242888" y="1600200"/>
            <a:ext cx="8716962" cy="4530725"/>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Char char="u"/>
              <a:defRPr/>
            </a:pPr>
            <a:r>
              <a:rPr lang="tr-TR" sz="2800" b="1">
                <a:solidFill>
                  <a:srgbClr val="FF9933"/>
                </a:solidFill>
                <a:effectLst>
                  <a:outerShdw blurRad="38100" dist="38100" dir="2700000" algn="tl">
                    <a:srgbClr val="000000"/>
                  </a:outerShdw>
                </a:effectLst>
              </a:rPr>
              <a:t>ÖĞRETİMİN BİREYSELLEŞTİRİLMESİ</a:t>
            </a:r>
            <a:r>
              <a:rPr lang="tr-TR" sz="3200">
                <a:effectLst>
                  <a:outerShdw blurRad="38100" dist="38100" dir="2700000" algn="tl">
                    <a:srgbClr val="000000"/>
                  </a:outerShdw>
                </a:effectLst>
              </a:rPr>
              <a:t> </a:t>
            </a:r>
          </a:p>
          <a:p>
            <a:pPr marL="342900" indent="-342900">
              <a:spcBef>
                <a:spcPct val="20000"/>
              </a:spcBef>
              <a:buClr>
                <a:schemeClr val="hlink"/>
              </a:buClr>
              <a:buSzPct val="70000"/>
              <a:buFont typeface="Wingdings" pitchFamily="2" charset="2"/>
              <a:buNone/>
              <a:defRPr/>
            </a:pPr>
            <a:r>
              <a:rPr lang="tr-TR" sz="3200">
                <a:effectLst>
                  <a:outerShdw blurRad="38100" dist="38100" dir="2700000" algn="tl">
                    <a:srgbClr val="000000"/>
                  </a:outerShdw>
                </a:effectLst>
              </a:rPr>
              <a:t>  Beceri analizinin yapılması öğretim basamaklarının oluşturulmasına hizmet etmesi nedeniyle öğrencilerin düzeyine göre öğretimin oluşturulmasını mümkün kılmaktadır.</a:t>
            </a:r>
          </a:p>
          <a:p>
            <a:pPr marL="342900" indent="-342900">
              <a:spcBef>
                <a:spcPct val="20000"/>
              </a:spcBef>
              <a:buClr>
                <a:schemeClr val="hlink"/>
              </a:buClr>
              <a:buSzPct val="70000"/>
              <a:buFont typeface="Wingdings" pitchFamily="2" charset="2"/>
              <a:buChar char="u"/>
              <a:defRPr/>
            </a:pPr>
            <a:endParaRPr lang="tr-TR" sz="3200">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None/>
              <a:defRPr/>
            </a:pPr>
            <a:endParaRPr lang="tr-TR" sz="3200">
              <a:effectLst>
                <a:outerShdw blurRad="38100" dist="38100" dir="2700000" algn="tl">
                  <a:srgbClr val="000000"/>
                </a:outerShdw>
              </a:effectLst>
              <a:latin typeface="Comic Sans MS" pitchFamily="66" charset="0"/>
            </a:endParaRP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42">
                                            <p:txEl>
                                              <p:pRg st="0" end="0"/>
                                            </p:txEl>
                                          </p:spTgt>
                                        </p:tgtEl>
                                        <p:attrNameLst>
                                          <p:attrName>style.visibility</p:attrName>
                                        </p:attrNameLst>
                                      </p:cBhvr>
                                      <p:to>
                                        <p:strVal val="visible"/>
                                      </p:to>
                                    </p:set>
                                    <p:animEffect transition="in" filter="checkerboard(across)">
                                      <p:cBhvr>
                                        <p:cTn id="7" dur="500"/>
                                        <p:tgtEl>
                                          <p:spTgt spid="2150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5042">
                                            <p:txEl>
                                              <p:pRg st="1" end="1"/>
                                            </p:txEl>
                                          </p:spTgt>
                                        </p:tgtEl>
                                        <p:attrNameLst>
                                          <p:attrName>style.visibility</p:attrName>
                                        </p:attrNameLst>
                                      </p:cBhvr>
                                      <p:to>
                                        <p:strVal val="visible"/>
                                      </p:to>
                                    </p:set>
                                    <p:animEffect transition="in" filter="checkerboard(across)">
                                      <p:cBhvr>
                                        <p:cTn id="12" dur="500"/>
                                        <p:tgtEl>
                                          <p:spTgt spid="21504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ChangeArrowheads="1"/>
          </p:cNvSpPr>
          <p:nvPr/>
        </p:nvSpPr>
        <p:spPr bwMode="auto">
          <a:xfrm>
            <a:off x="457200" y="1196975"/>
            <a:ext cx="8229600" cy="4929188"/>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Char char="u"/>
              <a:defRPr/>
            </a:pPr>
            <a:r>
              <a:rPr lang="tr-TR" sz="2800" b="1">
                <a:solidFill>
                  <a:srgbClr val="FF9933"/>
                </a:solidFill>
                <a:effectLst>
                  <a:outerShdw blurRad="38100" dist="38100" dir="2700000" algn="tl">
                    <a:srgbClr val="000000"/>
                  </a:outerShdw>
                </a:effectLst>
              </a:rPr>
              <a:t>ÖĞRETİMİ KOLAYLAŞTIRIR</a:t>
            </a:r>
            <a:endParaRPr lang="tr-TR" sz="2800">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None/>
              <a:defRPr/>
            </a:pPr>
            <a:r>
              <a:rPr lang="tr-TR" sz="3200">
                <a:effectLst>
                  <a:outerShdw blurRad="38100" dist="38100" dir="2700000" algn="tl">
                    <a:srgbClr val="000000"/>
                  </a:outerShdw>
                </a:effectLst>
              </a:rPr>
              <a:t>  Öğretilmek istenen konuda beceri analiziyle belirlenen basamaklar öğrencinin bulunduğu düzeyi kolayca belirlememize yardımcı olduğu gibi öğretime nereden başlayacağımızın bilinmesine de yardımcı olur. Öğrenciler düzeylerine göre öğretim yapıldığında, daha kolay ve hızlı öğrenirler.</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6066">
                                            <p:txEl>
                                              <p:pRg st="0" end="0"/>
                                            </p:txEl>
                                          </p:spTgt>
                                        </p:tgtEl>
                                        <p:attrNameLst>
                                          <p:attrName>style.visibility</p:attrName>
                                        </p:attrNameLst>
                                      </p:cBhvr>
                                      <p:to>
                                        <p:strVal val="visible"/>
                                      </p:to>
                                    </p:set>
                                    <p:animEffect transition="in" filter="checkerboard(across)">
                                      <p:cBhvr>
                                        <p:cTn id="7" dur="500"/>
                                        <p:tgtEl>
                                          <p:spTgt spid="2160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6066">
                                            <p:txEl>
                                              <p:pRg st="1" end="1"/>
                                            </p:txEl>
                                          </p:spTgt>
                                        </p:tgtEl>
                                        <p:attrNameLst>
                                          <p:attrName>style.visibility</p:attrName>
                                        </p:attrNameLst>
                                      </p:cBhvr>
                                      <p:to>
                                        <p:strVal val="visible"/>
                                      </p:to>
                                    </p:set>
                                    <p:animEffect transition="in" filter="checkerboard(across)">
                                      <p:cBhvr>
                                        <p:cTn id="12" dur="500"/>
                                        <p:tgtEl>
                                          <p:spTgt spid="21606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ChangeArrowheads="1"/>
          </p:cNvSpPr>
          <p:nvPr/>
        </p:nvSpPr>
        <p:spPr bwMode="auto">
          <a:xfrm>
            <a:off x="457200" y="1268413"/>
            <a:ext cx="8229600" cy="4857750"/>
          </a:xfrm>
          <a:prstGeom prst="rect">
            <a:avLst/>
          </a:prstGeom>
          <a:noFill/>
          <a:ln w="9525">
            <a:noFill/>
            <a:miter lim="800000"/>
            <a:headEnd/>
            <a:tailEnd/>
          </a:ln>
          <a:effectLst/>
        </p:spPr>
        <p:txBody>
          <a:bodyPr/>
          <a:lstStyle/>
          <a:p>
            <a:pPr marL="342900" indent="-342900">
              <a:lnSpc>
                <a:spcPct val="80000"/>
              </a:lnSpc>
              <a:spcBef>
                <a:spcPct val="20000"/>
              </a:spcBef>
              <a:buClr>
                <a:schemeClr val="hlink"/>
              </a:buClr>
              <a:buSzPct val="70000"/>
              <a:buFont typeface="Wingdings" pitchFamily="2" charset="2"/>
              <a:buChar char="u"/>
              <a:defRPr/>
            </a:pPr>
            <a:r>
              <a:rPr lang="tr-TR" sz="2800" b="1" dirty="0">
                <a:solidFill>
                  <a:srgbClr val="FF9933"/>
                </a:solidFill>
                <a:effectLst>
                  <a:outerShdw blurRad="38100" dist="38100" dir="2700000" algn="tl">
                    <a:srgbClr val="000000"/>
                  </a:outerShdw>
                </a:effectLst>
              </a:rPr>
              <a:t>OBJEKTİF DEĞERLENDİRME</a:t>
            </a:r>
          </a:p>
          <a:p>
            <a:pPr marL="342900" indent="-342900">
              <a:lnSpc>
                <a:spcPct val="80000"/>
              </a:lnSpc>
              <a:spcBef>
                <a:spcPct val="20000"/>
              </a:spcBef>
              <a:buClr>
                <a:schemeClr val="hlink"/>
              </a:buClr>
              <a:buSzPct val="70000"/>
              <a:buFont typeface="Wingdings" pitchFamily="2" charset="2"/>
              <a:buNone/>
              <a:defRPr/>
            </a:pPr>
            <a:endParaRPr lang="tr-TR" sz="1400" b="1" dirty="0">
              <a:solidFill>
                <a:srgbClr val="FF9933"/>
              </a:solidFill>
              <a:effectLst>
                <a:outerShdw blurRad="38100" dist="38100" dir="2700000" algn="tl">
                  <a:srgbClr val="000000"/>
                </a:outerShdw>
              </a:effectLst>
              <a:latin typeface="Comic Sans MS" pitchFamily="66" charset="0"/>
            </a:endParaRPr>
          </a:p>
          <a:p>
            <a:pPr marL="457200" indent="-457200">
              <a:lnSpc>
                <a:spcPct val="80000"/>
              </a:lnSpc>
              <a:spcBef>
                <a:spcPct val="20000"/>
              </a:spcBef>
              <a:buClr>
                <a:schemeClr val="hlink"/>
              </a:buClr>
              <a:buSzPct val="70000"/>
              <a:buFont typeface="Wingdings" pitchFamily="2" charset="2"/>
              <a:buChar char="Ø"/>
              <a:defRPr/>
            </a:pPr>
            <a:r>
              <a:rPr lang="tr-TR" sz="2800" dirty="0">
                <a:effectLst>
                  <a:outerShdw blurRad="38100" dist="38100" dir="2700000" algn="tl">
                    <a:srgbClr val="000000"/>
                  </a:outerShdw>
                </a:effectLst>
                <a:latin typeface="Comic Sans MS" pitchFamily="66" charset="0"/>
              </a:rPr>
              <a:t>	</a:t>
            </a:r>
            <a:r>
              <a:rPr lang="tr-TR" sz="3200" dirty="0">
                <a:effectLst>
                  <a:outerShdw blurRad="38100" dist="38100" dir="2700000" algn="tl">
                    <a:srgbClr val="000000"/>
                  </a:outerShdw>
                </a:effectLst>
                <a:latin typeface="Comic Sans MS" pitchFamily="66" charset="0"/>
              </a:rPr>
              <a:t>Yapılan beceri analizi basamaklarıyla öğrencilerin göstermiş oldukları ilerlemeleri değerlendirmek ve kaydını tutmak mümkün olmaktadır. Bu da öğretmenin yanlılığını azaltmaktadır. </a:t>
            </a:r>
            <a:endParaRPr lang="tr-TR" sz="3200" dirty="0" smtClean="0">
              <a:effectLst>
                <a:outerShdw blurRad="38100" dist="38100" dir="2700000" algn="tl">
                  <a:srgbClr val="000000"/>
                </a:outerShdw>
              </a:effectLst>
              <a:latin typeface="Comic Sans MS" pitchFamily="66" charset="0"/>
            </a:endParaRPr>
          </a:p>
          <a:p>
            <a:pPr marL="457200" indent="-457200">
              <a:lnSpc>
                <a:spcPct val="80000"/>
              </a:lnSpc>
              <a:spcBef>
                <a:spcPct val="20000"/>
              </a:spcBef>
              <a:buClr>
                <a:schemeClr val="hlink"/>
              </a:buClr>
              <a:buSzPct val="70000"/>
              <a:buFont typeface="Wingdings" pitchFamily="2" charset="2"/>
              <a:buChar char="Ø"/>
              <a:defRPr/>
            </a:pPr>
            <a:r>
              <a:rPr lang="tr-TR" sz="3200" dirty="0" smtClean="0">
                <a:effectLst>
                  <a:outerShdw blurRad="38100" dist="38100" dir="2700000" algn="tl">
                    <a:srgbClr val="000000"/>
                  </a:outerShdw>
                </a:effectLst>
                <a:latin typeface="Comic Sans MS" pitchFamily="66" charset="0"/>
              </a:rPr>
              <a:t>Özellikle </a:t>
            </a:r>
            <a:r>
              <a:rPr lang="tr-TR" sz="3200" dirty="0">
                <a:effectLst>
                  <a:outerShdw blurRad="38100" dist="38100" dir="2700000" algn="tl">
                    <a:srgbClr val="000000"/>
                  </a:outerShdw>
                </a:effectLst>
                <a:latin typeface="Comic Sans MS" pitchFamily="66" charset="0"/>
              </a:rPr>
              <a:t>yetersizlikten ağır düzeyde etkilenmiş çocukların ilerlemeleri yavaş olabilmektedir. Çocukların ilerlemelerini ancak ayrıntılı beceri basamaklarında görmek mümkün olabilmektedir.</a:t>
            </a:r>
          </a:p>
          <a:p>
            <a:pPr marL="342900" indent="-342900">
              <a:lnSpc>
                <a:spcPct val="80000"/>
              </a:lnSpc>
              <a:spcBef>
                <a:spcPct val="20000"/>
              </a:spcBef>
              <a:buClr>
                <a:schemeClr val="hlink"/>
              </a:buClr>
              <a:buSzPct val="70000"/>
              <a:buFont typeface="Wingdings" pitchFamily="2" charset="2"/>
              <a:buChar char="u"/>
              <a:defRPr/>
            </a:pPr>
            <a:endParaRPr lang="tr-TR" sz="3200" dirty="0">
              <a:effectLst>
                <a:outerShdw blurRad="38100" dist="38100" dir="2700000" algn="tl">
                  <a:srgbClr val="000000"/>
                </a:outerShdw>
              </a:effectLst>
              <a:latin typeface="Comic Sans MS" pitchFamily="66" charset="0"/>
            </a:endParaRP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7090"/>
                                        </p:tgtEl>
                                        <p:attrNameLst>
                                          <p:attrName>style.visibility</p:attrName>
                                        </p:attrNameLst>
                                      </p:cBhvr>
                                      <p:to>
                                        <p:strVal val="visible"/>
                                      </p:to>
                                    </p:set>
                                    <p:animEffect transition="in" filter="checkerboard(across)">
                                      <p:cBhvr>
                                        <p:cTn id="7" dur="500"/>
                                        <p:tgtEl>
                                          <p:spTgt spid="217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ChangeArrowheads="1"/>
          </p:cNvSpPr>
          <p:nvPr/>
        </p:nvSpPr>
        <p:spPr bwMode="auto">
          <a:xfrm>
            <a:off x="457200" y="1600200"/>
            <a:ext cx="8229600" cy="4530725"/>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Char char="u"/>
              <a:defRPr/>
            </a:pPr>
            <a:r>
              <a:rPr lang="tr-TR" sz="2800" b="1">
                <a:solidFill>
                  <a:srgbClr val="FF9933"/>
                </a:solidFill>
                <a:effectLst>
                  <a:outerShdw blurRad="38100" dist="38100" dir="2700000" algn="tl">
                    <a:srgbClr val="000000"/>
                  </a:outerShdw>
                </a:effectLst>
              </a:rPr>
              <a:t>TEKRARLANABİLİRLİK</a:t>
            </a:r>
            <a:endParaRPr lang="tr-TR" sz="2800">
              <a:solidFill>
                <a:srgbClr val="FF9933"/>
              </a:solidFill>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None/>
              <a:defRPr/>
            </a:pPr>
            <a:r>
              <a:rPr lang="tr-TR" sz="3200">
                <a:effectLst>
                  <a:outerShdw blurRad="38100" dist="38100" dir="2700000" algn="tl">
                    <a:srgbClr val="000000"/>
                  </a:outerShdw>
                </a:effectLst>
              </a:rPr>
              <a:t>  Yapılan beceri analizleri başka öğretmenlerce tekrar uygulanabilme olanağı vermektedir. Beceri basamaklarına göre oluşturulan programlar başka okul ve öğretmenlerce kolayca uygulanabilir.</a:t>
            </a:r>
          </a:p>
          <a:p>
            <a:pPr marL="342900" indent="-342900">
              <a:spcBef>
                <a:spcPct val="20000"/>
              </a:spcBef>
              <a:buClr>
                <a:schemeClr val="hlink"/>
              </a:buClr>
              <a:buSzPct val="70000"/>
              <a:buFont typeface="Wingdings" pitchFamily="2" charset="2"/>
              <a:buChar char="u"/>
              <a:defRPr/>
            </a:pPr>
            <a:endParaRPr lang="tr-TR" sz="3200">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Char char="u"/>
              <a:defRPr/>
            </a:pPr>
            <a:endParaRPr lang="tr-TR" sz="3200">
              <a:effectLst>
                <a:outerShdw blurRad="38100" dist="38100" dir="2700000" algn="tl">
                  <a:srgbClr val="000000"/>
                </a:outerShdw>
              </a:effectLst>
              <a:latin typeface="Comic Sans MS" pitchFamily="66" charset="0"/>
            </a:endParaRP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8114">
                                            <p:txEl>
                                              <p:pRg st="0" end="0"/>
                                            </p:txEl>
                                          </p:spTgt>
                                        </p:tgtEl>
                                        <p:attrNameLst>
                                          <p:attrName>style.visibility</p:attrName>
                                        </p:attrNameLst>
                                      </p:cBhvr>
                                      <p:to>
                                        <p:strVal val="visible"/>
                                      </p:to>
                                    </p:set>
                                    <p:animEffect transition="in" filter="checkerboard(across)">
                                      <p:cBhvr>
                                        <p:cTn id="7" dur="500"/>
                                        <p:tgtEl>
                                          <p:spTgt spid="2181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8114">
                                            <p:txEl>
                                              <p:pRg st="1" end="1"/>
                                            </p:txEl>
                                          </p:spTgt>
                                        </p:tgtEl>
                                        <p:attrNameLst>
                                          <p:attrName>style.visibility</p:attrName>
                                        </p:attrNameLst>
                                      </p:cBhvr>
                                      <p:to>
                                        <p:strVal val="visible"/>
                                      </p:to>
                                    </p:set>
                                    <p:animEffect transition="in" filter="checkerboard(across)">
                                      <p:cBhvr>
                                        <p:cTn id="12" dur="500"/>
                                        <p:tgtEl>
                                          <p:spTgt spid="2181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125956" name="Rectangle 4"/>
          <p:cNvSpPr>
            <a:spLocks noChangeArrowheads="1"/>
          </p:cNvSpPr>
          <p:nvPr/>
        </p:nvSpPr>
        <p:spPr bwMode="auto">
          <a:xfrm>
            <a:off x="457200" y="484188"/>
            <a:ext cx="8229600" cy="1139825"/>
          </a:xfrm>
          <a:prstGeom prst="rect">
            <a:avLst/>
          </a:prstGeom>
          <a:noFill/>
          <a:ln w="9525">
            <a:noFill/>
            <a:miter lim="800000"/>
            <a:headEnd/>
            <a:tailEnd/>
          </a:ln>
          <a:effectLst/>
        </p:spPr>
        <p:txBody>
          <a:bodyPr anchor="ctr" anchorCtr="1"/>
          <a:lstStyle/>
          <a:p>
            <a:pPr algn="ctr">
              <a:defRPr/>
            </a:pPr>
            <a:r>
              <a:rPr lang="tr-TR" sz="4400">
                <a:solidFill>
                  <a:srgbClr val="FF9933"/>
                </a:solidFill>
                <a:effectLst>
                  <a:outerShdw blurRad="38100" dist="38100" dir="2700000" algn="tl">
                    <a:srgbClr val="000000"/>
                  </a:outerShdw>
                </a:effectLst>
                <a:latin typeface="Tahoma" pitchFamily="34" charset="0"/>
              </a:rPr>
              <a:t>Beceri analizi,</a:t>
            </a:r>
          </a:p>
        </p:txBody>
      </p:sp>
      <p:sp>
        <p:nvSpPr>
          <p:cNvPr id="125957" name="Rectangle 5"/>
          <p:cNvSpPr>
            <a:spLocks noChangeArrowheads="1"/>
          </p:cNvSpPr>
          <p:nvPr/>
        </p:nvSpPr>
        <p:spPr bwMode="auto">
          <a:xfrm>
            <a:off x="457200" y="1603375"/>
            <a:ext cx="8229600" cy="4530725"/>
          </a:xfrm>
          <a:prstGeom prst="rect">
            <a:avLst/>
          </a:prstGeom>
          <a:noFill/>
          <a:ln w="9525">
            <a:noFill/>
            <a:miter lim="800000"/>
            <a:headEnd/>
            <a:tailEnd/>
          </a:ln>
          <a:effectLst/>
        </p:spPr>
        <p:txBody>
          <a:bodyPr/>
          <a:lstStyle/>
          <a:p>
            <a:pPr marL="342900" indent="-342900">
              <a:spcBef>
                <a:spcPct val="20000"/>
              </a:spcBef>
              <a:buClr>
                <a:schemeClr val="hlink"/>
              </a:buClr>
              <a:buSzPct val="80000"/>
              <a:buFont typeface="Wingdings" pitchFamily="2" charset="2"/>
              <a:buChar char="Ø"/>
              <a:defRPr/>
            </a:pPr>
            <a:r>
              <a:rPr lang="tr-TR" sz="3200" dirty="0">
                <a:effectLst>
                  <a:outerShdw blurRad="38100" dist="38100" dir="2700000" algn="tl">
                    <a:srgbClr val="000000"/>
                  </a:outerShdw>
                </a:effectLst>
                <a:latin typeface="Tahoma" pitchFamily="34" charset="0"/>
              </a:rPr>
              <a:t>Yapılış sırasına göre beceri </a:t>
            </a:r>
            <a:r>
              <a:rPr lang="tr-TR" sz="3200" dirty="0" smtClean="0">
                <a:effectLst>
                  <a:outerShdw blurRad="38100" dist="38100" dir="2700000" algn="tl">
                    <a:srgbClr val="000000"/>
                  </a:outerShdw>
                </a:effectLst>
                <a:latin typeface="Tahoma" pitchFamily="34" charset="0"/>
              </a:rPr>
              <a:t>analizi</a:t>
            </a:r>
          </a:p>
          <a:p>
            <a:pPr marL="342900" indent="-342900">
              <a:spcBef>
                <a:spcPct val="20000"/>
              </a:spcBef>
              <a:buClr>
                <a:schemeClr val="hlink"/>
              </a:buClr>
              <a:buSzPct val="80000"/>
              <a:buFont typeface="Wingdings" pitchFamily="2" charset="2"/>
              <a:buChar char="Ø"/>
              <a:defRPr/>
            </a:pPr>
            <a:r>
              <a:rPr lang="tr-TR" sz="3200" dirty="0" smtClean="0">
                <a:effectLst>
                  <a:outerShdw blurRad="38100" dist="38100" dir="2700000" algn="tl">
                    <a:srgbClr val="000000"/>
                  </a:outerShdw>
                </a:effectLst>
                <a:latin typeface="Tahoma" pitchFamily="34" charset="0"/>
              </a:rPr>
              <a:t>Gelişimsel </a:t>
            </a:r>
            <a:r>
              <a:rPr lang="tr-TR" sz="3200" dirty="0">
                <a:effectLst>
                  <a:outerShdw blurRad="38100" dist="38100" dir="2700000" algn="tl">
                    <a:srgbClr val="000000"/>
                  </a:outerShdw>
                </a:effectLst>
                <a:latin typeface="Tahoma" pitchFamily="34" charset="0"/>
              </a:rPr>
              <a:t>aşamaya göre beceri </a:t>
            </a:r>
            <a:r>
              <a:rPr lang="tr-TR" sz="3200" dirty="0" smtClean="0">
                <a:effectLst>
                  <a:outerShdw blurRad="38100" dist="38100" dir="2700000" algn="tl">
                    <a:srgbClr val="000000"/>
                  </a:outerShdw>
                </a:effectLst>
                <a:latin typeface="Tahoma" pitchFamily="34" charset="0"/>
              </a:rPr>
              <a:t>analizi</a:t>
            </a:r>
          </a:p>
          <a:p>
            <a:pPr marL="342900" indent="-342900">
              <a:spcBef>
                <a:spcPct val="20000"/>
              </a:spcBef>
              <a:buClr>
                <a:schemeClr val="hlink"/>
              </a:buClr>
              <a:buSzPct val="80000"/>
              <a:buFont typeface="Wingdings" pitchFamily="2" charset="2"/>
              <a:buChar char="Ø"/>
              <a:defRPr/>
            </a:pPr>
            <a:r>
              <a:rPr lang="tr-TR" sz="3200" dirty="0" smtClean="0">
                <a:effectLst>
                  <a:outerShdw blurRad="38100" dist="38100" dir="2700000" algn="tl">
                    <a:srgbClr val="000000"/>
                  </a:outerShdw>
                </a:effectLst>
                <a:latin typeface="Tahoma" pitchFamily="34" charset="0"/>
              </a:rPr>
              <a:t>Güçlük </a:t>
            </a:r>
            <a:r>
              <a:rPr lang="tr-TR" sz="3200" dirty="0">
                <a:effectLst>
                  <a:outerShdw blurRad="38100" dist="38100" dir="2700000" algn="tl">
                    <a:srgbClr val="000000"/>
                  </a:outerShdw>
                </a:effectLst>
                <a:latin typeface="Tahoma" pitchFamily="34" charset="0"/>
              </a:rPr>
              <a:t>düzeyine göre beceri </a:t>
            </a:r>
            <a:r>
              <a:rPr lang="tr-TR" sz="3200" dirty="0" smtClean="0">
                <a:effectLst>
                  <a:outerShdw blurRad="38100" dist="38100" dir="2700000" algn="tl">
                    <a:srgbClr val="000000"/>
                  </a:outerShdw>
                </a:effectLst>
                <a:latin typeface="Tahoma" pitchFamily="34" charset="0"/>
              </a:rPr>
              <a:t>analizi </a:t>
            </a:r>
          </a:p>
          <a:p>
            <a:pPr marL="342900" indent="-342900">
              <a:spcBef>
                <a:spcPct val="20000"/>
              </a:spcBef>
              <a:buClr>
                <a:schemeClr val="hlink"/>
              </a:buClr>
              <a:buSzPct val="80000"/>
              <a:buFont typeface="Wingdings" pitchFamily="2" charset="2"/>
              <a:buNone/>
              <a:defRPr/>
            </a:pPr>
            <a:r>
              <a:rPr lang="tr-TR" sz="3200" dirty="0" smtClean="0">
                <a:effectLst>
                  <a:outerShdw blurRad="38100" dist="38100" dir="2700000" algn="tl">
                    <a:srgbClr val="000000"/>
                  </a:outerShdw>
                </a:effectLst>
                <a:latin typeface="Tahoma" pitchFamily="34" charset="0"/>
              </a:rPr>
              <a:t>olmak üzere:</a:t>
            </a:r>
          </a:p>
          <a:p>
            <a:pPr marL="342900" indent="-342900">
              <a:spcBef>
                <a:spcPct val="20000"/>
              </a:spcBef>
              <a:buClr>
                <a:schemeClr val="hlink"/>
              </a:buClr>
              <a:buSzPct val="80000"/>
              <a:buFont typeface="Wingdings" pitchFamily="2" charset="2"/>
              <a:buNone/>
              <a:defRPr/>
            </a:pPr>
            <a:r>
              <a:rPr lang="tr-TR" sz="3200" dirty="0">
                <a:effectLst>
                  <a:outerShdw blurRad="38100" dist="38100" dir="2700000" algn="tl">
                    <a:srgbClr val="000000"/>
                  </a:outerShdw>
                </a:effectLst>
                <a:latin typeface="Tahoma" pitchFamily="34" charset="0"/>
              </a:rPr>
              <a:t> </a:t>
            </a:r>
            <a:r>
              <a:rPr lang="tr-TR" sz="3200" dirty="0" smtClean="0">
                <a:effectLst>
                  <a:outerShdw blurRad="38100" dist="38100" dir="2700000" algn="tl">
                    <a:srgbClr val="000000"/>
                  </a:outerShdw>
                </a:effectLst>
                <a:latin typeface="Tahoma" pitchFamily="34" charset="0"/>
              </a:rPr>
              <a:t>            </a:t>
            </a:r>
            <a:r>
              <a:rPr lang="tr-TR" sz="3200" dirty="0" smtClean="0">
                <a:solidFill>
                  <a:srgbClr val="FFFF00"/>
                </a:solidFill>
                <a:effectLst>
                  <a:outerShdw blurRad="38100" dist="38100" dir="2700000" algn="tl">
                    <a:srgbClr val="000000"/>
                  </a:outerShdw>
                </a:effectLst>
                <a:latin typeface="Tahoma" pitchFamily="34" charset="0"/>
              </a:rPr>
              <a:t>3 farklı şekilde yapılabilir.</a:t>
            </a:r>
            <a:endParaRPr lang="tr-TR" sz="3200" dirty="0">
              <a:solidFill>
                <a:srgbClr val="FFFF00"/>
              </a:solidFill>
              <a:effectLst>
                <a:outerShdw blurRad="38100" dist="38100" dir="2700000" algn="tl">
                  <a:srgbClr val="000000"/>
                </a:outerShdw>
              </a:effectLst>
              <a:latin typeface="Tahoma" pitchFamily="34" charset="0"/>
            </a:endParaRPr>
          </a:p>
        </p:txBody>
      </p:sp>
      <p:pic>
        <p:nvPicPr>
          <p:cNvPr id="125958" name="Picture 6" descr="Shape 08"/>
          <p:cNvPicPr>
            <a:picLocks noChangeAspect="1" noChangeArrowheads="1"/>
          </p:cNvPicPr>
          <p:nvPr/>
        </p:nvPicPr>
        <p:blipFill>
          <a:blip r:embed="rId2" cstate="print"/>
          <a:srcRect/>
          <a:stretch>
            <a:fillRect/>
          </a:stretch>
        </p:blipFill>
        <p:spPr bwMode="auto">
          <a:xfrm>
            <a:off x="7412038" y="538163"/>
            <a:ext cx="1314450" cy="955675"/>
          </a:xfrm>
          <a:prstGeom prst="rect">
            <a:avLst/>
          </a:prstGeom>
          <a:noFill/>
          <a:ln w="9525">
            <a:noFill/>
            <a:miter lim="800000"/>
            <a:headEnd/>
            <a:tailEnd/>
          </a:ln>
        </p:spPr>
      </p:pic>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25958"/>
                                        </p:tgtEl>
                                        <p:attrNameLst>
                                          <p:attrName>style.visibility</p:attrName>
                                        </p:attrNameLst>
                                      </p:cBhvr>
                                      <p:to>
                                        <p:strVal val="visible"/>
                                      </p:to>
                                    </p:set>
                                    <p:anim to="" calcmode="lin" valueType="num">
                                      <p:cBhvr>
                                        <p:cTn id="7" dur="1" fill="hold"/>
                                        <p:tgtEl>
                                          <p:spTgt spid="12595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25956"/>
                                        </p:tgtEl>
                                        <p:attrNameLst>
                                          <p:attrName>style.visibility</p:attrName>
                                        </p:attrNameLst>
                                      </p:cBhvr>
                                      <p:to>
                                        <p:strVal val="visible"/>
                                      </p:to>
                                    </p:set>
                                    <p:anim to="" calcmode="lin" valueType="num">
                                      <p:cBhvr>
                                        <p:cTn id="12" dur="1" fill="hold"/>
                                        <p:tgtEl>
                                          <p:spTgt spid="12595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125957"/>
                                        </p:tgtEl>
                                        <p:attrNameLst>
                                          <p:attrName>style.visibility</p:attrName>
                                        </p:attrNameLst>
                                      </p:cBhvr>
                                      <p:to>
                                        <p:strVal val="visible"/>
                                      </p:to>
                                    </p:set>
                                    <p:anim calcmode="discrete" valueType="clr">
                                      <p:cBhvr override="childStyle">
                                        <p:cTn id="17" dur="80"/>
                                        <p:tgtEl>
                                          <p:spTgt spid="125957"/>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125957"/>
                                        </p:tgtEl>
                                        <p:attrNameLst>
                                          <p:attrName>fillcolor</p:attrName>
                                        </p:attrNameLst>
                                      </p:cBhvr>
                                      <p:tavLst>
                                        <p:tav tm="0">
                                          <p:val>
                                            <p:clrVal>
                                              <a:schemeClr val="accent2"/>
                                            </p:clrVal>
                                          </p:val>
                                        </p:tav>
                                        <p:tav tm="50000">
                                          <p:val>
                                            <p:clrVal>
                                              <a:schemeClr val="hlink"/>
                                            </p:clrVal>
                                          </p:val>
                                        </p:tav>
                                      </p:tavLst>
                                    </p:anim>
                                    <p:set>
                                      <p:cBhvr>
                                        <p:cTn id="19" dur="80"/>
                                        <p:tgtEl>
                                          <p:spTgt spid="12595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6" grpId="0"/>
      <p:bldP spid="12595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114692" name="Rectangle 4"/>
          <p:cNvSpPr>
            <a:spLocks noGrp="1" noChangeArrowheads="1"/>
          </p:cNvSpPr>
          <p:nvPr>
            <p:ph type="title"/>
          </p:nvPr>
        </p:nvSpPr>
        <p:spPr/>
        <p:txBody>
          <a:bodyPr anchorCtr="1">
            <a:normAutofit fontScale="90000"/>
          </a:bodyPr>
          <a:lstStyle/>
          <a:p>
            <a:pPr eaLnBrk="1" hangingPunct="1">
              <a:defRPr/>
            </a:pPr>
            <a:r>
              <a:rPr lang="tr-TR" smtClean="0">
                <a:solidFill>
                  <a:srgbClr val="FF3300"/>
                </a:solidFill>
              </a:rPr>
              <a:t>Yapılış sırasına göre beceri analizi</a:t>
            </a:r>
          </a:p>
        </p:txBody>
      </p:sp>
      <p:sp>
        <p:nvSpPr>
          <p:cNvPr id="114693" name="Rectangle 5"/>
          <p:cNvSpPr>
            <a:spLocks noGrp="1" noChangeArrowheads="1"/>
          </p:cNvSpPr>
          <p:nvPr>
            <p:ph type="body" sz="half" idx="1"/>
          </p:nvPr>
        </p:nvSpPr>
        <p:spPr>
          <a:xfrm>
            <a:off x="457200" y="1600200"/>
            <a:ext cx="7192963" cy="4495800"/>
          </a:xfrm>
        </p:spPr>
        <p:txBody>
          <a:bodyPr/>
          <a:lstStyle/>
          <a:p>
            <a:pPr eaLnBrk="1" hangingPunct="1">
              <a:buFont typeface="Wingdings" pitchFamily="2" charset="2"/>
              <a:buChar char="Ø"/>
              <a:defRPr/>
            </a:pPr>
            <a:endParaRPr lang="tr-TR" sz="2800" smtClean="0">
              <a:latin typeface="Verdana" pitchFamily="34" charset="0"/>
              <a:ea typeface="Verdana" pitchFamily="34" charset="0"/>
              <a:cs typeface="Verdana" pitchFamily="34" charset="0"/>
            </a:endParaRPr>
          </a:p>
          <a:p>
            <a:pPr eaLnBrk="1" hangingPunct="1">
              <a:buFont typeface="Wingdings" pitchFamily="2" charset="2"/>
              <a:buChar char="Ø"/>
              <a:defRPr/>
            </a:pPr>
            <a:r>
              <a:rPr lang="tr-TR" sz="2800" smtClean="0">
                <a:latin typeface="Verdana" pitchFamily="34" charset="0"/>
                <a:ea typeface="Verdana" pitchFamily="34" charset="0"/>
                <a:cs typeface="Verdana" pitchFamily="34" charset="0"/>
              </a:rPr>
              <a:t>İLERİ ZİNCİRLEME YÖNTEMİ </a:t>
            </a:r>
          </a:p>
          <a:p>
            <a:pPr eaLnBrk="1" hangingPunct="1">
              <a:buNone/>
              <a:defRPr/>
            </a:pPr>
            <a:endParaRPr lang="tr-TR" sz="2800" smtClean="0">
              <a:latin typeface="Verdana" pitchFamily="34" charset="0"/>
              <a:ea typeface="Verdana" pitchFamily="34" charset="0"/>
              <a:cs typeface="Verdana" pitchFamily="34" charset="0"/>
            </a:endParaRPr>
          </a:p>
          <a:p>
            <a:pPr eaLnBrk="1" hangingPunct="1">
              <a:buFont typeface="Wingdings" pitchFamily="2" charset="2"/>
              <a:buChar char="Ø"/>
              <a:defRPr/>
            </a:pPr>
            <a:r>
              <a:rPr lang="tr-TR" sz="2800" smtClean="0">
                <a:latin typeface="Verdana" pitchFamily="34" charset="0"/>
                <a:ea typeface="Verdana" pitchFamily="34" charset="0"/>
                <a:cs typeface="Verdana" pitchFamily="34" charset="0"/>
              </a:rPr>
              <a:t>TERSİNE ZİNCİRLEME YÖNTEMİ </a:t>
            </a:r>
          </a:p>
        </p:txBody>
      </p:sp>
      <p:pic>
        <p:nvPicPr>
          <p:cNvPr id="114694" name="Picture 6" descr="Shape 08"/>
          <p:cNvPicPr>
            <a:picLocks noGrp="1" noChangeAspect="1" noChangeArrowheads="1"/>
          </p:cNvPicPr>
          <p:nvPr>
            <p:ph sz="half" idx="2"/>
          </p:nvPr>
        </p:nvPicPr>
        <p:blipFill>
          <a:blip r:embed="rId2" cstate="print"/>
          <a:srcRect/>
          <a:stretch>
            <a:fillRect/>
          </a:stretch>
        </p:blipFill>
        <p:spPr>
          <a:xfrm>
            <a:off x="7607300" y="1022350"/>
            <a:ext cx="1174750" cy="854075"/>
          </a:xfrm>
          <a:noFill/>
        </p:spPr>
      </p:pic>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14694"/>
                                        </p:tgtEl>
                                        <p:attrNameLst>
                                          <p:attrName>style.visibility</p:attrName>
                                        </p:attrNameLst>
                                      </p:cBhvr>
                                      <p:to>
                                        <p:strVal val="visible"/>
                                      </p:to>
                                    </p:set>
                                    <p:anim to="" calcmode="lin" valueType="num">
                                      <p:cBhvr>
                                        <p:cTn id="7" dur="1" fill="hold"/>
                                        <p:tgtEl>
                                          <p:spTgt spid="11469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4692"/>
                                        </p:tgtEl>
                                        <p:attrNameLst>
                                          <p:attrName>style.visibility</p:attrName>
                                        </p:attrNameLst>
                                      </p:cBhvr>
                                      <p:to>
                                        <p:strVal val="visible"/>
                                      </p:to>
                                    </p:set>
                                    <p:anim to="" calcmode="lin" valueType="num">
                                      <p:cBhvr>
                                        <p:cTn id="12" dur="1" fill="hold"/>
                                        <p:tgtEl>
                                          <p:spTgt spid="114692"/>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4693">
                                            <p:txEl>
                                              <p:pRg st="1" end="1"/>
                                            </p:txEl>
                                          </p:spTgt>
                                        </p:tgtEl>
                                        <p:attrNameLst>
                                          <p:attrName>style.visibility</p:attrName>
                                        </p:attrNameLst>
                                      </p:cBhvr>
                                      <p:to>
                                        <p:strVal val="visible"/>
                                      </p:to>
                                    </p:set>
                                    <p:anim to="" calcmode="lin" valueType="num">
                                      <p:cBhvr>
                                        <p:cTn id="17" dur="1" fill="hold"/>
                                        <p:tgtEl>
                                          <p:spTgt spid="11469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14693">
                                            <p:txEl>
                                              <p:pRg st="3" end="3"/>
                                            </p:txEl>
                                          </p:spTgt>
                                        </p:tgtEl>
                                        <p:attrNameLst>
                                          <p:attrName>style.visibility</p:attrName>
                                        </p:attrNameLst>
                                      </p:cBhvr>
                                      <p:to>
                                        <p:strVal val="visible"/>
                                      </p:to>
                                    </p:set>
                                    <p:anim to="" calcmode="lin" valueType="num">
                                      <p:cBhvr>
                                        <p:cTn id="22" dur="1" fill="hold"/>
                                        <p:tgtEl>
                                          <p:spTgt spid="11469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2" grpId="0"/>
      <p:bldP spid="11469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115716" name="Rectangle 4"/>
          <p:cNvSpPr>
            <a:spLocks noGrp="1" noChangeArrowheads="1"/>
          </p:cNvSpPr>
          <p:nvPr>
            <p:ph type="title"/>
          </p:nvPr>
        </p:nvSpPr>
        <p:spPr>
          <a:xfrm>
            <a:off x="457200" y="515938"/>
            <a:ext cx="8143875" cy="901700"/>
          </a:xfrm>
        </p:spPr>
        <p:txBody>
          <a:bodyPr anchorCtr="1">
            <a:normAutofit fontScale="90000"/>
          </a:bodyPr>
          <a:lstStyle/>
          <a:p>
            <a:pPr eaLnBrk="1" hangingPunct="1">
              <a:defRPr/>
            </a:pPr>
            <a:r>
              <a:rPr lang="tr-TR" smtClean="0">
                <a:solidFill>
                  <a:srgbClr val="FF9933"/>
                </a:solidFill>
              </a:rPr>
              <a:t>Gelişimsel aşamaya göre beceri analizi</a:t>
            </a:r>
            <a:r>
              <a:rPr lang="tr-TR" sz="3200" smtClean="0">
                <a:solidFill>
                  <a:srgbClr val="FF9933"/>
                </a:solidFill>
              </a:rPr>
              <a:t/>
            </a:r>
            <a:br>
              <a:rPr lang="tr-TR" sz="3200" smtClean="0">
                <a:solidFill>
                  <a:srgbClr val="FF9933"/>
                </a:solidFill>
              </a:rPr>
            </a:br>
            <a:endParaRPr lang="tr-TR" sz="3200" smtClean="0">
              <a:solidFill>
                <a:srgbClr val="FF9933"/>
              </a:solidFill>
            </a:endParaRPr>
          </a:p>
        </p:txBody>
      </p:sp>
      <p:sp>
        <p:nvSpPr>
          <p:cNvPr id="115717" name="Rectangle 5"/>
          <p:cNvSpPr>
            <a:spLocks noGrp="1" noChangeArrowheads="1"/>
          </p:cNvSpPr>
          <p:nvPr>
            <p:ph type="body" sz="half" idx="1"/>
          </p:nvPr>
        </p:nvSpPr>
        <p:spPr>
          <a:xfrm>
            <a:off x="163513" y="1436688"/>
            <a:ext cx="7450137" cy="4530725"/>
          </a:xfrm>
        </p:spPr>
        <p:txBody>
          <a:bodyPr>
            <a:normAutofit lnSpcReduction="10000"/>
          </a:bodyPr>
          <a:lstStyle/>
          <a:p>
            <a:pPr eaLnBrk="1" hangingPunct="1">
              <a:defRPr/>
            </a:pPr>
            <a:r>
              <a:rPr lang="tr-TR" sz="2800" smtClean="0"/>
              <a:t>Bir becerinin gelişim aşamalarına göre beceri basamaklarının belirlenmesidir.Çocuk gelişiminde bazı beceriler bir sonraki beceriler için önkoşul niteliğindedir.Ön koşul beceri,bir üst becerinin öğrenilebilmesi için mutlaka öğrenilmesi gereken beceridir.</a:t>
            </a:r>
          </a:p>
          <a:p>
            <a:pPr eaLnBrk="1" hangingPunct="1">
              <a:defRPr/>
            </a:pPr>
            <a:r>
              <a:rPr lang="tr-TR" sz="2800" smtClean="0"/>
              <a:t>Örn,Yirmiye kadar atlamadan ritmik sayabilmesi için, birden ona kadar ritmik sayabilme becerisini öğrenmiş olması gerekir.</a:t>
            </a:r>
          </a:p>
        </p:txBody>
      </p:sp>
      <p:pic>
        <p:nvPicPr>
          <p:cNvPr id="115718" name="Picture 6" descr="Shape 08"/>
          <p:cNvPicPr>
            <a:picLocks noGrp="1" noChangeAspect="1" noChangeArrowheads="1"/>
          </p:cNvPicPr>
          <p:nvPr>
            <p:ph sz="half" idx="2"/>
          </p:nvPr>
        </p:nvPicPr>
        <p:blipFill>
          <a:blip r:embed="rId2" cstate="print"/>
          <a:srcRect/>
          <a:stretch>
            <a:fillRect/>
          </a:stretch>
        </p:blipFill>
        <p:spPr>
          <a:xfrm>
            <a:off x="7781925" y="936625"/>
            <a:ext cx="1116013" cy="811213"/>
          </a:xfrm>
          <a:noFill/>
        </p:spPr>
      </p:pic>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15718"/>
                                        </p:tgtEl>
                                        <p:attrNameLst>
                                          <p:attrName>style.visibility</p:attrName>
                                        </p:attrNameLst>
                                      </p:cBhvr>
                                      <p:to>
                                        <p:strVal val="visible"/>
                                      </p:to>
                                    </p:set>
                                    <p:anim to="" calcmode="lin" valueType="num">
                                      <p:cBhvr>
                                        <p:cTn id="7" dur="1" fill="hold"/>
                                        <p:tgtEl>
                                          <p:spTgt spid="11571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5716"/>
                                        </p:tgtEl>
                                        <p:attrNameLst>
                                          <p:attrName>style.visibility</p:attrName>
                                        </p:attrNameLst>
                                      </p:cBhvr>
                                      <p:to>
                                        <p:strVal val="visible"/>
                                      </p:to>
                                    </p:set>
                                    <p:anim to="" calcmode="lin" valueType="num">
                                      <p:cBhvr>
                                        <p:cTn id="12" dur="1" fill="hold"/>
                                        <p:tgtEl>
                                          <p:spTgt spid="11571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5717">
                                            <p:txEl>
                                              <p:pRg st="0" end="0"/>
                                            </p:txEl>
                                          </p:spTgt>
                                        </p:tgtEl>
                                        <p:attrNameLst>
                                          <p:attrName>style.visibility</p:attrName>
                                        </p:attrNameLst>
                                      </p:cBhvr>
                                      <p:to>
                                        <p:strVal val="visible"/>
                                      </p:to>
                                    </p:set>
                                    <p:anim to="" calcmode="lin" valueType="num">
                                      <p:cBhvr>
                                        <p:cTn id="17" dur="1" fill="hold"/>
                                        <p:tgtEl>
                                          <p:spTgt spid="115717">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15717">
                                            <p:txEl>
                                              <p:pRg st="1" end="1"/>
                                            </p:txEl>
                                          </p:spTgt>
                                        </p:tgtEl>
                                        <p:attrNameLst>
                                          <p:attrName>style.visibility</p:attrName>
                                        </p:attrNameLst>
                                      </p:cBhvr>
                                      <p:to>
                                        <p:strVal val="visible"/>
                                      </p:to>
                                    </p:set>
                                    <p:anim to="" calcmode="lin" valueType="num">
                                      <p:cBhvr>
                                        <p:cTn id="22" dur="1" fill="hold"/>
                                        <p:tgtEl>
                                          <p:spTgt spid="115717">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P spid="11571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sz="half" idx="1"/>
          </p:nvPr>
        </p:nvSpPr>
        <p:spPr>
          <a:xfrm>
            <a:off x="457200" y="597530"/>
            <a:ext cx="8306554" cy="5533396"/>
          </a:xfrm>
        </p:spPr>
        <p:txBody>
          <a:bodyPr/>
          <a:lstStyle/>
          <a:p>
            <a:pPr>
              <a:lnSpc>
                <a:spcPct val="90000"/>
              </a:lnSpc>
              <a:buNone/>
            </a:pPr>
            <a:r>
              <a:rPr lang="tr-TR" smtClean="0"/>
              <a:t>		</a:t>
            </a:r>
            <a:r>
              <a:rPr lang="en-US" smtClean="0"/>
              <a:t>Gelişimsel aşamaya göre beceri analizi yapmak için; </a:t>
            </a:r>
          </a:p>
          <a:p>
            <a:pPr>
              <a:lnSpc>
                <a:spcPct val="90000"/>
              </a:lnSpc>
              <a:buNone/>
            </a:pPr>
            <a:r>
              <a:rPr lang="en-US" smtClean="0"/>
              <a:t>	- gelişim aşamalarının çok iyi bilinmesi ya da gözden geçirilmesi,</a:t>
            </a:r>
          </a:p>
          <a:p>
            <a:pPr>
              <a:lnSpc>
                <a:spcPct val="90000"/>
              </a:lnSpc>
              <a:buNone/>
            </a:pPr>
            <a:r>
              <a:rPr lang="en-US" smtClean="0"/>
              <a:t>	- gelişim aşamalarıyla ilgili kaynakların taranması, </a:t>
            </a:r>
          </a:p>
          <a:p>
            <a:pPr>
              <a:lnSpc>
                <a:spcPct val="90000"/>
              </a:lnSpc>
              <a:buNone/>
            </a:pPr>
            <a:r>
              <a:rPr lang="en-US" smtClean="0"/>
              <a:t>	- geliştirilen programların içeriğinin yeterli ve doğru olup olmadığının değerlendirilmesi ve gerektiğinde uyarlanarak kullanılması yerinde olacaktır.  </a:t>
            </a:r>
          </a:p>
          <a:p>
            <a:endParaRPr lang="tr-T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457200" y="277813"/>
            <a:ext cx="8229600" cy="1139825"/>
          </a:xfrm>
          <a:prstGeom prst="rect">
            <a:avLst/>
          </a:prstGeom>
          <a:noFill/>
          <a:ln w="9525">
            <a:noFill/>
            <a:miter lim="800000"/>
            <a:headEnd/>
            <a:tailEnd/>
          </a:ln>
          <a:effectLst/>
        </p:spPr>
        <p:txBody>
          <a:bodyPr anchor="ctr" anchorCtr="1"/>
          <a:lstStyle/>
          <a:p>
            <a:pPr algn="ctr">
              <a:defRPr/>
            </a:pPr>
            <a:r>
              <a:rPr lang="tr-TR" sz="4000" b="1">
                <a:solidFill>
                  <a:schemeClr val="tx2"/>
                </a:solidFill>
                <a:effectLst>
                  <a:outerShdw blurRad="38100" dist="38100" dir="2700000" algn="tl">
                    <a:srgbClr val="000000"/>
                  </a:outerShdw>
                </a:effectLst>
                <a:latin typeface="Comic Sans MS" pitchFamily="66" charset="0"/>
              </a:rPr>
              <a:t/>
            </a:r>
            <a:br>
              <a:rPr lang="tr-TR" sz="4000" b="1">
                <a:solidFill>
                  <a:schemeClr val="tx2"/>
                </a:solidFill>
                <a:effectLst>
                  <a:outerShdw blurRad="38100" dist="38100" dir="2700000" algn="tl">
                    <a:srgbClr val="000000"/>
                  </a:outerShdw>
                </a:effectLst>
                <a:latin typeface="Comic Sans MS" pitchFamily="66" charset="0"/>
              </a:rPr>
            </a:br>
            <a:r>
              <a:rPr lang="tr-TR" sz="4000" b="1">
                <a:solidFill>
                  <a:schemeClr val="tx2"/>
                </a:solidFill>
                <a:effectLst>
                  <a:outerShdw blurRad="38100" dist="38100" dir="2700000" algn="tl">
                    <a:srgbClr val="000000"/>
                  </a:outerShdw>
                </a:effectLst>
                <a:latin typeface="Comic Sans MS" pitchFamily="66" charset="0"/>
              </a:rPr>
              <a:t>BECERİ ÖĞRETİMİ</a:t>
            </a:r>
          </a:p>
        </p:txBody>
      </p:sp>
      <p:sp>
        <p:nvSpPr>
          <p:cNvPr id="3077" name="Rectangle 5"/>
          <p:cNvSpPr>
            <a:spLocks noChangeArrowheads="1"/>
          </p:cNvSpPr>
          <p:nvPr/>
        </p:nvSpPr>
        <p:spPr bwMode="auto">
          <a:xfrm>
            <a:off x="468313" y="1773238"/>
            <a:ext cx="8229600" cy="4525962"/>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defRPr/>
            </a:pPr>
            <a:r>
              <a:rPr lang="tr-TR" sz="4000" b="1">
                <a:solidFill>
                  <a:schemeClr val="hlink"/>
                </a:solidFill>
                <a:effectLst>
                  <a:outerShdw blurRad="38100" dist="38100" dir="2700000" algn="tl">
                    <a:srgbClr val="000000"/>
                  </a:outerShdw>
                </a:effectLst>
                <a:latin typeface="Comic Sans MS" pitchFamily="66" charset="0"/>
              </a:rPr>
              <a:t>Beceri</a:t>
            </a:r>
            <a:endParaRPr lang="tr-TR" sz="3600">
              <a:effectLst>
                <a:outerShdw blurRad="38100" dist="38100" dir="2700000" algn="tl">
                  <a:srgbClr val="000000"/>
                </a:outerShdw>
              </a:effectLst>
              <a:latin typeface="Comic Sans MS" pitchFamily="66" charset="0"/>
            </a:endParaRPr>
          </a:p>
          <a:p>
            <a:pPr marL="342900" indent="-342900">
              <a:spcBef>
                <a:spcPct val="20000"/>
              </a:spcBef>
              <a:buClr>
                <a:schemeClr val="hlink"/>
              </a:buClr>
              <a:buSzPct val="70000"/>
              <a:buFont typeface="Wingdings" pitchFamily="2" charset="2"/>
              <a:buNone/>
              <a:defRPr/>
            </a:pPr>
            <a:r>
              <a:rPr lang="tr-TR" sz="3600">
                <a:effectLst>
                  <a:outerShdw blurRad="38100" dist="38100" dir="2700000" algn="tl">
                    <a:srgbClr val="000000"/>
                  </a:outerShdw>
                </a:effectLst>
                <a:latin typeface="Comic Sans MS" pitchFamily="66" charset="0"/>
              </a:rPr>
              <a:t>	Bireyin sahip olduğu yeterliliklerine dayalı olarak yapabileceği tahmin edilen veya yaptığı etkinliklerdir.</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3076"/>
                                        </p:tgtEl>
                                        <p:attrNameLst>
                                          <p:attrName>style.color</p:attrName>
                                        </p:attrNameLst>
                                      </p:cBhvr>
                                      <p:by>
                                        <p:hsl h="0" s="12549" l="25098"/>
                                      </p:by>
                                    </p:animClr>
                                    <p:animClr clrSpc="hsl" dir="cw">
                                      <p:cBhvr>
                                        <p:cTn id="7" dur="500" fill="hold"/>
                                        <p:tgtEl>
                                          <p:spTgt spid="3076"/>
                                        </p:tgtEl>
                                        <p:attrNameLst>
                                          <p:attrName>fillcolor</p:attrName>
                                        </p:attrNameLst>
                                      </p:cBhvr>
                                      <p:by>
                                        <p:hsl h="0" s="12549" l="25098"/>
                                      </p:by>
                                    </p:animClr>
                                    <p:animClr clrSpc="hsl" dir="cw">
                                      <p:cBhvr>
                                        <p:cTn id="8" dur="500" fill="hold"/>
                                        <p:tgtEl>
                                          <p:spTgt spid="3076"/>
                                        </p:tgtEl>
                                        <p:attrNameLst>
                                          <p:attrName>stroke.color</p:attrName>
                                        </p:attrNameLst>
                                      </p:cBhvr>
                                      <p:by>
                                        <p:hsl h="0" s="12549" l="25098"/>
                                      </p:by>
                                    </p:animClr>
                                    <p:set>
                                      <p:cBhvr>
                                        <p:cTn id="9" dur="500" fill="hold"/>
                                        <p:tgtEl>
                                          <p:spTgt spid="307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3077"/>
                                        </p:tgtEl>
                                        <p:attrNameLst>
                                          <p:attrName>style.visibility</p:attrName>
                                        </p:attrNameLst>
                                      </p:cBhvr>
                                      <p:to>
                                        <p:strVal val="visible"/>
                                      </p:to>
                                    </p:set>
                                    <p:animEffect transition="in" filter="checkerboard(across)">
                                      <p:cBhvr>
                                        <p:cTn id="14"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3077"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116740" name="Rectangle 4"/>
          <p:cNvSpPr>
            <a:spLocks noGrp="1" noChangeArrowheads="1"/>
          </p:cNvSpPr>
          <p:nvPr>
            <p:ph type="title"/>
          </p:nvPr>
        </p:nvSpPr>
        <p:spPr>
          <a:xfrm>
            <a:off x="600075" y="349250"/>
            <a:ext cx="8128000" cy="1139825"/>
          </a:xfrm>
        </p:spPr>
        <p:txBody>
          <a:bodyPr anchorCtr="1">
            <a:normAutofit fontScale="90000"/>
          </a:bodyPr>
          <a:lstStyle/>
          <a:p>
            <a:pPr eaLnBrk="1" hangingPunct="1">
              <a:defRPr/>
            </a:pPr>
            <a:r>
              <a:rPr lang="tr-TR" smtClean="0">
                <a:solidFill>
                  <a:srgbClr val="FF9933"/>
                </a:solidFill>
              </a:rPr>
              <a:t>Güçlük düzeyine göre beceri analizi</a:t>
            </a:r>
            <a:br>
              <a:rPr lang="tr-TR" smtClean="0">
                <a:solidFill>
                  <a:srgbClr val="FF9933"/>
                </a:solidFill>
              </a:rPr>
            </a:br>
            <a:endParaRPr lang="tr-TR" smtClean="0">
              <a:solidFill>
                <a:srgbClr val="FF9933"/>
              </a:solidFill>
            </a:endParaRPr>
          </a:p>
        </p:txBody>
      </p:sp>
      <p:sp>
        <p:nvSpPr>
          <p:cNvPr id="116741" name="Rectangle 5"/>
          <p:cNvSpPr>
            <a:spLocks noGrp="1" noChangeArrowheads="1"/>
          </p:cNvSpPr>
          <p:nvPr>
            <p:ph type="body" sz="half" idx="1"/>
          </p:nvPr>
        </p:nvSpPr>
        <p:spPr>
          <a:xfrm>
            <a:off x="344488" y="1517650"/>
            <a:ext cx="8499475" cy="4738295"/>
          </a:xfrm>
          <a:noFill/>
        </p:spPr>
        <p:txBody>
          <a:bodyPr>
            <a:normAutofit lnSpcReduction="10000"/>
          </a:bodyPr>
          <a:lstStyle/>
          <a:p>
            <a:pPr eaLnBrk="1" hangingPunct="1">
              <a:lnSpc>
                <a:spcPct val="80000"/>
              </a:lnSpc>
            </a:pPr>
            <a:r>
              <a:rPr lang="tr-TR" sz="2400" smtClean="0">
                <a:solidFill>
                  <a:schemeClr val="accent3"/>
                </a:solidFill>
                <a:effectLst/>
                <a:ea typeface="Verdana" pitchFamily="34" charset="0"/>
                <a:cs typeface="Verdana" pitchFamily="34" charset="0"/>
              </a:rPr>
              <a:t>Bazen becerinin taşıdığı güçlük düzeyine göre analiz edilmesi gerekebilir. Güçlük düzeyine göre analiz, becerinin daha kolay edinilebilen alt becerilerinin belirlenmesidir.</a:t>
            </a:r>
          </a:p>
          <a:p>
            <a:pPr eaLnBrk="1" hangingPunct="1">
              <a:lnSpc>
                <a:spcPct val="80000"/>
              </a:lnSpc>
            </a:pPr>
            <a:r>
              <a:rPr lang="tr-TR" sz="2400" smtClean="0">
                <a:solidFill>
                  <a:schemeClr val="accent3"/>
                </a:solidFill>
                <a:effectLst/>
                <a:ea typeface="Verdana" pitchFamily="34" charset="0"/>
                <a:cs typeface="Verdana" pitchFamily="34" charset="0"/>
              </a:rPr>
              <a:t>Örn,”Yatay,dikey,eğri ve eğik çizgileri ve bunların kombinasyonlarını çizer.” becerisinin analizi</a:t>
            </a:r>
          </a:p>
          <a:p>
            <a:pPr>
              <a:lnSpc>
                <a:spcPct val="90000"/>
              </a:lnSpc>
              <a:buNone/>
            </a:pPr>
            <a:r>
              <a:rPr lang="tr-TR" sz="2400" smtClean="0">
                <a:solidFill>
                  <a:schemeClr val="accent3"/>
                </a:solidFill>
                <a:ea typeface="Verdana" pitchFamily="34" charset="0"/>
                <a:cs typeface="Verdana" pitchFamily="34" charset="0"/>
              </a:rPr>
              <a:t>	</a:t>
            </a:r>
            <a:r>
              <a:rPr lang="en-US" sz="2400" smtClean="0">
                <a:solidFill>
                  <a:schemeClr val="accent3"/>
                </a:solidFill>
                <a:ea typeface="Verdana" pitchFamily="34" charset="0"/>
                <a:cs typeface="Verdana" pitchFamily="34" charset="0"/>
              </a:rPr>
              <a:t>Satır çizgisi arasında yukarıdan aşağı ve soldan sağa, doğru çizmeyi gerektiren harfleri (I, ı, İ, i, L, T, E, F, H ) yazar.</a:t>
            </a:r>
          </a:p>
          <a:p>
            <a:pPr>
              <a:lnSpc>
                <a:spcPct val="90000"/>
              </a:lnSpc>
              <a:buNone/>
            </a:pPr>
            <a:r>
              <a:rPr lang="en-US" sz="2400" smtClean="0">
                <a:solidFill>
                  <a:schemeClr val="accent3"/>
                </a:solidFill>
                <a:ea typeface="Verdana" pitchFamily="34" charset="0"/>
                <a:cs typeface="Verdana" pitchFamily="34" charset="0"/>
              </a:rPr>
              <a:t>	- Satır çizgisi arasında, eğik doğru çizmeyi gerektiren harfleri (A, K, V, v, Y, y, Z, z) yazar. </a:t>
            </a:r>
          </a:p>
          <a:p>
            <a:pPr>
              <a:lnSpc>
                <a:spcPct val="90000"/>
              </a:lnSpc>
              <a:buNone/>
            </a:pPr>
            <a:r>
              <a:rPr lang="en-US" sz="2400" smtClean="0">
                <a:solidFill>
                  <a:schemeClr val="accent3"/>
                </a:solidFill>
                <a:ea typeface="Verdana" pitchFamily="34" charset="0"/>
                <a:cs typeface="Verdana" pitchFamily="34" charset="0"/>
              </a:rPr>
              <a:t>	</a:t>
            </a:r>
            <a:r>
              <a:rPr lang="tr-TR" sz="2400" smtClean="0">
                <a:solidFill>
                  <a:schemeClr val="accent3"/>
                </a:solidFill>
                <a:effectLst/>
                <a:ea typeface="Verdana" pitchFamily="34" charset="0"/>
                <a:cs typeface="Verdana" pitchFamily="34" charset="0"/>
              </a:rPr>
              <a:t>Satır çizgisi arasında daire ve eğri çizmeyi gerektiren harfleri yazar.</a:t>
            </a:r>
          </a:p>
        </p:txBody>
      </p:sp>
      <p:pic>
        <p:nvPicPr>
          <p:cNvPr id="116742" name="Picture 6" descr="Shape 08"/>
          <p:cNvPicPr>
            <a:picLocks noGrp="1" noChangeAspect="1" noChangeArrowheads="1"/>
          </p:cNvPicPr>
          <p:nvPr>
            <p:ph sz="half" idx="2"/>
          </p:nvPr>
        </p:nvPicPr>
        <p:blipFill>
          <a:blip r:embed="rId2" cstate="print"/>
          <a:srcRect/>
          <a:stretch>
            <a:fillRect/>
          </a:stretch>
        </p:blipFill>
        <p:spPr>
          <a:xfrm>
            <a:off x="7766050" y="588963"/>
            <a:ext cx="1130300" cy="822325"/>
          </a:xfrm>
          <a:noFill/>
        </p:spPr>
      </p:pic>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16742"/>
                                        </p:tgtEl>
                                        <p:attrNameLst>
                                          <p:attrName>style.visibility</p:attrName>
                                        </p:attrNameLst>
                                      </p:cBhvr>
                                      <p:to>
                                        <p:strVal val="visible"/>
                                      </p:to>
                                    </p:set>
                                    <p:anim to="" calcmode="lin" valueType="num">
                                      <p:cBhvr>
                                        <p:cTn id="7" dur="1" fill="hold"/>
                                        <p:tgtEl>
                                          <p:spTgt spid="11674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6740"/>
                                        </p:tgtEl>
                                        <p:attrNameLst>
                                          <p:attrName>style.visibility</p:attrName>
                                        </p:attrNameLst>
                                      </p:cBhvr>
                                      <p:to>
                                        <p:strVal val="visible"/>
                                      </p:to>
                                    </p:set>
                                    <p:anim to="" calcmode="lin" valueType="num">
                                      <p:cBhvr>
                                        <p:cTn id="12" dur="1" fill="hold"/>
                                        <p:tgtEl>
                                          <p:spTgt spid="116740"/>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6741">
                                            <p:txEl>
                                              <p:pRg st="0" end="0"/>
                                            </p:txEl>
                                          </p:spTgt>
                                        </p:tgtEl>
                                        <p:attrNameLst>
                                          <p:attrName>style.visibility</p:attrName>
                                        </p:attrNameLst>
                                      </p:cBhvr>
                                      <p:to>
                                        <p:strVal val="visible"/>
                                      </p:to>
                                    </p:set>
                                    <p:animEffect transition="in" filter="checkerboard(across)">
                                      <p:cBhvr>
                                        <p:cTn id="17" dur="500"/>
                                        <p:tgtEl>
                                          <p:spTgt spid="11674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6741">
                                            <p:txEl>
                                              <p:pRg st="1" end="1"/>
                                            </p:txEl>
                                          </p:spTgt>
                                        </p:tgtEl>
                                        <p:attrNameLst>
                                          <p:attrName>style.visibility</p:attrName>
                                        </p:attrNameLst>
                                      </p:cBhvr>
                                      <p:to>
                                        <p:strVal val="visible"/>
                                      </p:to>
                                    </p:set>
                                    <p:animEffect transition="in" filter="checkerboard(across)">
                                      <p:cBhvr>
                                        <p:cTn id="22" dur="500"/>
                                        <p:tgtEl>
                                          <p:spTgt spid="116741">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6741">
                                            <p:txEl>
                                              <p:pRg st="2" end="2"/>
                                            </p:txEl>
                                          </p:spTgt>
                                        </p:tgtEl>
                                        <p:attrNameLst>
                                          <p:attrName>style.visibility</p:attrName>
                                        </p:attrNameLst>
                                      </p:cBhvr>
                                      <p:to>
                                        <p:strVal val="visible"/>
                                      </p:to>
                                    </p:set>
                                    <p:animEffect transition="in" filter="checkerboard(across)">
                                      <p:cBhvr>
                                        <p:cTn id="27" dur="500"/>
                                        <p:tgtEl>
                                          <p:spTgt spid="116741">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16741">
                                            <p:txEl>
                                              <p:pRg st="3" end="3"/>
                                            </p:txEl>
                                          </p:spTgt>
                                        </p:tgtEl>
                                        <p:attrNameLst>
                                          <p:attrName>style.visibility</p:attrName>
                                        </p:attrNameLst>
                                      </p:cBhvr>
                                      <p:to>
                                        <p:strVal val="visible"/>
                                      </p:to>
                                    </p:set>
                                    <p:animEffect transition="in" filter="checkerboard(across)">
                                      <p:cBhvr>
                                        <p:cTn id="32" dur="500"/>
                                        <p:tgtEl>
                                          <p:spTgt spid="116741">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16741">
                                            <p:txEl>
                                              <p:pRg st="4" end="4"/>
                                            </p:txEl>
                                          </p:spTgt>
                                        </p:tgtEl>
                                        <p:attrNameLst>
                                          <p:attrName>style.visibility</p:attrName>
                                        </p:attrNameLst>
                                      </p:cBhvr>
                                      <p:to>
                                        <p:strVal val="visible"/>
                                      </p:to>
                                    </p:set>
                                    <p:animEffect transition="in" filter="checkerboard(across)">
                                      <p:cBhvr>
                                        <p:cTn id="37" dur="500"/>
                                        <p:tgtEl>
                                          <p:spTgt spid="11674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0" grpId="0"/>
      <p:bldP spid="11674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İçerik Yer Tutucusu"/>
          <p:cNvSpPr>
            <a:spLocks noGrp="1"/>
          </p:cNvSpPr>
          <p:nvPr>
            <p:ph type="body" sz="half" idx="1"/>
          </p:nvPr>
        </p:nvSpPr>
        <p:spPr>
          <a:xfrm>
            <a:off x="457200" y="588476"/>
            <a:ext cx="8278813" cy="5542450"/>
          </a:xfrm>
        </p:spPr>
        <p:txBody>
          <a:bodyPr/>
          <a:lstStyle/>
          <a:p>
            <a:pPr>
              <a:lnSpc>
                <a:spcPct val="80000"/>
              </a:lnSpc>
              <a:buNone/>
            </a:pPr>
            <a:r>
              <a:rPr lang="en-US" sz="2400" smtClean="0">
                <a:latin typeface="Verdana" pitchFamily="34" charset="0"/>
                <a:ea typeface="Verdana" pitchFamily="34" charset="0"/>
                <a:cs typeface="Verdana" pitchFamily="34" charset="0"/>
              </a:rPr>
              <a:t>Satır çizgisi arasında daire ve eğri çizmeyi gerektiren harfleri </a:t>
            </a:r>
            <a:r>
              <a:rPr lang="tr-TR" sz="2400" smtClean="0">
                <a:latin typeface="Verdana" pitchFamily="34" charset="0"/>
                <a:ea typeface="Verdana" pitchFamily="34" charset="0"/>
                <a:cs typeface="Verdana" pitchFamily="34" charset="0"/>
              </a:rPr>
              <a:t> </a:t>
            </a:r>
            <a:r>
              <a:rPr lang="en-US" sz="2400" smtClean="0">
                <a:latin typeface="Verdana" pitchFamily="34" charset="0"/>
                <a:ea typeface="Verdana" pitchFamily="34" charset="0"/>
                <a:cs typeface="Verdana" pitchFamily="34" charset="0"/>
              </a:rPr>
              <a:t>(O, o, Ö, ö, C, c, Ç, ç, G, Ğ, S, s) yazar.</a:t>
            </a:r>
          </a:p>
          <a:p>
            <a:pPr>
              <a:lnSpc>
                <a:spcPct val="80000"/>
              </a:lnSpc>
              <a:buNone/>
            </a:pPr>
            <a:r>
              <a:rPr lang="en-US" sz="2400" smtClean="0">
                <a:latin typeface="Verdana" pitchFamily="34" charset="0"/>
                <a:ea typeface="Verdana" pitchFamily="34" charset="0"/>
                <a:cs typeface="Verdana" pitchFamily="34" charset="0"/>
              </a:rPr>
              <a:t>	- Satır çizgisi arasında daire ve doğru çizmeyi gerektiren harfleri ( a, b, B, P, p, D, d, g, ğ, e, R) yazar. </a:t>
            </a:r>
          </a:p>
          <a:p>
            <a:pPr>
              <a:lnSpc>
                <a:spcPct val="80000"/>
              </a:lnSpc>
              <a:buNone/>
            </a:pPr>
            <a:r>
              <a:rPr lang="en-US" sz="2400" smtClean="0">
                <a:latin typeface="Verdana" pitchFamily="34" charset="0"/>
                <a:ea typeface="Verdana" pitchFamily="34" charset="0"/>
                <a:cs typeface="Verdana" pitchFamily="34" charset="0"/>
              </a:rPr>
              <a:t>	- Satır çizgisi arasında eğri (kavis, kıvrım) ve doğru çizmeyi gerektiren harfleri (J, j, l, t, k, h, m, n, r, u, ü) yazar şeklinde yapılabilir. </a:t>
            </a:r>
          </a:p>
          <a:p>
            <a:pPr>
              <a:lnSpc>
                <a:spcPct val="80000"/>
              </a:lnSpc>
              <a:buNone/>
            </a:pPr>
            <a:r>
              <a:rPr lang="en-US" sz="2400" smtClean="0">
                <a:latin typeface="Verdana" pitchFamily="34" charset="0"/>
                <a:ea typeface="Verdana" pitchFamily="34" charset="0"/>
                <a:cs typeface="Verdana" pitchFamily="34" charset="0"/>
              </a:rPr>
              <a:t>		</a:t>
            </a:r>
            <a:endParaRPr lang="tr-TR" sz="2400">
              <a:latin typeface="Verdana" pitchFamily="34" charset="0"/>
              <a:ea typeface="Verdana" pitchFamily="34" charset="0"/>
              <a:cs typeface="Verdana"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6" descr="PPL_0248"/>
          <p:cNvPicPr>
            <a:picLocks noChangeAspect="1" noChangeArrowheads="1"/>
          </p:cNvPicPr>
          <p:nvPr/>
        </p:nvPicPr>
        <p:blipFill>
          <a:blip r:embed="rId2" cstate="print"/>
          <a:srcRect/>
          <a:stretch>
            <a:fillRect/>
          </a:stretch>
        </p:blipFill>
        <p:spPr bwMode="auto">
          <a:xfrm>
            <a:off x="7643813" y="5302250"/>
            <a:ext cx="1238250" cy="1290638"/>
          </a:xfrm>
          <a:prstGeom prst="rect">
            <a:avLst/>
          </a:prstGeom>
          <a:noFill/>
          <a:ln w="9525">
            <a:noFill/>
            <a:miter lim="800000"/>
            <a:headEnd/>
            <a:tailEnd/>
          </a:ln>
        </p:spPr>
      </p:pic>
      <p:sp>
        <p:nvSpPr>
          <p:cNvPr id="20484" name="Rectangle 4"/>
          <p:cNvSpPr>
            <a:spLocks noChangeArrowheads="1"/>
          </p:cNvSpPr>
          <p:nvPr/>
        </p:nvSpPr>
        <p:spPr bwMode="auto">
          <a:xfrm>
            <a:off x="457200" y="298450"/>
            <a:ext cx="8229600" cy="1139825"/>
          </a:xfrm>
          <a:prstGeom prst="rect">
            <a:avLst/>
          </a:prstGeom>
          <a:noFill/>
          <a:ln w="9525">
            <a:noFill/>
            <a:miter lim="800000"/>
            <a:headEnd/>
            <a:tailEnd/>
          </a:ln>
          <a:effectLst/>
        </p:spPr>
        <p:txBody>
          <a:bodyPr anchor="ctr" anchorCtr="1"/>
          <a:lstStyle/>
          <a:p>
            <a:pPr algn="ctr">
              <a:defRPr/>
            </a:pPr>
            <a:r>
              <a:rPr lang="tr-TR" sz="3200" b="1">
                <a:solidFill>
                  <a:schemeClr val="folHlink"/>
                </a:solidFill>
                <a:effectLst>
                  <a:outerShdw blurRad="38100" dist="38100" dir="2700000" algn="tl">
                    <a:srgbClr val="000000"/>
                  </a:outerShdw>
                </a:effectLst>
                <a:latin typeface="Comic Sans MS" pitchFamily="66" charset="0"/>
              </a:rPr>
              <a:t>PSİKOMOTOR BECERİLER İÇİN</a:t>
            </a:r>
            <a:br>
              <a:rPr lang="tr-TR" sz="3200" b="1">
                <a:solidFill>
                  <a:schemeClr val="folHlink"/>
                </a:solidFill>
                <a:effectLst>
                  <a:outerShdw blurRad="38100" dist="38100" dir="2700000" algn="tl">
                    <a:srgbClr val="000000"/>
                  </a:outerShdw>
                </a:effectLst>
                <a:latin typeface="Comic Sans MS" pitchFamily="66" charset="0"/>
              </a:rPr>
            </a:br>
            <a:r>
              <a:rPr lang="tr-TR" sz="3200" b="1">
                <a:solidFill>
                  <a:schemeClr val="folHlink"/>
                </a:solidFill>
                <a:effectLst>
                  <a:outerShdw blurRad="38100" dist="38100" dir="2700000" algn="tl">
                    <a:srgbClr val="000000"/>
                  </a:outerShdw>
                </a:effectLst>
                <a:latin typeface="Comic Sans MS" pitchFamily="66" charset="0"/>
              </a:rPr>
              <a:t>BECERİ ANALİZİ ÜRETME YOLLARI</a:t>
            </a:r>
          </a:p>
        </p:txBody>
      </p:sp>
      <p:sp>
        <p:nvSpPr>
          <p:cNvPr id="20485" name="Rectangle 5"/>
          <p:cNvSpPr>
            <a:spLocks noChangeArrowheads="1"/>
          </p:cNvSpPr>
          <p:nvPr/>
        </p:nvSpPr>
        <p:spPr bwMode="auto">
          <a:xfrm>
            <a:off x="457200" y="1600200"/>
            <a:ext cx="8229600" cy="4525963"/>
          </a:xfrm>
          <a:prstGeom prst="rect">
            <a:avLst/>
          </a:prstGeom>
          <a:noFill/>
          <a:ln w="9525">
            <a:noFill/>
            <a:miter lim="800000"/>
            <a:headEnd/>
            <a:tailEnd/>
          </a:ln>
          <a:effectLst/>
        </p:spPr>
        <p:txBody>
          <a:bodyPr/>
          <a:lstStyle/>
          <a:p>
            <a:pPr marL="342900" indent="-342900">
              <a:lnSpc>
                <a:spcPct val="80000"/>
              </a:lnSpc>
              <a:spcBef>
                <a:spcPct val="20000"/>
              </a:spcBef>
              <a:buClr>
                <a:schemeClr val="hlink"/>
              </a:buClr>
              <a:buSzPct val="70000"/>
              <a:buFont typeface="Wingdings" pitchFamily="2" charset="2"/>
              <a:buNone/>
              <a:defRPr/>
            </a:pPr>
            <a:r>
              <a:rPr lang="tr-TR" sz="3200">
                <a:effectLst>
                  <a:outerShdw blurRad="38100" dist="38100" dir="2700000" algn="tl">
                    <a:srgbClr val="000000"/>
                  </a:outerShdw>
                </a:effectLst>
                <a:latin typeface="Comic Sans MS" pitchFamily="66" charset="0"/>
              </a:rPr>
              <a:t>	</a:t>
            </a:r>
            <a:r>
              <a:rPr lang="tr-TR" sz="2800">
                <a:effectLst>
                  <a:outerShdw blurRad="38100" dist="38100" dir="2700000" algn="tl">
                    <a:srgbClr val="000000"/>
                  </a:outerShdw>
                </a:effectLst>
                <a:latin typeface="Comic Sans MS" pitchFamily="66" charset="0"/>
              </a:rPr>
              <a:t>Beceri analizindeki basamakları belirlemenin iki yolu bulunmaktadır:</a:t>
            </a:r>
          </a:p>
          <a:p>
            <a:pPr marL="342900" indent="-342900">
              <a:lnSpc>
                <a:spcPct val="80000"/>
              </a:lnSpc>
              <a:spcBef>
                <a:spcPct val="20000"/>
              </a:spcBef>
              <a:buClr>
                <a:schemeClr val="hlink"/>
              </a:buClr>
              <a:buSzPct val="70000"/>
              <a:buFont typeface="Wingdings" pitchFamily="2" charset="2"/>
              <a:buNone/>
              <a:defRPr/>
            </a:pPr>
            <a:endParaRPr lang="tr-TR" sz="1200">
              <a:effectLst>
                <a:outerShdw blurRad="38100" dist="38100" dir="2700000" algn="tl">
                  <a:srgbClr val="000000"/>
                </a:outerShdw>
              </a:effectLst>
              <a:latin typeface="Comic Sans MS" pitchFamily="66" charset="0"/>
            </a:endParaRPr>
          </a:p>
          <a:p>
            <a:pPr marL="342900" indent="-342900">
              <a:lnSpc>
                <a:spcPct val="80000"/>
              </a:lnSpc>
              <a:spcBef>
                <a:spcPct val="20000"/>
              </a:spcBef>
              <a:buClr>
                <a:schemeClr val="hlink"/>
              </a:buClr>
              <a:buSzPct val="70000"/>
              <a:buFont typeface="Wingdings" pitchFamily="2" charset="2"/>
              <a:buChar char="u"/>
              <a:defRPr/>
            </a:pPr>
            <a:r>
              <a:rPr lang="tr-TR" sz="2800">
                <a:effectLst>
                  <a:outerShdw blurRad="38100" dist="38100" dir="2700000" algn="tl">
                    <a:srgbClr val="000000"/>
                  </a:outerShdw>
                </a:effectLst>
                <a:latin typeface="Comic Sans MS" pitchFamily="66" charset="0"/>
              </a:rPr>
              <a:t>Beceri basamakları oluşturulurken </a:t>
            </a:r>
            <a:r>
              <a:rPr lang="tr-TR" sz="2800">
                <a:solidFill>
                  <a:srgbClr val="33CC33"/>
                </a:solidFill>
                <a:effectLst>
                  <a:outerShdw blurRad="38100" dist="38100" dir="2700000" algn="tl">
                    <a:srgbClr val="000000"/>
                  </a:outerShdw>
                </a:effectLst>
                <a:latin typeface="Comic Sans MS" pitchFamily="66" charset="0"/>
              </a:rPr>
              <a:t>(bellekten)</a:t>
            </a:r>
            <a:r>
              <a:rPr lang="tr-TR" sz="2800">
                <a:effectLst>
                  <a:outerShdw blurRad="38100" dist="38100" dir="2700000" algn="tl">
                    <a:srgbClr val="000000"/>
                  </a:outerShdw>
                </a:effectLst>
                <a:latin typeface="Comic Sans MS" pitchFamily="66" charset="0"/>
              </a:rPr>
              <a:t> basamaklar oluşturulmaktadır.</a:t>
            </a:r>
          </a:p>
          <a:p>
            <a:pPr marL="342900" indent="-342900">
              <a:lnSpc>
                <a:spcPct val="80000"/>
              </a:lnSpc>
              <a:spcBef>
                <a:spcPct val="20000"/>
              </a:spcBef>
              <a:buClr>
                <a:schemeClr val="hlink"/>
              </a:buClr>
              <a:buSzPct val="70000"/>
              <a:buFont typeface="Wingdings" pitchFamily="2" charset="2"/>
              <a:buNone/>
              <a:defRPr/>
            </a:pPr>
            <a:endParaRPr lang="tr-TR" sz="1200">
              <a:effectLst>
                <a:outerShdw blurRad="38100" dist="38100" dir="2700000" algn="tl">
                  <a:srgbClr val="000000"/>
                </a:outerShdw>
              </a:effectLst>
              <a:latin typeface="Comic Sans MS" pitchFamily="66" charset="0"/>
            </a:endParaRPr>
          </a:p>
          <a:p>
            <a:pPr marL="342900" indent="-342900">
              <a:lnSpc>
                <a:spcPct val="80000"/>
              </a:lnSpc>
              <a:spcBef>
                <a:spcPct val="20000"/>
              </a:spcBef>
              <a:buClr>
                <a:schemeClr val="hlink"/>
              </a:buClr>
              <a:buSzPct val="70000"/>
              <a:buFont typeface="Wingdings" pitchFamily="2" charset="2"/>
              <a:buChar char="u"/>
              <a:defRPr/>
            </a:pPr>
            <a:r>
              <a:rPr lang="tr-TR" sz="2800">
                <a:effectLst>
                  <a:outerShdw blurRad="38100" dist="38100" dir="2700000" algn="tl">
                    <a:srgbClr val="000000"/>
                  </a:outerShdw>
                </a:effectLst>
                <a:latin typeface="Comic Sans MS" pitchFamily="66" charset="0"/>
              </a:rPr>
              <a:t>Davranışı bizzat yaparak basamaklar sırayla yazılmaktadır. Beceri analizi genellikle </a:t>
            </a:r>
            <a:r>
              <a:rPr lang="tr-TR" sz="2800">
                <a:solidFill>
                  <a:srgbClr val="FF9933"/>
                </a:solidFill>
                <a:effectLst>
                  <a:outerShdw blurRad="38100" dist="38100" dir="2700000" algn="tl">
                    <a:srgbClr val="000000"/>
                  </a:outerShdw>
                </a:effectLst>
                <a:latin typeface="Comic Sans MS" pitchFamily="66" charset="0"/>
              </a:rPr>
              <a:t>(davranışı gerçekleştiren bir kişinin gözlenmesiyle)</a:t>
            </a:r>
            <a:r>
              <a:rPr lang="tr-TR" sz="2800">
                <a:effectLst>
                  <a:outerShdw blurRad="38100" dist="38100" dir="2700000" algn="tl">
                    <a:srgbClr val="000000"/>
                  </a:outerShdw>
                </a:effectLst>
                <a:latin typeface="Comic Sans MS" pitchFamily="66" charset="0"/>
              </a:rPr>
              <a:t> ya da beceri analizini hazırlayan kişinin </a:t>
            </a:r>
            <a:r>
              <a:rPr lang="tr-TR" sz="2800">
                <a:solidFill>
                  <a:srgbClr val="33CC33"/>
                </a:solidFill>
                <a:effectLst>
                  <a:outerShdw blurRad="38100" dist="38100" dir="2700000" algn="tl">
                    <a:srgbClr val="000000"/>
                  </a:outerShdw>
                </a:effectLst>
                <a:latin typeface="Comic Sans MS" pitchFamily="66" charset="0"/>
              </a:rPr>
              <a:t>(kendisinin davranışı yerine getirerek)</a:t>
            </a:r>
            <a:r>
              <a:rPr lang="tr-TR" sz="2800">
                <a:effectLst>
                  <a:outerShdw blurRad="38100" dist="38100" dir="2700000" algn="tl">
                    <a:srgbClr val="000000"/>
                  </a:outerShdw>
                </a:effectLst>
                <a:latin typeface="Comic Sans MS" pitchFamily="66" charset="0"/>
              </a:rPr>
              <a:t> notlar almasıyla hazırlanır.</a:t>
            </a:r>
          </a:p>
          <a:p>
            <a:pPr marL="342900" indent="-342900">
              <a:lnSpc>
                <a:spcPct val="80000"/>
              </a:lnSpc>
              <a:spcBef>
                <a:spcPct val="20000"/>
              </a:spcBef>
              <a:buClr>
                <a:schemeClr val="hlink"/>
              </a:buClr>
              <a:buSzPct val="70000"/>
              <a:buFont typeface="Wingdings" pitchFamily="2" charset="2"/>
              <a:buChar char="u"/>
              <a:defRPr/>
            </a:pPr>
            <a:endParaRPr lang="tr-TR" sz="2800">
              <a:effectLst>
                <a:outerShdw blurRad="38100" dist="38100" dir="2700000" algn="tl">
                  <a:srgbClr val="000000"/>
                </a:outerShdw>
              </a:effectLst>
              <a:latin typeface="Comic Sans MS" pitchFamily="66" charset="0"/>
            </a:endParaRPr>
          </a:p>
          <a:p>
            <a:pPr marL="342900" indent="-342900">
              <a:lnSpc>
                <a:spcPct val="80000"/>
              </a:lnSpc>
              <a:spcBef>
                <a:spcPct val="20000"/>
              </a:spcBef>
              <a:buClr>
                <a:schemeClr val="hlink"/>
              </a:buClr>
              <a:buSzPct val="70000"/>
              <a:buFont typeface="Wingdings" pitchFamily="2" charset="2"/>
              <a:buNone/>
              <a:defRPr/>
            </a:pPr>
            <a:endParaRPr lang="tr-TR" sz="2800">
              <a:effectLst>
                <a:outerShdw blurRad="38100" dist="38100" dir="2700000" algn="tl">
                  <a:srgbClr val="000000"/>
                </a:outerShdw>
              </a:effectLst>
              <a:latin typeface="Comic Sans MS" pitchFamily="66" charset="0"/>
            </a:endParaRP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Clr clrSpc="rgb" dir="cw">
                                      <p:cBhvr override="childStyle">
                                        <p:cTn id="6" dur="100" fill="hold"/>
                                        <p:tgtEl>
                                          <p:spTgt spid="20484"/>
                                        </p:tgtEl>
                                        <p:attrNameLst>
                                          <p:attrName>style.color</p:attrName>
                                        </p:attrNameLst>
                                      </p:cBhvr>
                                      <p:to>
                                        <a:schemeClr val="accent2"/>
                                      </p:to>
                                    </p:animClr>
                                    <p:animClr clrSpc="rgb" dir="cw">
                                      <p:cBhvr>
                                        <p:cTn id="7" dur="100" fill="hold"/>
                                        <p:tgtEl>
                                          <p:spTgt spid="20484"/>
                                        </p:tgtEl>
                                        <p:attrNameLst>
                                          <p:attrName>fillcolor</p:attrName>
                                        </p:attrNameLst>
                                      </p:cBhvr>
                                      <p:to>
                                        <a:schemeClr val="accent2"/>
                                      </p:to>
                                    </p:animClr>
                                    <p:set>
                                      <p:cBhvr>
                                        <p:cTn id="8" dur="100" fill="hold"/>
                                        <p:tgtEl>
                                          <p:spTgt spid="20484"/>
                                        </p:tgtEl>
                                        <p:attrNameLst>
                                          <p:attrName>fill.type</p:attrName>
                                        </p:attrNameLst>
                                      </p:cBhvr>
                                      <p:to>
                                        <p:strVal val="solid"/>
                                      </p:to>
                                    </p:set>
                                    <p:set>
                                      <p:cBhvr>
                                        <p:cTn id="9" dur="100" fill="hold"/>
                                        <p:tgtEl>
                                          <p:spTgt spid="20484"/>
                                        </p:tgtEl>
                                        <p:attrNameLst>
                                          <p:attrName>fill.on</p:attrName>
                                        </p:attrNameLst>
                                      </p:cBhvr>
                                      <p:to>
                                        <p:strVal val="true"/>
                                      </p:to>
                                    </p:set>
                                    <p:animRot by="120000">
                                      <p:cBhvr>
                                        <p:cTn id="10" dur="100" fill="hold">
                                          <p:stCondLst>
                                            <p:cond delay="0"/>
                                          </p:stCondLst>
                                        </p:cTn>
                                        <p:tgtEl>
                                          <p:spTgt spid="20484"/>
                                        </p:tgtEl>
                                        <p:attrNameLst>
                                          <p:attrName>r</p:attrName>
                                        </p:attrNameLst>
                                      </p:cBhvr>
                                    </p:animRot>
                                    <p:animRot by="-240000">
                                      <p:cBhvr>
                                        <p:cTn id="11" dur="200" fill="hold">
                                          <p:stCondLst>
                                            <p:cond delay="200"/>
                                          </p:stCondLst>
                                        </p:cTn>
                                        <p:tgtEl>
                                          <p:spTgt spid="20484"/>
                                        </p:tgtEl>
                                        <p:attrNameLst>
                                          <p:attrName>r</p:attrName>
                                        </p:attrNameLst>
                                      </p:cBhvr>
                                    </p:animRot>
                                    <p:animRot by="240000">
                                      <p:cBhvr>
                                        <p:cTn id="12" dur="200" fill="hold">
                                          <p:stCondLst>
                                            <p:cond delay="400"/>
                                          </p:stCondLst>
                                        </p:cTn>
                                        <p:tgtEl>
                                          <p:spTgt spid="20484"/>
                                        </p:tgtEl>
                                        <p:attrNameLst>
                                          <p:attrName>r</p:attrName>
                                        </p:attrNameLst>
                                      </p:cBhvr>
                                    </p:animRot>
                                    <p:animRot by="-240000">
                                      <p:cBhvr>
                                        <p:cTn id="13" dur="200" fill="hold">
                                          <p:stCondLst>
                                            <p:cond delay="600"/>
                                          </p:stCondLst>
                                        </p:cTn>
                                        <p:tgtEl>
                                          <p:spTgt spid="20484"/>
                                        </p:tgtEl>
                                        <p:attrNameLst>
                                          <p:attrName>r</p:attrName>
                                        </p:attrNameLst>
                                      </p:cBhvr>
                                    </p:animRot>
                                    <p:animRot by="120000">
                                      <p:cBhvr>
                                        <p:cTn id="14" dur="200" fill="hold">
                                          <p:stCondLst>
                                            <p:cond delay="800"/>
                                          </p:stCondLst>
                                        </p:cTn>
                                        <p:tgtEl>
                                          <p:spTgt spid="20484"/>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27" presetClass="emph" presetSubtype="0" fill="hold" grpId="0" nodeType="clickEffect">
                                  <p:stCondLst>
                                    <p:cond delay="0"/>
                                  </p:stCondLst>
                                  <p:childTnLst>
                                    <p:animClr clrSpc="rgb" dir="cw">
                                      <p:cBhvr override="childStyle">
                                        <p:cTn id="18" dur="250" autoRev="1" fill="hold"/>
                                        <p:tgtEl>
                                          <p:spTgt spid="20485"/>
                                        </p:tgtEl>
                                        <p:attrNameLst>
                                          <p:attrName>style.color</p:attrName>
                                        </p:attrNameLst>
                                      </p:cBhvr>
                                      <p:to>
                                        <a:schemeClr val="bg1"/>
                                      </p:to>
                                    </p:animClr>
                                    <p:animClr clrSpc="rgb" dir="cw">
                                      <p:cBhvr>
                                        <p:cTn id="19" dur="250" autoRev="1" fill="hold"/>
                                        <p:tgtEl>
                                          <p:spTgt spid="20485"/>
                                        </p:tgtEl>
                                        <p:attrNameLst>
                                          <p:attrName>fillcolor</p:attrName>
                                        </p:attrNameLst>
                                      </p:cBhvr>
                                      <p:to>
                                        <a:schemeClr val="bg1"/>
                                      </p:to>
                                    </p:animClr>
                                    <p:set>
                                      <p:cBhvr>
                                        <p:cTn id="20" dur="250" autoRev="1" fill="hold"/>
                                        <p:tgtEl>
                                          <p:spTgt spid="20485"/>
                                        </p:tgtEl>
                                        <p:attrNameLst>
                                          <p:attrName>fill.type</p:attrName>
                                        </p:attrNameLst>
                                      </p:cBhvr>
                                      <p:to>
                                        <p:strVal val="solid"/>
                                      </p:to>
                                    </p:set>
                                    <p:set>
                                      <p:cBhvr>
                                        <p:cTn id="21" dur="250" autoRev="1" fill="hold"/>
                                        <p:tgtEl>
                                          <p:spTgt spid="2048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P spid="2048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defRPr/>
            </a:pPr>
            <a:r>
              <a:rPr lang="tr-TR" smtClean="0"/>
              <a:t>Lütfen !</a:t>
            </a:r>
          </a:p>
        </p:txBody>
      </p:sp>
      <p:sp>
        <p:nvSpPr>
          <p:cNvPr id="126979" name="Rectangle 3"/>
          <p:cNvSpPr>
            <a:spLocks noGrp="1" noChangeArrowheads="1"/>
          </p:cNvSpPr>
          <p:nvPr>
            <p:ph type="body" sz="half" idx="1"/>
          </p:nvPr>
        </p:nvSpPr>
        <p:spPr>
          <a:xfrm>
            <a:off x="635000" y="1587500"/>
            <a:ext cx="7454900" cy="2054225"/>
          </a:xfrm>
        </p:spPr>
        <p:txBody>
          <a:bodyPr>
            <a:normAutofit/>
          </a:bodyPr>
          <a:lstStyle/>
          <a:p>
            <a:pPr marL="68580" indent="0" eaLnBrk="1" hangingPunct="1">
              <a:buNone/>
              <a:defRPr/>
            </a:pPr>
            <a:r>
              <a:rPr lang="tr-TR" sz="2800" dirty="0" smtClean="0"/>
              <a:t>“Bardaktan su içme”</a:t>
            </a:r>
          </a:p>
          <a:p>
            <a:pPr eaLnBrk="1" hangingPunct="1">
              <a:buFont typeface="Wingdings" pitchFamily="2" charset="2"/>
              <a:buNone/>
              <a:defRPr/>
            </a:pPr>
            <a:endParaRPr lang="tr-TR" sz="2800" dirty="0" smtClean="0"/>
          </a:p>
          <a:p>
            <a:pPr eaLnBrk="1" hangingPunct="1">
              <a:buFont typeface="Wingdings" pitchFamily="2" charset="2"/>
              <a:buNone/>
              <a:defRPr/>
            </a:pPr>
            <a:r>
              <a:rPr lang="tr-TR" sz="2800" dirty="0" smtClean="0"/>
              <a:t>becerisinin analizini bellekten yapalım.</a:t>
            </a:r>
          </a:p>
        </p:txBody>
      </p:sp>
      <p:pic>
        <p:nvPicPr>
          <p:cNvPr id="126980" name="Picture 4" descr="Pitcher &amp; Mugs"/>
          <p:cNvPicPr>
            <a:picLocks noGrp="1" noChangeAspect="1" noChangeArrowheads="1"/>
          </p:cNvPicPr>
          <p:nvPr>
            <p:ph sz="half" idx="2"/>
          </p:nvPr>
        </p:nvPicPr>
        <p:blipFill>
          <a:blip r:embed="rId2" cstate="print"/>
          <a:stretch>
            <a:fillRect/>
          </a:stretch>
        </p:blipFill>
        <p:spPr>
          <a:xfrm>
            <a:off x="1713932" y="3195292"/>
            <a:ext cx="4038600" cy="3032863"/>
          </a:xfrm>
          <a:noFill/>
        </p:spPr>
      </p:pic>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6978"/>
                                        </p:tgtEl>
                                        <p:attrNameLst>
                                          <p:attrName>style.visibility</p:attrName>
                                        </p:attrNameLst>
                                      </p:cBhvr>
                                      <p:to>
                                        <p:strVal val="visible"/>
                                      </p:to>
                                    </p:set>
                                    <p:animEffect transition="in" filter="checkerboard(across)">
                                      <p:cBhvr>
                                        <p:cTn id="7" dur="500"/>
                                        <p:tgtEl>
                                          <p:spTgt spid="126978"/>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26979">
                                            <p:txEl>
                                              <p:pRg st="0" end="0"/>
                                            </p:txEl>
                                          </p:spTgt>
                                        </p:tgtEl>
                                        <p:attrNameLst>
                                          <p:attrName>style.visibility</p:attrName>
                                        </p:attrNameLst>
                                      </p:cBhvr>
                                      <p:to>
                                        <p:strVal val="visible"/>
                                      </p:to>
                                    </p:set>
                                    <p:anim to="" calcmode="lin" valueType="num">
                                      <p:cBhvr>
                                        <p:cTn id="12" dur="1" fill="hold"/>
                                        <p:tgtEl>
                                          <p:spTgt spid="126979">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26979">
                                            <p:txEl>
                                              <p:pRg st="2" end="2"/>
                                            </p:txEl>
                                          </p:spTgt>
                                        </p:tgtEl>
                                        <p:attrNameLst>
                                          <p:attrName>style.visibility</p:attrName>
                                        </p:attrNameLst>
                                      </p:cBhvr>
                                      <p:to>
                                        <p:strVal val="visible"/>
                                      </p:to>
                                    </p:set>
                                    <p:anim to="" calcmode="lin" valueType="num">
                                      <p:cBhvr>
                                        <p:cTn id="17" dur="1" fill="hold"/>
                                        <p:tgtEl>
                                          <p:spTgt spid="126979">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126980"/>
                                        </p:tgtEl>
                                        <p:attrNameLst>
                                          <p:attrName>style.visibility</p:attrName>
                                        </p:attrNameLst>
                                      </p:cBhvr>
                                      <p:to>
                                        <p:strVal val="visible"/>
                                      </p:to>
                                    </p:set>
                                    <p:anim to="" calcmode="lin" valueType="num">
                                      <p:cBhvr>
                                        <p:cTn id="22" dur="1" fill="hold"/>
                                        <p:tgtEl>
                                          <p:spTgt spid="12698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p:bldP spid="12697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457200" y="1196975"/>
            <a:ext cx="8229600" cy="4713288"/>
          </a:xfrm>
          <a:prstGeom prst="rect">
            <a:avLst/>
          </a:prstGeom>
          <a:noFill/>
          <a:ln w="9525">
            <a:noFill/>
            <a:miter lim="800000"/>
            <a:headEnd/>
            <a:tailEnd/>
          </a:ln>
          <a:effectLst/>
        </p:spPr>
        <p:txBody>
          <a:bodyPr/>
          <a:lstStyle/>
          <a:p>
            <a:pPr marL="342900" indent="-342900">
              <a:lnSpc>
                <a:spcPct val="90000"/>
              </a:lnSpc>
              <a:spcBef>
                <a:spcPct val="20000"/>
              </a:spcBef>
              <a:buClr>
                <a:schemeClr val="hlink"/>
              </a:buClr>
              <a:buSzPct val="70000"/>
              <a:buFont typeface="Wingdings" pitchFamily="2" charset="2"/>
              <a:buNone/>
              <a:defRPr/>
            </a:pPr>
            <a:r>
              <a:rPr lang="tr-TR" sz="3200" b="1">
                <a:solidFill>
                  <a:schemeClr val="hlink"/>
                </a:solidFill>
                <a:effectLst>
                  <a:outerShdw blurRad="38100" dist="38100" dir="2700000" algn="tl">
                    <a:srgbClr val="000000"/>
                  </a:outerShdw>
                </a:effectLst>
                <a:latin typeface="Comic Sans MS" pitchFamily="66" charset="0"/>
              </a:rPr>
              <a:t>* Bellekten Beceri Analizi Yazmanın Avantaj ve Dezavantajları</a:t>
            </a:r>
            <a:endParaRPr lang="tr-TR" sz="3200" b="1" u="sng">
              <a:solidFill>
                <a:schemeClr val="hlink"/>
              </a:solidFill>
              <a:effectLst>
                <a:outerShdw blurRad="38100" dist="38100" dir="2700000" algn="tl">
                  <a:srgbClr val="000000"/>
                </a:outerShdw>
              </a:effectLst>
              <a:latin typeface="Comic Sans MS" pitchFamily="66" charset="0"/>
            </a:endParaRPr>
          </a:p>
          <a:p>
            <a:pPr marL="342900" indent="-342900">
              <a:lnSpc>
                <a:spcPct val="90000"/>
              </a:lnSpc>
              <a:spcBef>
                <a:spcPct val="20000"/>
              </a:spcBef>
              <a:buClr>
                <a:schemeClr val="hlink"/>
              </a:buClr>
              <a:buSzPct val="70000"/>
              <a:buFont typeface="Wingdings" pitchFamily="2" charset="2"/>
              <a:buNone/>
              <a:defRPr/>
            </a:pPr>
            <a:r>
              <a:rPr lang="tr-TR" sz="3200" u="sng">
                <a:solidFill>
                  <a:schemeClr val="folHlink"/>
                </a:solidFill>
                <a:effectLst>
                  <a:outerShdw blurRad="38100" dist="38100" dir="2700000" algn="tl">
                    <a:srgbClr val="000000"/>
                  </a:outerShdw>
                </a:effectLst>
                <a:latin typeface="Comic Sans MS" pitchFamily="66" charset="0"/>
              </a:rPr>
              <a:t>Avantajları</a:t>
            </a:r>
            <a:endParaRPr lang="tr-TR" sz="3200">
              <a:solidFill>
                <a:schemeClr val="folHlink"/>
              </a:solidFill>
              <a:effectLst>
                <a:outerShdw blurRad="38100" dist="38100" dir="2700000" algn="tl">
                  <a:srgbClr val="000000"/>
                </a:outerShdw>
              </a:effectLst>
              <a:latin typeface="Comic Sans MS" pitchFamily="66" charset="0"/>
            </a:endParaRPr>
          </a:p>
          <a:p>
            <a:pPr marL="342900" indent="-342900">
              <a:lnSpc>
                <a:spcPct val="90000"/>
              </a:lnSpc>
              <a:spcBef>
                <a:spcPct val="20000"/>
              </a:spcBef>
              <a:buClr>
                <a:schemeClr val="hlink"/>
              </a:buClr>
              <a:buSzPct val="70000"/>
              <a:buFont typeface="Wingdings" pitchFamily="2" charset="2"/>
              <a:buChar char="u"/>
              <a:defRPr/>
            </a:pPr>
            <a:r>
              <a:rPr lang="tr-TR" sz="3200">
                <a:effectLst>
                  <a:outerShdw blurRad="38100" dist="38100" dir="2700000" algn="tl">
                    <a:srgbClr val="000000"/>
                  </a:outerShdw>
                </a:effectLst>
                <a:latin typeface="Comic Sans MS" pitchFamily="66" charset="0"/>
              </a:rPr>
              <a:t>Daha az zamanı gerektirir.</a:t>
            </a:r>
          </a:p>
          <a:p>
            <a:pPr marL="342900" indent="-342900">
              <a:lnSpc>
                <a:spcPct val="90000"/>
              </a:lnSpc>
              <a:spcBef>
                <a:spcPct val="20000"/>
              </a:spcBef>
              <a:buClr>
                <a:schemeClr val="hlink"/>
              </a:buClr>
              <a:buSzPct val="70000"/>
              <a:buFont typeface="Wingdings" pitchFamily="2" charset="2"/>
              <a:buChar char="u"/>
              <a:defRPr/>
            </a:pPr>
            <a:r>
              <a:rPr lang="tr-TR" sz="3200">
                <a:effectLst>
                  <a:outerShdw blurRad="38100" dist="38100" dir="2700000" algn="tl">
                    <a:srgbClr val="000000"/>
                  </a:outerShdw>
                </a:effectLst>
                <a:latin typeface="Comic Sans MS" pitchFamily="66" charset="0"/>
              </a:rPr>
              <a:t>Analiz her türlü ortamda gerçekleştirilebilir.</a:t>
            </a:r>
          </a:p>
          <a:p>
            <a:pPr marL="342900" indent="-342900">
              <a:lnSpc>
                <a:spcPct val="90000"/>
              </a:lnSpc>
              <a:spcBef>
                <a:spcPct val="20000"/>
              </a:spcBef>
              <a:buClr>
                <a:schemeClr val="hlink"/>
              </a:buClr>
              <a:buSzPct val="70000"/>
              <a:buFont typeface="Wingdings" pitchFamily="2" charset="2"/>
              <a:buChar char="u"/>
              <a:defRPr/>
            </a:pPr>
            <a:r>
              <a:rPr lang="tr-TR" sz="3200">
                <a:effectLst>
                  <a:outerShdw blurRad="38100" dist="38100" dir="2700000" algn="tl">
                    <a:srgbClr val="000000"/>
                  </a:outerShdw>
                </a:effectLst>
                <a:latin typeface="Comic Sans MS" pitchFamily="66" charset="0"/>
              </a:rPr>
              <a:t>Analizi yaparken özel araç-gereç gerekmez.</a:t>
            </a:r>
            <a:endParaRPr lang="tr-TR" sz="3200" u="sng">
              <a:effectLst>
                <a:outerShdw blurRad="38100" dist="38100" dir="2700000" algn="tl">
                  <a:srgbClr val="000000"/>
                </a:outerShdw>
              </a:effectLst>
              <a:latin typeface="Comic Sans MS" pitchFamily="66" charset="0"/>
            </a:endParaRPr>
          </a:p>
          <a:p>
            <a:pPr marL="342900" indent="-342900">
              <a:lnSpc>
                <a:spcPct val="90000"/>
              </a:lnSpc>
              <a:spcBef>
                <a:spcPct val="20000"/>
              </a:spcBef>
              <a:buClr>
                <a:schemeClr val="hlink"/>
              </a:buClr>
              <a:buSzPct val="70000"/>
              <a:buFont typeface="Wingdings" pitchFamily="2" charset="2"/>
              <a:buNone/>
              <a:defRPr/>
            </a:pPr>
            <a:r>
              <a:rPr lang="tr-TR" sz="3200" u="sng">
                <a:solidFill>
                  <a:schemeClr val="folHlink"/>
                </a:solidFill>
                <a:effectLst>
                  <a:outerShdw blurRad="38100" dist="38100" dir="2700000" algn="tl">
                    <a:srgbClr val="000000"/>
                  </a:outerShdw>
                </a:effectLst>
                <a:latin typeface="Comic Sans MS" pitchFamily="66" charset="0"/>
              </a:rPr>
              <a:t>Dezavantajları</a:t>
            </a:r>
            <a:endParaRPr lang="tr-TR" sz="3200">
              <a:solidFill>
                <a:schemeClr val="folHlink"/>
              </a:solidFill>
              <a:effectLst>
                <a:outerShdw blurRad="38100" dist="38100" dir="2700000" algn="tl">
                  <a:srgbClr val="000000"/>
                </a:outerShdw>
              </a:effectLst>
              <a:latin typeface="Comic Sans MS" pitchFamily="66" charset="0"/>
            </a:endParaRPr>
          </a:p>
          <a:p>
            <a:pPr marL="342900" indent="-342900">
              <a:lnSpc>
                <a:spcPct val="90000"/>
              </a:lnSpc>
              <a:spcBef>
                <a:spcPct val="20000"/>
              </a:spcBef>
              <a:buClr>
                <a:schemeClr val="hlink"/>
              </a:buClr>
              <a:buSzPct val="70000"/>
              <a:buFont typeface="Wingdings" pitchFamily="2" charset="2"/>
              <a:buChar char="u"/>
              <a:defRPr/>
            </a:pPr>
            <a:r>
              <a:rPr lang="tr-TR" sz="3200">
                <a:effectLst>
                  <a:outerShdw blurRad="38100" dist="38100" dir="2700000" algn="tl">
                    <a:srgbClr val="000000"/>
                  </a:outerShdw>
                </a:effectLst>
                <a:latin typeface="Comic Sans MS" pitchFamily="66" charset="0"/>
              </a:rPr>
              <a:t>Bazı beceri basamakları unutulabilir.</a:t>
            </a:r>
          </a:p>
          <a:p>
            <a:pPr marL="342900" indent="-342900">
              <a:lnSpc>
                <a:spcPct val="90000"/>
              </a:lnSpc>
              <a:spcBef>
                <a:spcPct val="20000"/>
              </a:spcBef>
              <a:buClr>
                <a:schemeClr val="hlink"/>
              </a:buClr>
              <a:buSzPct val="70000"/>
              <a:buFont typeface="Wingdings" pitchFamily="2" charset="2"/>
              <a:buChar char="u"/>
              <a:defRPr/>
            </a:pPr>
            <a:endParaRPr lang="tr-TR" sz="3200">
              <a:effectLst>
                <a:outerShdw blurRad="38100" dist="38100" dir="2700000" algn="tl">
                  <a:srgbClr val="000000"/>
                </a:outerShdw>
              </a:effectLst>
              <a:latin typeface="Comic Sans MS" pitchFamily="66" charset="0"/>
            </a:endParaRP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grpId="0" nodeType="clickEffect">
                                  <p:stCondLst>
                                    <p:cond delay="0"/>
                                  </p:stCondLst>
                                  <p:childTnLst>
                                    <p:animEffect transition="out" filter="diamond(in)">
                                      <p:cBhvr>
                                        <p:cTn id="6" dur="2000"/>
                                        <p:tgtEl>
                                          <p:spTgt spid="21509"/>
                                        </p:tgtEl>
                                      </p:cBhvr>
                                    </p:animEffect>
                                    <p:set>
                                      <p:cBhvr>
                                        <p:cTn id="7" dur="1" fill="hold">
                                          <p:stCondLst>
                                            <p:cond delay="1999"/>
                                          </p:stCondLst>
                                        </p:cTn>
                                        <p:tgtEl>
                                          <p:spTgt spid="2150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defRPr/>
            </a:pPr>
            <a:r>
              <a:rPr lang="tr-TR" smtClean="0"/>
              <a:t>Lütfen !</a:t>
            </a:r>
          </a:p>
        </p:txBody>
      </p:sp>
      <p:sp>
        <p:nvSpPr>
          <p:cNvPr id="128003" name="Rectangle 3"/>
          <p:cNvSpPr>
            <a:spLocks noGrp="1" noChangeArrowheads="1"/>
          </p:cNvSpPr>
          <p:nvPr>
            <p:ph type="body" sz="half" idx="1"/>
          </p:nvPr>
        </p:nvSpPr>
        <p:spPr>
          <a:xfrm>
            <a:off x="457200" y="1600200"/>
            <a:ext cx="6908800" cy="1343025"/>
          </a:xfrm>
        </p:spPr>
        <p:txBody>
          <a:bodyPr/>
          <a:lstStyle/>
          <a:p>
            <a:pPr eaLnBrk="1" hangingPunct="1">
              <a:defRPr/>
            </a:pPr>
            <a:r>
              <a:rPr lang="tr-TR" sz="2800" smtClean="0"/>
              <a:t>Aynı işlemi şimdi de bizzat yaparak yazalım.</a:t>
            </a:r>
          </a:p>
        </p:txBody>
      </p:sp>
      <p:pic>
        <p:nvPicPr>
          <p:cNvPr id="128004" name="Picture 4"/>
          <p:cNvPicPr>
            <a:picLocks noGrp="1" noChangeAspect="1" noChangeArrowheads="1"/>
          </p:cNvPicPr>
          <p:nvPr>
            <p:ph sz="half" idx="2"/>
          </p:nvPr>
        </p:nvPicPr>
        <p:blipFill>
          <a:blip r:embed="rId2" cstate="print"/>
          <a:stretch>
            <a:fillRect/>
          </a:stretch>
        </p:blipFill>
        <p:spPr>
          <a:xfrm>
            <a:off x="3109608" y="1968690"/>
            <a:ext cx="2584727" cy="4530725"/>
          </a:xfrm>
          <a:noFill/>
        </p:spPr>
      </p:pic>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28002"/>
                                        </p:tgtEl>
                                        <p:attrNameLst>
                                          <p:attrName>style.visibility</p:attrName>
                                        </p:attrNameLst>
                                      </p:cBhvr>
                                      <p:to>
                                        <p:strVal val="visible"/>
                                      </p:to>
                                    </p:set>
                                    <p:animEffect transition="in" filter="strips(downLeft)">
                                      <p:cBhvr>
                                        <p:cTn id="7" dur="500"/>
                                        <p:tgtEl>
                                          <p:spTgt spid="12800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8003">
                                            <p:txEl>
                                              <p:pRg st="0" end="0"/>
                                            </p:txEl>
                                          </p:spTgt>
                                        </p:tgtEl>
                                        <p:attrNameLst>
                                          <p:attrName>style.visibility</p:attrName>
                                        </p:attrNameLst>
                                      </p:cBhvr>
                                      <p:to>
                                        <p:strVal val="visible"/>
                                      </p:to>
                                    </p:set>
                                    <p:anim calcmode="lin" valueType="num">
                                      <p:cBhvr additive="base">
                                        <p:cTn id="12" dur="500" fill="hold"/>
                                        <p:tgtEl>
                                          <p:spTgt spid="12800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280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2" presetClass="entr" presetSubtype="0" fill="hold" nodeType="clickEffect">
                                  <p:stCondLst>
                                    <p:cond delay="0"/>
                                  </p:stCondLst>
                                  <p:childTnLst>
                                    <p:set>
                                      <p:cBhvr>
                                        <p:cTn id="17" dur="1" fill="hold">
                                          <p:stCondLst>
                                            <p:cond delay="0"/>
                                          </p:stCondLst>
                                        </p:cTn>
                                        <p:tgtEl>
                                          <p:spTgt spid="128004"/>
                                        </p:tgtEl>
                                        <p:attrNameLst>
                                          <p:attrName>style.visibility</p:attrName>
                                        </p:attrNameLst>
                                      </p:cBhvr>
                                      <p:to>
                                        <p:strVal val="visible"/>
                                      </p:to>
                                    </p:set>
                                    <p:animScale>
                                      <p:cBhvr>
                                        <p:cTn id="18" dur="1000" decel="50000" fill="hold">
                                          <p:stCondLst>
                                            <p:cond delay="0"/>
                                          </p:stCondLst>
                                        </p:cTn>
                                        <p:tgtEl>
                                          <p:spTgt spid="12800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128004"/>
                                        </p:tgtEl>
                                        <p:attrNameLst>
                                          <p:attrName>ppt_x</p:attrName>
                                          <p:attrName>ppt_y</p:attrName>
                                        </p:attrNameLst>
                                      </p:cBhvr>
                                    </p:animMotion>
                                    <p:animEffect transition="in" filter="fade">
                                      <p:cBhvr>
                                        <p:cTn id="20" dur="1000"/>
                                        <p:tgtEl>
                                          <p:spTgt spid="128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p:bldP spid="12800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5"/>
          <p:cNvSpPr>
            <a:spLocks noChangeArrowheads="1"/>
          </p:cNvSpPr>
          <p:nvPr/>
        </p:nvSpPr>
        <p:spPr bwMode="auto">
          <a:xfrm>
            <a:off x="457200" y="1125538"/>
            <a:ext cx="8362950" cy="5256212"/>
          </a:xfrm>
          <a:prstGeom prst="rect">
            <a:avLst/>
          </a:prstGeom>
          <a:noFill/>
          <a:ln w="9525">
            <a:noFill/>
            <a:miter lim="800000"/>
            <a:headEnd/>
            <a:tailEnd/>
          </a:ln>
          <a:effectLst/>
        </p:spPr>
        <p:txBody>
          <a:bodyPr/>
          <a:lstStyle/>
          <a:p>
            <a:pPr marL="342900" indent="-342900">
              <a:lnSpc>
                <a:spcPct val="80000"/>
              </a:lnSpc>
              <a:spcBef>
                <a:spcPct val="20000"/>
              </a:spcBef>
              <a:buClr>
                <a:schemeClr val="hlink"/>
              </a:buClr>
              <a:buSzPct val="70000"/>
              <a:buFont typeface="Wingdings" pitchFamily="2" charset="2"/>
              <a:buNone/>
              <a:defRPr/>
            </a:pPr>
            <a:r>
              <a:rPr lang="tr-TR" sz="2800" b="1">
                <a:solidFill>
                  <a:schemeClr val="hlink"/>
                </a:solidFill>
                <a:effectLst>
                  <a:outerShdw blurRad="38100" dist="38100" dir="2700000" algn="tl">
                    <a:srgbClr val="000000"/>
                  </a:outerShdw>
                </a:effectLst>
                <a:latin typeface="Comic Sans MS" pitchFamily="66" charset="0"/>
              </a:rPr>
              <a:t>* Bizzat Yaparak Beceri Analizi Yapmanın Avantaj ve Dezavantajları</a:t>
            </a:r>
            <a:endParaRPr lang="tr-TR" sz="2800" b="1" u="sng">
              <a:solidFill>
                <a:schemeClr val="hlink"/>
              </a:solidFill>
              <a:effectLst>
                <a:outerShdw blurRad="38100" dist="38100" dir="2700000" algn="tl">
                  <a:srgbClr val="000000"/>
                </a:outerShdw>
              </a:effectLst>
              <a:latin typeface="Comic Sans MS" pitchFamily="66" charset="0"/>
            </a:endParaRPr>
          </a:p>
          <a:p>
            <a:pPr marL="342900" indent="-342900">
              <a:lnSpc>
                <a:spcPct val="80000"/>
              </a:lnSpc>
              <a:spcBef>
                <a:spcPct val="20000"/>
              </a:spcBef>
              <a:buClr>
                <a:schemeClr val="hlink"/>
              </a:buClr>
              <a:buSzPct val="70000"/>
              <a:buFont typeface="Wingdings" pitchFamily="2" charset="2"/>
              <a:buNone/>
              <a:defRPr/>
            </a:pPr>
            <a:endParaRPr lang="tr-TR" sz="800" u="sng">
              <a:solidFill>
                <a:schemeClr val="folHlink"/>
              </a:solidFill>
              <a:effectLst>
                <a:outerShdw blurRad="38100" dist="38100" dir="2700000" algn="tl">
                  <a:srgbClr val="000000"/>
                </a:outerShdw>
              </a:effectLst>
              <a:latin typeface="Comic Sans MS" pitchFamily="66" charset="0"/>
            </a:endParaRPr>
          </a:p>
          <a:p>
            <a:pPr marL="342900" indent="-342900">
              <a:lnSpc>
                <a:spcPct val="80000"/>
              </a:lnSpc>
              <a:spcBef>
                <a:spcPct val="20000"/>
              </a:spcBef>
              <a:buClr>
                <a:schemeClr val="hlink"/>
              </a:buClr>
              <a:buSzPct val="70000"/>
              <a:buFont typeface="Wingdings" pitchFamily="2" charset="2"/>
              <a:buNone/>
              <a:defRPr/>
            </a:pPr>
            <a:r>
              <a:rPr lang="tr-TR" sz="2800" u="sng">
                <a:solidFill>
                  <a:schemeClr val="folHlink"/>
                </a:solidFill>
                <a:effectLst>
                  <a:outerShdw blurRad="38100" dist="38100" dir="2700000" algn="tl">
                    <a:srgbClr val="000000"/>
                  </a:outerShdw>
                </a:effectLst>
                <a:latin typeface="Comic Sans MS" pitchFamily="66" charset="0"/>
              </a:rPr>
              <a:t>Avantajlar</a:t>
            </a:r>
            <a:endParaRPr lang="tr-TR" sz="2800">
              <a:solidFill>
                <a:schemeClr val="folHlink"/>
              </a:solidFill>
              <a:effectLst>
                <a:outerShdw blurRad="38100" dist="38100" dir="2700000" algn="tl">
                  <a:srgbClr val="000000"/>
                </a:outerShdw>
              </a:effectLst>
              <a:latin typeface="Comic Sans MS" pitchFamily="66" charset="0"/>
            </a:endParaRPr>
          </a:p>
          <a:p>
            <a:pPr marL="342900" indent="-342900">
              <a:lnSpc>
                <a:spcPct val="80000"/>
              </a:lnSpc>
              <a:spcBef>
                <a:spcPct val="20000"/>
              </a:spcBef>
              <a:buClr>
                <a:schemeClr val="hlink"/>
              </a:buClr>
              <a:buSzPct val="70000"/>
              <a:buFont typeface="Wingdings" pitchFamily="2" charset="2"/>
              <a:buChar char="u"/>
              <a:defRPr/>
            </a:pPr>
            <a:r>
              <a:rPr lang="tr-TR" sz="2800">
                <a:effectLst>
                  <a:outerShdw blurRad="38100" dist="38100" dir="2700000" algn="tl">
                    <a:srgbClr val="000000"/>
                  </a:outerShdw>
                </a:effectLst>
                <a:latin typeface="Comic Sans MS" pitchFamily="66" charset="0"/>
              </a:rPr>
              <a:t>Tüm basamaklar bizzat yapılarak yazıldığı için atlama riski söz konusu olmayacaktır.</a:t>
            </a:r>
            <a:endParaRPr lang="tr-TR" sz="2800" u="sng">
              <a:effectLst>
                <a:outerShdw blurRad="38100" dist="38100" dir="2700000" algn="tl">
                  <a:srgbClr val="000000"/>
                </a:outerShdw>
              </a:effectLst>
              <a:latin typeface="Comic Sans MS" pitchFamily="66" charset="0"/>
            </a:endParaRPr>
          </a:p>
          <a:p>
            <a:pPr marL="342900" indent="-342900">
              <a:lnSpc>
                <a:spcPct val="80000"/>
              </a:lnSpc>
              <a:spcBef>
                <a:spcPct val="20000"/>
              </a:spcBef>
              <a:buClr>
                <a:schemeClr val="hlink"/>
              </a:buClr>
              <a:buSzPct val="70000"/>
              <a:buFont typeface="Wingdings" pitchFamily="2" charset="2"/>
              <a:buNone/>
              <a:defRPr/>
            </a:pPr>
            <a:endParaRPr lang="tr-TR" sz="900" u="sng">
              <a:solidFill>
                <a:schemeClr val="folHlink"/>
              </a:solidFill>
              <a:effectLst>
                <a:outerShdw blurRad="38100" dist="38100" dir="2700000" algn="tl">
                  <a:srgbClr val="000000"/>
                </a:outerShdw>
              </a:effectLst>
              <a:latin typeface="Comic Sans MS" pitchFamily="66" charset="0"/>
            </a:endParaRPr>
          </a:p>
          <a:p>
            <a:pPr marL="342900" indent="-342900">
              <a:lnSpc>
                <a:spcPct val="80000"/>
              </a:lnSpc>
              <a:spcBef>
                <a:spcPct val="20000"/>
              </a:spcBef>
              <a:buClr>
                <a:schemeClr val="hlink"/>
              </a:buClr>
              <a:buSzPct val="70000"/>
              <a:buFont typeface="Wingdings" pitchFamily="2" charset="2"/>
              <a:buNone/>
              <a:defRPr/>
            </a:pPr>
            <a:r>
              <a:rPr lang="tr-TR" sz="2800" u="sng">
                <a:solidFill>
                  <a:schemeClr val="folHlink"/>
                </a:solidFill>
                <a:effectLst>
                  <a:outerShdw blurRad="38100" dist="38100" dir="2700000" algn="tl">
                    <a:srgbClr val="000000"/>
                  </a:outerShdw>
                </a:effectLst>
                <a:latin typeface="Comic Sans MS" pitchFamily="66" charset="0"/>
              </a:rPr>
              <a:t>Dezavantajlar</a:t>
            </a:r>
            <a:endParaRPr lang="tr-TR" sz="2800">
              <a:solidFill>
                <a:schemeClr val="folHlink"/>
              </a:solidFill>
              <a:effectLst>
                <a:outerShdw blurRad="38100" dist="38100" dir="2700000" algn="tl">
                  <a:srgbClr val="000000"/>
                </a:outerShdw>
              </a:effectLst>
              <a:latin typeface="Comic Sans MS" pitchFamily="66" charset="0"/>
            </a:endParaRPr>
          </a:p>
          <a:p>
            <a:pPr marL="342900" indent="-342900">
              <a:lnSpc>
                <a:spcPct val="80000"/>
              </a:lnSpc>
              <a:spcBef>
                <a:spcPct val="20000"/>
              </a:spcBef>
              <a:buClr>
                <a:schemeClr val="hlink"/>
              </a:buClr>
              <a:buSzPct val="70000"/>
              <a:buFont typeface="Wingdings" pitchFamily="2" charset="2"/>
              <a:buChar char="u"/>
              <a:defRPr/>
            </a:pPr>
            <a:r>
              <a:rPr lang="tr-TR" sz="2800">
                <a:effectLst>
                  <a:outerShdw blurRad="38100" dist="38100" dir="2700000" algn="tl">
                    <a:srgbClr val="000000"/>
                  </a:outerShdw>
                </a:effectLst>
                <a:latin typeface="Comic Sans MS" pitchFamily="66" charset="0"/>
              </a:rPr>
              <a:t>Öğretilmek istenen bazı davranışların sınıf dışında gerçekleşiyor olması nedeniyle beceri analizinin sınıf dışında bir ortamda gerçekleştirilmek durumunda olması,</a:t>
            </a:r>
          </a:p>
          <a:p>
            <a:pPr marL="342900" indent="-342900">
              <a:lnSpc>
                <a:spcPct val="80000"/>
              </a:lnSpc>
              <a:spcBef>
                <a:spcPct val="20000"/>
              </a:spcBef>
              <a:buClr>
                <a:schemeClr val="hlink"/>
              </a:buClr>
              <a:buSzPct val="70000"/>
              <a:buFont typeface="Wingdings" pitchFamily="2" charset="2"/>
              <a:buChar char="u"/>
              <a:defRPr/>
            </a:pPr>
            <a:r>
              <a:rPr lang="tr-TR" sz="2800">
                <a:effectLst>
                  <a:outerShdw blurRad="38100" dist="38100" dir="2700000" algn="tl">
                    <a:srgbClr val="000000"/>
                  </a:outerShdw>
                </a:effectLst>
                <a:latin typeface="Comic Sans MS" pitchFamily="66" charset="0"/>
              </a:rPr>
              <a:t>Beceriyi bizzat yapabilmek için özel bir takım araçları gerekli olabilir.</a:t>
            </a:r>
          </a:p>
          <a:p>
            <a:pPr marL="342900" indent="-342900">
              <a:lnSpc>
                <a:spcPct val="80000"/>
              </a:lnSpc>
              <a:spcBef>
                <a:spcPct val="20000"/>
              </a:spcBef>
              <a:buClr>
                <a:schemeClr val="hlink"/>
              </a:buClr>
              <a:buSzPct val="70000"/>
              <a:buFont typeface="Wingdings" pitchFamily="2" charset="2"/>
              <a:buChar char="u"/>
              <a:defRPr/>
            </a:pPr>
            <a:endParaRPr lang="tr-TR" sz="2800">
              <a:effectLst>
                <a:outerShdw blurRad="38100" dist="38100" dir="2700000" algn="tl">
                  <a:srgbClr val="000000"/>
                </a:outerShdw>
              </a:effectLst>
              <a:latin typeface="Comic Sans MS" pitchFamily="66" charset="0"/>
            </a:endParaRP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grpId="0" nodeType="clickEffect">
                                  <p:stCondLst>
                                    <p:cond delay="0"/>
                                  </p:stCondLst>
                                  <p:childTnLst>
                                    <p:animEffect transition="out" filter="diamond(in)">
                                      <p:cBhvr>
                                        <p:cTn id="6" dur="2000"/>
                                        <p:tgtEl>
                                          <p:spTgt spid="22533"/>
                                        </p:tgtEl>
                                      </p:cBhvr>
                                    </p:animEffect>
                                    <p:set>
                                      <p:cBhvr>
                                        <p:cTn id="7" dur="1" fill="hold">
                                          <p:stCondLst>
                                            <p:cond delay="1999"/>
                                          </p:stCondLst>
                                        </p:cTn>
                                        <p:tgtEl>
                                          <p:spTgt spid="225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ChangeArrowheads="1"/>
          </p:cNvSpPr>
          <p:nvPr/>
        </p:nvSpPr>
        <p:spPr bwMode="auto">
          <a:xfrm>
            <a:off x="427038" y="615950"/>
            <a:ext cx="8215312" cy="919163"/>
          </a:xfrm>
          <a:prstGeom prst="rect">
            <a:avLst/>
          </a:prstGeom>
          <a:noFill/>
          <a:ln w="9525">
            <a:noFill/>
            <a:miter lim="800000"/>
            <a:headEnd/>
            <a:tailEnd/>
          </a:ln>
          <a:effectLst/>
        </p:spPr>
        <p:txBody>
          <a:bodyPr anchor="ctr" anchorCtr="1"/>
          <a:lstStyle/>
          <a:p>
            <a:pPr algn="ctr">
              <a:defRPr/>
            </a:pPr>
            <a:r>
              <a:rPr lang="tr-TR" sz="2800" b="1">
                <a:solidFill>
                  <a:schemeClr val="hlink"/>
                </a:solidFill>
                <a:effectLst>
                  <a:outerShdw blurRad="38100" dist="38100" dir="2700000" algn="tl">
                    <a:srgbClr val="000000"/>
                  </a:outerShdw>
                </a:effectLst>
                <a:latin typeface="Comic Sans MS" pitchFamily="66" charset="0"/>
              </a:rPr>
              <a:t>Hangi Beceri Analizi Yolunu Kullanacağımıza Nasıl Karar Vereceğiz?</a:t>
            </a:r>
          </a:p>
        </p:txBody>
      </p:sp>
      <p:sp>
        <p:nvSpPr>
          <p:cNvPr id="23557" name="Rectangle 5"/>
          <p:cNvSpPr>
            <a:spLocks noChangeArrowheads="1"/>
          </p:cNvSpPr>
          <p:nvPr/>
        </p:nvSpPr>
        <p:spPr bwMode="auto">
          <a:xfrm>
            <a:off x="396875" y="1785938"/>
            <a:ext cx="8424863" cy="4216400"/>
          </a:xfrm>
          <a:prstGeom prst="rect">
            <a:avLst/>
          </a:prstGeom>
          <a:noFill/>
          <a:ln w="9525">
            <a:noFill/>
            <a:miter lim="800000"/>
            <a:headEnd/>
            <a:tailEnd/>
          </a:ln>
          <a:effectLst/>
        </p:spPr>
        <p:txBody>
          <a:bodyPr/>
          <a:lstStyle/>
          <a:p>
            <a:pPr marL="342900" indent="-342900">
              <a:lnSpc>
                <a:spcPct val="90000"/>
              </a:lnSpc>
              <a:spcBef>
                <a:spcPct val="20000"/>
              </a:spcBef>
              <a:buClr>
                <a:schemeClr val="hlink"/>
              </a:buClr>
              <a:buSzPct val="70000"/>
              <a:buFont typeface="Wingdings" pitchFamily="2" charset="2"/>
              <a:buNone/>
              <a:defRPr/>
            </a:pPr>
            <a:r>
              <a:rPr lang="tr-TR" sz="2400">
                <a:effectLst>
                  <a:outerShdw blurRad="38100" dist="38100" dir="2700000" algn="tl">
                    <a:srgbClr val="000000"/>
                  </a:outerShdw>
                </a:effectLst>
                <a:latin typeface="Comic Sans MS" pitchFamily="66" charset="0"/>
              </a:rPr>
              <a:t>   Sağlıklı ve eksiksiz bir beceri analizi yapabilmek</a:t>
            </a:r>
          </a:p>
          <a:p>
            <a:pPr marL="342900" indent="-342900">
              <a:lnSpc>
                <a:spcPct val="90000"/>
              </a:lnSpc>
              <a:spcBef>
                <a:spcPct val="20000"/>
              </a:spcBef>
              <a:buClr>
                <a:schemeClr val="hlink"/>
              </a:buClr>
              <a:buSzPct val="70000"/>
              <a:buFont typeface="Wingdings" pitchFamily="2" charset="2"/>
              <a:buNone/>
              <a:defRPr/>
            </a:pPr>
            <a:r>
              <a:rPr lang="tr-TR" sz="2400">
                <a:effectLst>
                  <a:outerShdw blurRad="38100" dist="38100" dir="2700000" algn="tl">
                    <a:srgbClr val="000000"/>
                  </a:outerShdw>
                </a:effectLst>
                <a:latin typeface="Comic Sans MS" pitchFamily="66" charset="0"/>
              </a:rPr>
              <a:t>için aşağıdaki soruları cevaplamak gerekmektedir:</a:t>
            </a:r>
          </a:p>
          <a:p>
            <a:pPr marL="342900" indent="-342900">
              <a:lnSpc>
                <a:spcPct val="90000"/>
              </a:lnSpc>
              <a:spcBef>
                <a:spcPct val="20000"/>
              </a:spcBef>
              <a:buClr>
                <a:schemeClr val="hlink"/>
              </a:buClr>
              <a:buSzPct val="70000"/>
              <a:buFont typeface="Wingdings" pitchFamily="2" charset="2"/>
              <a:buNone/>
              <a:defRPr/>
            </a:pPr>
            <a:endParaRPr lang="tr-TR" sz="2400" b="1">
              <a:solidFill>
                <a:schemeClr val="hlink"/>
              </a:solidFill>
              <a:effectLst>
                <a:outerShdw blurRad="38100" dist="38100" dir="2700000" algn="tl">
                  <a:srgbClr val="000000"/>
                </a:outerShdw>
              </a:effectLst>
              <a:latin typeface="Comic Sans MS" pitchFamily="66" charset="0"/>
            </a:endParaRPr>
          </a:p>
          <a:p>
            <a:pPr marL="342900" indent="-342900">
              <a:lnSpc>
                <a:spcPct val="90000"/>
              </a:lnSpc>
              <a:spcBef>
                <a:spcPct val="20000"/>
              </a:spcBef>
              <a:buClr>
                <a:schemeClr val="hlink"/>
              </a:buClr>
              <a:buSzPct val="70000"/>
              <a:buFont typeface="Wingdings" pitchFamily="2" charset="2"/>
              <a:buNone/>
              <a:defRPr/>
            </a:pPr>
            <a:r>
              <a:rPr lang="tr-TR" sz="2400" b="1">
                <a:solidFill>
                  <a:schemeClr val="hlink"/>
                </a:solidFill>
                <a:effectLst>
                  <a:outerShdw blurRad="38100" dist="38100" dir="2700000" algn="tl">
                    <a:srgbClr val="000000"/>
                  </a:outerShdw>
                </a:effectLst>
                <a:latin typeface="Comic Sans MS" pitchFamily="66" charset="0"/>
              </a:rPr>
              <a:t>1.</a:t>
            </a:r>
            <a:r>
              <a:rPr lang="tr-TR" sz="2400">
                <a:effectLst>
                  <a:outerShdw blurRad="38100" dist="38100" dir="2700000" algn="tl">
                    <a:srgbClr val="000000"/>
                  </a:outerShdw>
                </a:effectLst>
                <a:latin typeface="Comic Sans MS" pitchFamily="66" charset="0"/>
              </a:rPr>
              <a:t> Söz konusu olan amaca (davranışa) aşina mısınız? (Bu davranışı düzenli olarak gerçekleştiriyor musunuz?)</a:t>
            </a:r>
          </a:p>
          <a:p>
            <a:pPr marL="342900" indent="-342900">
              <a:lnSpc>
                <a:spcPct val="90000"/>
              </a:lnSpc>
              <a:spcBef>
                <a:spcPct val="20000"/>
              </a:spcBef>
              <a:buClr>
                <a:schemeClr val="hlink"/>
              </a:buClr>
              <a:buSzPct val="70000"/>
              <a:buFont typeface="Wingdings" pitchFamily="2" charset="2"/>
              <a:buNone/>
              <a:defRPr/>
            </a:pPr>
            <a:endParaRPr lang="tr-TR" sz="2400" b="1">
              <a:solidFill>
                <a:schemeClr val="hlink"/>
              </a:solidFill>
              <a:effectLst>
                <a:outerShdw blurRad="38100" dist="38100" dir="2700000" algn="tl">
                  <a:srgbClr val="000000"/>
                </a:outerShdw>
              </a:effectLst>
              <a:latin typeface="Comic Sans MS" pitchFamily="66" charset="0"/>
            </a:endParaRPr>
          </a:p>
          <a:p>
            <a:pPr marL="342900" indent="-342900">
              <a:lnSpc>
                <a:spcPct val="90000"/>
              </a:lnSpc>
              <a:spcBef>
                <a:spcPct val="20000"/>
              </a:spcBef>
              <a:buClr>
                <a:schemeClr val="hlink"/>
              </a:buClr>
              <a:buSzPct val="70000"/>
              <a:buFont typeface="Wingdings" pitchFamily="2" charset="2"/>
              <a:buNone/>
              <a:defRPr/>
            </a:pPr>
            <a:r>
              <a:rPr lang="tr-TR" sz="2400" b="1">
                <a:solidFill>
                  <a:schemeClr val="hlink"/>
                </a:solidFill>
                <a:effectLst>
                  <a:outerShdw blurRad="38100" dist="38100" dir="2700000" algn="tl">
                    <a:srgbClr val="000000"/>
                  </a:outerShdw>
                </a:effectLst>
                <a:latin typeface="Comic Sans MS" pitchFamily="66" charset="0"/>
              </a:rPr>
              <a:t>2.</a:t>
            </a:r>
            <a:r>
              <a:rPr lang="tr-TR" sz="2400">
                <a:effectLst>
                  <a:outerShdw blurRad="38100" dist="38100" dir="2700000" algn="tl">
                    <a:srgbClr val="000000"/>
                  </a:outerShdw>
                </a:effectLst>
                <a:latin typeface="Comic Sans MS" pitchFamily="66" charset="0"/>
              </a:rPr>
              <a:t> Basamak atlama olasılığı var mıdır?</a:t>
            </a:r>
          </a:p>
          <a:p>
            <a:pPr marL="342900" indent="-342900">
              <a:lnSpc>
                <a:spcPct val="90000"/>
              </a:lnSpc>
              <a:spcBef>
                <a:spcPct val="20000"/>
              </a:spcBef>
              <a:buClr>
                <a:schemeClr val="hlink"/>
              </a:buClr>
              <a:buSzPct val="70000"/>
              <a:buFont typeface="Wingdings" pitchFamily="2" charset="2"/>
              <a:buNone/>
              <a:defRPr/>
            </a:pPr>
            <a:endParaRPr lang="tr-TR" sz="2400" b="1">
              <a:solidFill>
                <a:schemeClr val="hlink"/>
              </a:solidFill>
              <a:effectLst>
                <a:outerShdw blurRad="38100" dist="38100" dir="2700000" algn="tl">
                  <a:srgbClr val="000000"/>
                </a:outerShdw>
              </a:effectLst>
              <a:latin typeface="Comic Sans MS" pitchFamily="66" charset="0"/>
            </a:endParaRPr>
          </a:p>
          <a:p>
            <a:pPr marL="342900" indent="-342900">
              <a:lnSpc>
                <a:spcPct val="90000"/>
              </a:lnSpc>
              <a:spcBef>
                <a:spcPct val="20000"/>
              </a:spcBef>
              <a:buClr>
                <a:schemeClr val="hlink"/>
              </a:buClr>
              <a:buSzPct val="70000"/>
              <a:buFont typeface="Wingdings" pitchFamily="2" charset="2"/>
              <a:buNone/>
              <a:defRPr/>
            </a:pPr>
            <a:r>
              <a:rPr lang="tr-TR" sz="2400" b="1">
                <a:solidFill>
                  <a:schemeClr val="hlink"/>
                </a:solidFill>
                <a:effectLst>
                  <a:outerShdw blurRad="38100" dist="38100" dir="2700000" algn="tl">
                    <a:srgbClr val="000000"/>
                  </a:outerShdw>
                </a:effectLst>
                <a:latin typeface="Comic Sans MS" pitchFamily="66" charset="0"/>
              </a:rPr>
              <a:t>3.</a:t>
            </a:r>
            <a:r>
              <a:rPr lang="tr-TR" sz="2400">
                <a:effectLst>
                  <a:outerShdw blurRad="38100" dist="38100" dir="2700000" algn="tl">
                    <a:srgbClr val="000000"/>
                  </a:outerShdw>
                </a:effectLst>
                <a:latin typeface="Comic Sans MS" pitchFamily="66" charset="0"/>
              </a:rPr>
              <a:t> Özel bir takım araçlar gerekli midir?</a:t>
            </a:r>
          </a:p>
          <a:p>
            <a:pPr marL="342900" indent="-342900">
              <a:lnSpc>
                <a:spcPct val="90000"/>
              </a:lnSpc>
              <a:spcBef>
                <a:spcPct val="20000"/>
              </a:spcBef>
              <a:buClr>
                <a:schemeClr val="hlink"/>
              </a:buClr>
              <a:buSzPct val="70000"/>
              <a:buFont typeface="Wingdings" pitchFamily="2" charset="2"/>
              <a:buNone/>
              <a:defRPr/>
            </a:pPr>
            <a:endParaRPr lang="tr-TR" sz="2400" b="1">
              <a:solidFill>
                <a:schemeClr val="hlink"/>
              </a:solidFill>
              <a:effectLst>
                <a:outerShdw blurRad="38100" dist="38100" dir="2700000" algn="tl">
                  <a:srgbClr val="000000"/>
                </a:outerShdw>
              </a:effectLst>
              <a:latin typeface="Comic Sans MS" pitchFamily="66" charset="0"/>
            </a:endParaRPr>
          </a:p>
          <a:p>
            <a:pPr marL="342900" indent="-342900">
              <a:lnSpc>
                <a:spcPct val="90000"/>
              </a:lnSpc>
              <a:spcBef>
                <a:spcPct val="20000"/>
              </a:spcBef>
              <a:buClr>
                <a:schemeClr val="hlink"/>
              </a:buClr>
              <a:buSzPct val="70000"/>
              <a:buFont typeface="Wingdings" pitchFamily="2" charset="2"/>
              <a:buNone/>
              <a:defRPr/>
            </a:pPr>
            <a:r>
              <a:rPr lang="tr-TR" sz="2400" b="1">
                <a:solidFill>
                  <a:schemeClr val="hlink"/>
                </a:solidFill>
                <a:effectLst>
                  <a:outerShdw blurRad="38100" dist="38100" dir="2700000" algn="tl">
                    <a:srgbClr val="000000"/>
                  </a:outerShdw>
                </a:effectLst>
                <a:latin typeface="Comic Sans MS" pitchFamily="66" charset="0"/>
              </a:rPr>
              <a:t>4.</a:t>
            </a:r>
            <a:r>
              <a:rPr lang="tr-TR" sz="2400">
                <a:effectLst>
                  <a:outerShdw blurRad="38100" dist="38100" dir="2700000" algn="tl">
                    <a:srgbClr val="000000"/>
                  </a:outerShdw>
                </a:effectLst>
                <a:latin typeface="Comic Sans MS" pitchFamily="66" charset="0"/>
              </a:rPr>
              <a:t> Özel araçların bulunduğu ortama gereksinim var mıdır?</a:t>
            </a:r>
          </a:p>
          <a:p>
            <a:pPr marL="342900" indent="-342900">
              <a:lnSpc>
                <a:spcPct val="90000"/>
              </a:lnSpc>
              <a:spcBef>
                <a:spcPct val="20000"/>
              </a:spcBef>
              <a:buClr>
                <a:schemeClr val="hlink"/>
              </a:buClr>
              <a:buSzPct val="70000"/>
              <a:buFont typeface="Wingdings" pitchFamily="2" charset="2"/>
              <a:buNone/>
              <a:defRPr/>
            </a:pPr>
            <a:endParaRPr lang="tr-TR" sz="2400">
              <a:effectLst>
                <a:outerShdw blurRad="38100" dist="38100" dir="2700000" algn="tl">
                  <a:srgbClr val="000000"/>
                </a:outerShdw>
              </a:effectLst>
              <a:latin typeface="Comic Sans MS" pitchFamily="66" charset="0"/>
            </a:endParaRP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23556"/>
                                        </p:tgtEl>
                                      </p:cBhvr>
                                    </p:animEffect>
                                    <p:set>
                                      <p:cBhvr>
                                        <p:cTn id="7" dur="1" fill="hold">
                                          <p:stCondLst>
                                            <p:cond delay="499"/>
                                          </p:stCondLst>
                                        </p:cTn>
                                        <p:tgtEl>
                                          <p:spTgt spid="2355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23557"/>
                                        </p:tgtEl>
                                        <p:attrNameLst>
                                          <p:attrName>style.visibility</p:attrName>
                                        </p:attrNameLst>
                                      </p:cBhvr>
                                      <p:to>
                                        <p:strVal val="visible"/>
                                      </p:to>
                                    </p:set>
                                    <p:animEffect transition="in" filter="fade">
                                      <p:cBhvr>
                                        <p:cTn id="12" dur="1000"/>
                                        <p:tgtEl>
                                          <p:spTgt spid="23557"/>
                                        </p:tgtEl>
                                      </p:cBhvr>
                                    </p:animEffect>
                                    <p:anim calcmode="lin" valueType="num">
                                      <p:cBhvr>
                                        <p:cTn id="13" dur="1000" fill="hold"/>
                                        <p:tgtEl>
                                          <p:spTgt spid="23557"/>
                                        </p:tgtEl>
                                        <p:attrNameLst>
                                          <p:attrName>ppt_x</p:attrName>
                                        </p:attrNameLst>
                                      </p:cBhvr>
                                      <p:tavLst>
                                        <p:tav tm="0">
                                          <p:val>
                                            <p:strVal val="#ppt_x"/>
                                          </p:val>
                                        </p:tav>
                                        <p:tav tm="100000">
                                          <p:val>
                                            <p:strVal val="#ppt_x"/>
                                          </p:val>
                                        </p:tav>
                                      </p:tavLst>
                                    </p:anim>
                                    <p:anim calcmode="lin" valueType="num">
                                      <p:cBhvr>
                                        <p:cTn id="14" dur="1000" fill="hold"/>
                                        <p:tgtEl>
                                          <p:spTgt spid="235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P spid="2355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Grp="1" noChangeArrowheads="1"/>
          </p:cNvSpPr>
          <p:nvPr>
            <p:ph idx="1"/>
          </p:nvPr>
        </p:nvSpPr>
        <p:spPr>
          <a:xfrm>
            <a:off x="508000" y="571500"/>
            <a:ext cx="8229600" cy="4530725"/>
          </a:xfrm>
        </p:spPr>
        <p:txBody>
          <a:bodyPr/>
          <a:lstStyle/>
          <a:p>
            <a:pPr eaLnBrk="1" hangingPunct="1">
              <a:defRPr/>
            </a:pPr>
            <a:r>
              <a:rPr lang="tr-TR" smtClean="0"/>
              <a:t>*** Eğer soruların ilkine cevabınız evetse, beceri analizini </a:t>
            </a:r>
            <a:r>
              <a:rPr lang="tr-TR" u="sng" smtClean="0"/>
              <a:t>belleğinizden</a:t>
            </a:r>
            <a:r>
              <a:rPr lang="tr-TR" smtClean="0"/>
              <a:t> yapmanız yeterli olabilecektir.</a:t>
            </a:r>
          </a:p>
          <a:p>
            <a:pPr eaLnBrk="1" hangingPunct="1">
              <a:defRPr/>
            </a:pPr>
            <a:endParaRPr lang="tr-TR" smtClean="0"/>
          </a:p>
          <a:p>
            <a:pPr eaLnBrk="1" hangingPunct="1">
              <a:defRPr/>
            </a:pPr>
            <a:r>
              <a:rPr lang="tr-TR" smtClean="0"/>
              <a:t>*** Eğer ilk soruya cevabınız hayırsa, diğer sorulara cevabınız evet bile olsa, beceri analizini </a:t>
            </a:r>
            <a:r>
              <a:rPr lang="tr-TR" u="sng" smtClean="0"/>
              <a:t>bizzat yaparak</a:t>
            </a:r>
            <a:r>
              <a:rPr lang="tr-TR" smtClean="0"/>
              <a:t> gerçekleştirmek gerekecektir.</a:t>
            </a:r>
          </a:p>
          <a:p>
            <a:pPr eaLnBrk="1" hangingPunct="1">
              <a:defRPr/>
            </a:pPr>
            <a:endParaRPr lang="tr-TR" smtClean="0">
              <a:latin typeface="Comic Sans MS" pitchFamily="66" charset="0"/>
            </a:endParaRP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4581">
                                            <p:txEl>
                                              <p:pRg st="0" end="0"/>
                                            </p:txEl>
                                          </p:spTgt>
                                        </p:tgtEl>
                                        <p:attrNameLst>
                                          <p:attrName>style.visibility</p:attrName>
                                        </p:attrNameLst>
                                      </p:cBhvr>
                                      <p:to>
                                        <p:strVal val="visible"/>
                                      </p:to>
                                    </p:set>
                                    <p:animEffect transition="in" filter="fade">
                                      <p:cBhvr>
                                        <p:cTn id="7" dur="1000"/>
                                        <p:tgtEl>
                                          <p:spTgt spid="24581">
                                            <p:txEl>
                                              <p:pRg st="0" end="0"/>
                                            </p:txEl>
                                          </p:spTgt>
                                        </p:tgtEl>
                                      </p:cBhvr>
                                    </p:animEffect>
                                    <p:anim calcmode="lin" valueType="num">
                                      <p:cBhvr>
                                        <p:cTn id="8" dur="1000" fill="hold"/>
                                        <p:tgtEl>
                                          <p:spTgt spid="2458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58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4581">
                                            <p:txEl>
                                              <p:pRg st="2" end="2"/>
                                            </p:txEl>
                                          </p:spTgt>
                                        </p:tgtEl>
                                        <p:attrNameLst>
                                          <p:attrName>style.visibility</p:attrName>
                                        </p:attrNameLst>
                                      </p:cBhvr>
                                      <p:to>
                                        <p:strVal val="visible"/>
                                      </p:to>
                                    </p:set>
                                    <p:animEffect transition="in" filter="fade">
                                      <p:cBhvr>
                                        <p:cTn id="14" dur="1000"/>
                                        <p:tgtEl>
                                          <p:spTgt spid="24581">
                                            <p:txEl>
                                              <p:pRg st="2" end="2"/>
                                            </p:txEl>
                                          </p:spTgt>
                                        </p:tgtEl>
                                      </p:cBhvr>
                                    </p:animEffect>
                                    <p:anim calcmode="lin" valueType="num">
                                      <p:cBhvr>
                                        <p:cTn id="15" dur="1000" fill="hold"/>
                                        <p:tgtEl>
                                          <p:spTgt spid="2458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458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60" name="Rectangle 4"/>
          <p:cNvSpPr>
            <a:spLocks noChangeArrowheads="1"/>
          </p:cNvSpPr>
          <p:nvPr/>
        </p:nvSpPr>
        <p:spPr bwMode="auto">
          <a:xfrm>
            <a:off x="316871" y="411383"/>
            <a:ext cx="8497888" cy="990600"/>
          </a:xfrm>
          <a:prstGeom prst="rect">
            <a:avLst/>
          </a:prstGeom>
          <a:noFill/>
          <a:ln w="9525">
            <a:noFill/>
            <a:miter lim="800000"/>
            <a:headEnd/>
            <a:tailEnd/>
          </a:ln>
          <a:effectLst/>
        </p:spPr>
        <p:txBody>
          <a:bodyPr anchor="b"/>
          <a:lstStyle/>
          <a:p>
            <a:pPr algn="ctr">
              <a:defRPr/>
            </a:pPr>
            <a:r>
              <a:rPr lang="tr-TR" sz="4400" smtClean="0">
                <a:solidFill>
                  <a:schemeClr val="tx2"/>
                </a:solidFill>
                <a:effectLst>
                  <a:outerShdw blurRad="38100" dist="38100" dir="2700000" algn="tl">
                    <a:srgbClr val="000000"/>
                  </a:outerShdw>
                </a:effectLst>
                <a:latin typeface="Arial" charset="0"/>
              </a:rPr>
              <a:t>Beceri </a:t>
            </a:r>
            <a:r>
              <a:rPr lang="tr-TR" sz="4400">
                <a:solidFill>
                  <a:schemeClr val="tx2"/>
                </a:solidFill>
                <a:effectLst>
                  <a:outerShdw blurRad="38100" dist="38100" dir="2700000" algn="tl">
                    <a:srgbClr val="000000"/>
                  </a:outerShdw>
                </a:effectLst>
                <a:latin typeface="Arial" charset="0"/>
              </a:rPr>
              <a:t>Basamakları Oluştururken</a:t>
            </a:r>
          </a:p>
        </p:txBody>
      </p:sp>
      <p:sp>
        <p:nvSpPr>
          <p:cNvPr id="224261" name="Rectangle 5"/>
          <p:cNvSpPr>
            <a:spLocks noChangeArrowheads="1"/>
          </p:cNvSpPr>
          <p:nvPr/>
        </p:nvSpPr>
        <p:spPr bwMode="auto">
          <a:xfrm>
            <a:off x="617538" y="1654174"/>
            <a:ext cx="7594600" cy="4918641"/>
          </a:xfrm>
          <a:prstGeom prst="rect">
            <a:avLst/>
          </a:prstGeom>
          <a:noFill/>
          <a:ln w="9525">
            <a:noFill/>
            <a:miter lim="800000"/>
            <a:headEnd/>
            <a:tailEnd/>
          </a:ln>
          <a:effectLst/>
        </p:spPr>
        <p:txBody>
          <a:bodyPr/>
          <a:lstStyle/>
          <a:p>
            <a:pPr marL="342900" indent="-342900">
              <a:lnSpc>
                <a:spcPct val="90000"/>
              </a:lnSpc>
              <a:spcBef>
                <a:spcPct val="20000"/>
              </a:spcBef>
              <a:buClr>
                <a:schemeClr val="hlink"/>
              </a:buClr>
              <a:buSzPct val="70000"/>
              <a:buFont typeface="Wingdings" pitchFamily="2" charset="2"/>
              <a:buChar char="u"/>
              <a:defRPr/>
            </a:pPr>
            <a:r>
              <a:rPr lang="tr-TR" sz="2800">
                <a:effectLst>
                  <a:outerShdw blurRad="38100" dist="38100" dir="2700000" algn="tl">
                    <a:srgbClr val="000000"/>
                  </a:outerShdw>
                </a:effectLst>
              </a:rPr>
              <a:t>Beceri alanını sınırlandırılması.</a:t>
            </a:r>
          </a:p>
          <a:p>
            <a:pPr marL="342900" indent="-342900">
              <a:lnSpc>
                <a:spcPct val="90000"/>
              </a:lnSpc>
              <a:spcBef>
                <a:spcPct val="20000"/>
              </a:spcBef>
              <a:buClr>
                <a:schemeClr val="hlink"/>
              </a:buClr>
              <a:buSzPct val="70000"/>
              <a:buFont typeface="Wingdings" pitchFamily="2" charset="2"/>
              <a:buChar char="u"/>
              <a:defRPr/>
            </a:pPr>
            <a:r>
              <a:rPr lang="tr-TR" sz="2800">
                <a:effectLst>
                  <a:outerShdw blurRad="38100" dist="38100" dir="2700000" algn="tl">
                    <a:srgbClr val="000000"/>
                  </a:outerShdw>
                </a:effectLst>
              </a:rPr>
              <a:t>Basamakların gözlenebilir terimlerle yazılması.</a:t>
            </a:r>
          </a:p>
          <a:p>
            <a:pPr marL="342900" indent="-342900">
              <a:lnSpc>
                <a:spcPct val="90000"/>
              </a:lnSpc>
              <a:spcBef>
                <a:spcPct val="20000"/>
              </a:spcBef>
              <a:buClr>
                <a:schemeClr val="hlink"/>
              </a:buClr>
              <a:buSzPct val="70000"/>
              <a:buFont typeface="Wingdings" pitchFamily="2" charset="2"/>
              <a:buChar char="u"/>
              <a:defRPr/>
            </a:pPr>
            <a:r>
              <a:rPr lang="tr-TR" sz="2800">
                <a:effectLst>
                  <a:outerShdw blurRad="38100" dist="38100" dir="2700000" algn="tl">
                    <a:srgbClr val="000000"/>
                  </a:outerShdw>
                </a:effectLst>
              </a:rPr>
              <a:t>Bu terimlerin uygulayıcının  anlayabileceği şekilde ve düzeyine uygun yazılması.</a:t>
            </a:r>
          </a:p>
          <a:p>
            <a:pPr marL="342900" indent="-342900">
              <a:lnSpc>
                <a:spcPct val="90000"/>
              </a:lnSpc>
              <a:spcBef>
                <a:spcPct val="20000"/>
              </a:spcBef>
              <a:buClr>
                <a:schemeClr val="hlink"/>
              </a:buClr>
              <a:buSzPct val="70000"/>
              <a:buFont typeface="Wingdings" pitchFamily="2" charset="2"/>
              <a:buChar char="u"/>
              <a:defRPr/>
            </a:pPr>
            <a:r>
              <a:rPr lang="tr-TR" sz="2800">
                <a:effectLst>
                  <a:outerShdw blurRad="38100" dist="38100" dir="2700000" algn="tl">
                    <a:srgbClr val="000000"/>
                  </a:outerShdw>
                </a:effectLst>
              </a:rPr>
              <a:t>Öğrencinin ne yapacağını  ifade eden terimlerle  yazılması.</a:t>
            </a:r>
          </a:p>
          <a:p>
            <a:pPr marL="342900" indent="-342900">
              <a:lnSpc>
                <a:spcPct val="90000"/>
              </a:lnSpc>
              <a:spcBef>
                <a:spcPct val="20000"/>
              </a:spcBef>
              <a:buClr>
                <a:schemeClr val="hlink"/>
              </a:buClr>
              <a:buSzPct val="70000"/>
              <a:buFont typeface="Wingdings" pitchFamily="2" charset="2"/>
              <a:buChar char="u"/>
              <a:defRPr/>
            </a:pPr>
            <a:r>
              <a:rPr lang="tr-TR" sz="2800">
                <a:effectLst>
                  <a:outerShdw blurRad="38100" dist="38100" dir="2700000" algn="tl">
                    <a:srgbClr val="000000"/>
                  </a:outerShdw>
                </a:effectLst>
              </a:rPr>
              <a:t>Öğrencinin dikkatini  yoğunlaştırmasına  hizmet etmesi gibi    özelliklere  dikkat edilmesi gereklidir.</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24260"/>
                                        </p:tgtEl>
                                        <p:attrNameLst>
                                          <p:attrName>style.visibility</p:attrName>
                                        </p:attrNameLst>
                                      </p:cBhvr>
                                      <p:to>
                                        <p:strVal val="visible"/>
                                      </p:to>
                                    </p:set>
                                    <p:anim calcmode="discrete" valueType="clr">
                                      <p:cBhvr override="childStyle">
                                        <p:cTn id="7" dur="80"/>
                                        <p:tgtEl>
                                          <p:spTgt spid="22426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4260"/>
                                        </p:tgtEl>
                                        <p:attrNameLst>
                                          <p:attrName>fillcolor</p:attrName>
                                        </p:attrNameLst>
                                      </p:cBhvr>
                                      <p:tavLst>
                                        <p:tav tm="0">
                                          <p:val>
                                            <p:clrVal>
                                              <a:schemeClr val="accent2"/>
                                            </p:clrVal>
                                          </p:val>
                                        </p:tav>
                                        <p:tav tm="50000">
                                          <p:val>
                                            <p:clrVal>
                                              <a:schemeClr val="hlink"/>
                                            </p:clrVal>
                                          </p:val>
                                        </p:tav>
                                      </p:tavLst>
                                    </p:anim>
                                    <p:set>
                                      <p:cBhvr>
                                        <p:cTn id="9" dur="80"/>
                                        <p:tgtEl>
                                          <p:spTgt spid="22426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224261"/>
                                        </p:tgtEl>
                                        <p:attrNameLst>
                                          <p:attrName>style.visibility</p:attrName>
                                        </p:attrNameLst>
                                      </p:cBhvr>
                                      <p:to>
                                        <p:strVal val="visible"/>
                                      </p:to>
                                    </p:set>
                                    <p:animEffect transition="in" filter="box(in)">
                                      <p:cBhvr>
                                        <p:cTn id="14" dur="500"/>
                                        <p:tgtEl>
                                          <p:spTgt spid="2242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0" grpId="0"/>
      <p:bldP spid="224261"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1" name="Rectangle 5"/>
          <p:cNvSpPr>
            <a:spLocks noChangeArrowheads="1"/>
          </p:cNvSpPr>
          <p:nvPr/>
        </p:nvSpPr>
        <p:spPr bwMode="auto">
          <a:xfrm>
            <a:off x="395288" y="620713"/>
            <a:ext cx="8424862" cy="554355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defRPr/>
            </a:pPr>
            <a:r>
              <a:rPr lang="tr-TR" sz="2400" b="1">
                <a:solidFill>
                  <a:schemeClr val="hlink"/>
                </a:solidFill>
                <a:effectLst>
                  <a:outerShdw blurRad="38100" dist="38100" dir="2700000" algn="tl">
                    <a:srgbClr val="000000"/>
                  </a:outerShdw>
                </a:effectLst>
                <a:latin typeface="Comic Sans MS" pitchFamily="66" charset="0"/>
              </a:rPr>
              <a:t>Öğrenme,</a:t>
            </a:r>
            <a:r>
              <a:rPr lang="tr-TR" sz="2400">
                <a:effectLst>
                  <a:outerShdw blurRad="38100" dist="38100" dir="2700000" algn="tl">
                    <a:srgbClr val="000000"/>
                  </a:outerShdw>
                </a:effectLst>
                <a:latin typeface="Comic Sans MS" pitchFamily="66" charset="0"/>
              </a:rPr>
              <a:t> birey davranışının öğretimden sonra değişiklik göstermesidir. </a:t>
            </a:r>
          </a:p>
          <a:p>
            <a:pPr marL="342900" indent="-342900">
              <a:spcBef>
                <a:spcPct val="20000"/>
              </a:spcBef>
              <a:buClr>
                <a:schemeClr val="hlink"/>
              </a:buClr>
              <a:buSzPct val="70000"/>
              <a:buFont typeface="Wingdings" pitchFamily="2" charset="2"/>
              <a:buNone/>
              <a:defRPr/>
            </a:pPr>
            <a:r>
              <a:rPr lang="tr-TR" sz="2400" b="1">
                <a:solidFill>
                  <a:schemeClr val="hlink"/>
                </a:solidFill>
                <a:effectLst>
                  <a:outerShdw blurRad="38100" dist="38100" dir="2700000" algn="tl">
                    <a:srgbClr val="000000"/>
                  </a:outerShdw>
                </a:effectLst>
                <a:latin typeface="Comic Sans MS" pitchFamily="66" charset="0"/>
              </a:rPr>
              <a:t>Davranış</a:t>
            </a:r>
            <a:r>
              <a:rPr lang="tr-TR" sz="2400">
                <a:effectLst>
                  <a:outerShdw blurRad="38100" dist="38100" dir="2700000" algn="tl">
                    <a:srgbClr val="000000"/>
                  </a:outerShdw>
                </a:effectLst>
                <a:latin typeface="Comic Sans MS" pitchFamily="66" charset="0"/>
              </a:rPr>
              <a:t> ise, iki ya da daha fazla kişi tarafından güvenilir olarak gözlenebilen ve ölçülebilen belli bir başlangıcı ve bitişi olan, tekrarlanabilen devinsel özellikler olarak tanımlanır. Davranışlar tek basamaklı ve zincirleme olarak ikiye ayrılır:</a:t>
            </a:r>
          </a:p>
          <a:p>
            <a:pPr marL="342900" indent="-342900">
              <a:spcBef>
                <a:spcPct val="20000"/>
              </a:spcBef>
              <a:buClr>
                <a:schemeClr val="hlink"/>
              </a:buClr>
              <a:buSzPct val="70000"/>
              <a:buFont typeface="Wingdings" pitchFamily="2" charset="2"/>
              <a:buNone/>
              <a:defRPr/>
            </a:pPr>
            <a:r>
              <a:rPr lang="tr-TR" sz="2400" i="1" u="sng">
                <a:solidFill>
                  <a:schemeClr val="hlink"/>
                </a:solidFill>
                <a:effectLst>
                  <a:outerShdw blurRad="38100" dist="38100" dir="2700000" algn="tl">
                    <a:srgbClr val="000000"/>
                  </a:outerShdw>
                </a:effectLst>
                <a:latin typeface="Comic Sans MS" pitchFamily="66" charset="0"/>
              </a:rPr>
              <a:t>Tek basamaklı davranışlar</a:t>
            </a:r>
            <a:r>
              <a:rPr lang="tr-TR" sz="2400">
                <a:effectLst>
                  <a:outerShdw blurRad="38100" dist="38100" dir="2700000" algn="tl">
                    <a:srgbClr val="000000"/>
                  </a:outerShdw>
                </a:effectLst>
                <a:latin typeface="Comic Sans MS" pitchFamily="66" charset="0"/>
              </a:rPr>
              <a:t> başlangıcı ve bitişi kolayca ayırdedilebilen davranışlar olarak tanımlanır. </a:t>
            </a:r>
            <a:r>
              <a:rPr lang="tr-TR" sz="2400">
                <a:solidFill>
                  <a:schemeClr val="hlink"/>
                </a:solidFill>
                <a:effectLst>
                  <a:outerShdw blurRad="38100" dist="38100" dir="2700000" algn="tl">
                    <a:srgbClr val="000000"/>
                  </a:outerShdw>
                </a:effectLst>
                <a:latin typeface="Comic Sans MS" pitchFamily="66" charset="0"/>
              </a:rPr>
              <a:t>Örneğin;</a:t>
            </a:r>
            <a:r>
              <a:rPr lang="tr-TR" sz="2400">
                <a:effectLst>
                  <a:outerShdw blurRad="38100" dist="38100" dir="2700000" algn="tl">
                    <a:srgbClr val="000000"/>
                  </a:outerShdw>
                </a:effectLst>
                <a:latin typeface="Comic Sans MS" pitchFamily="66" charset="0"/>
              </a:rPr>
              <a:t>Oturma,kalkma,tutma,bırakma, düğmeye basma vb. </a:t>
            </a:r>
          </a:p>
          <a:p>
            <a:pPr marL="342900" indent="-342900">
              <a:spcBef>
                <a:spcPct val="20000"/>
              </a:spcBef>
              <a:buClr>
                <a:schemeClr val="hlink"/>
              </a:buClr>
              <a:buSzPct val="70000"/>
              <a:buFont typeface="Wingdings" pitchFamily="2" charset="2"/>
              <a:buNone/>
              <a:defRPr/>
            </a:pPr>
            <a:r>
              <a:rPr lang="tr-TR" sz="2400" i="1" u="sng">
                <a:solidFill>
                  <a:schemeClr val="hlink"/>
                </a:solidFill>
                <a:effectLst>
                  <a:outerShdw blurRad="38100" dist="38100" dir="2700000" algn="tl">
                    <a:srgbClr val="000000"/>
                  </a:outerShdw>
                </a:effectLst>
                <a:latin typeface="Comic Sans MS" pitchFamily="66" charset="0"/>
              </a:rPr>
              <a:t>Zincirleme davranışlar</a:t>
            </a:r>
            <a:r>
              <a:rPr lang="tr-TR" sz="2400">
                <a:effectLst>
                  <a:outerShdw blurRad="38100" dist="38100" dir="2700000" algn="tl">
                    <a:srgbClr val="000000"/>
                  </a:outerShdw>
                </a:effectLst>
                <a:latin typeface="Comic Sans MS" pitchFamily="66" charset="0"/>
              </a:rPr>
              <a:t> ise, birkaç davranışın bir araya gelerek daha karmaşık bir davranışı oluşturmasına denir. </a:t>
            </a:r>
            <a:r>
              <a:rPr lang="tr-TR" sz="2400">
                <a:solidFill>
                  <a:schemeClr val="hlink"/>
                </a:solidFill>
                <a:effectLst>
                  <a:outerShdw blurRad="38100" dist="38100" dir="2700000" algn="tl">
                    <a:srgbClr val="000000"/>
                  </a:outerShdw>
                </a:effectLst>
                <a:latin typeface="Comic Sans MS" pitchFamily="66" charset="0"/>
              </a:rPr>
              <a:t>Örneğin;</a:t>
            </a:r>
            <a:r>
              <a:rPr lang="tr-TR" sz="2400">
                <a:effectLst>
                  <a:outerShdw blurRad="38100" dist="38100" dir="2700000" algn="tl">
                    <a:srgbClr val="000000"/>
                  </a:outerShdw>
                </a:effectLst>
                <a:latin typeface="Comic Sans MS" pitchFamily="66" charset="0"/>
              </a:rPr>
              <a:t> Atılan topu kollarıyla yakalama,pazar ya da marketten alış veriş yapma, çorap giyme, çamaşır makinesini kullanma gibi. </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to="" calcmode="lin" valueType="num">
                                      <p:cBhvr>
                                        <p:cTn id="7" dur="1" fill="hold"/>
                                        <p:tgtEl>
                                          <p:spTgt spid="410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101">
                                            <p:txEl>
                                              <p:pRg st="1" end="1"/>
                                            </p:txEl>
                                          </p:spTgt>
                                        </p:tgtEl>
                                        <p:attrNameLst>
                                          <p:attrName>style.visibility</p:attrName>
                                        </p:attrNameLst>
                                      </p:cBhvr>
                                      <p:to>
                                        <p:strVal val="visible"/>
                                      </p:to>
                                    </p:set>
                                    <p:animEffect transition="in" filter="box(in)">
                                      <p:cBhvr>
                                        <p:cTn id="12" dur="500"/>
                                        <p:tgtEl>
                                          <p:spTgt spid="410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nodeType="clickEffect">
                                  <p:stCondLst>
                                    <p:cond delay="0"/>
                                  </p:stCondLst>
                                  <p:iterate type="lt">
                                    <p:tmPct val="50000"/>
                                  </p:iterate>
                                  <p:childTnLst>
                                    <p:set>
                                      <p:cBhvr>
                                        <p:cTn id="16" dur="1" fill="hold">
                                          <p:stCondLst>
                                            <p:cond delay="0"/>
                                          </p:stCondLst>
                                        </p:cTn>
                                        <p:tgtEl>
                                          <p:spTgt spid="4101">
                                            <p:txEl>
                                              <p:pRg st="2" end="2"/>
                                            </p:txEl>
                                          </p:spTgt>
                                        </p:tgtEl>
                                        <p:attrNameLst>
                                          <p:attrName>style.visibility</p:attrName>
                                        </p:attrNameLst>
                                      </p:cBhvr>
                                      <p:to>
                                        <p:strVal val="visible"/>
                                      </p:to>
                                    </p:set>
                                    <p:anim calcmode="discrete" valueType="clr">
                                      <p:cBhvr override="childStyle">
                                        <p:cTn id="17" dur="80"/>
                                        <p:tgtEl>
                                          <p:spTgt spid="410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4101">
                                            <p:txEl>
                                              <p:pRg st="2" end="2"/>
                                            </p:txEl>
                                          </p:spTgt>
                                        </p:tgtEl>
                                        <p:attrNameLst>
                                          <p:attrName>fillcolor</p:attrName>
                                        </p:attrNameLst>
                                      </p:cBhvr>
                                      <p:tavLst>
                                        <p:tav tm="0">
                                          <p:val>
                                            <p:clrVal>
                                              <a:schemeClr val="accent2"/>
                                            </p:clrVal>
                                          </p:val>
                                        </p:tav>
                                        <p:tav tm="50000">
                                          <p:val>
                                            <p:clrVal>
                                              <a:schemeClr val="hlink"/>
                                            </p:clrVal>
                                          </p:val>
                                        </p:tav>
                                      </p:tavLst>
                                    </p:anim>
                                    <p:set>
                                      <p:cBhvr>
                                        <p:cTn id="19" dur="80"/>
                                        <p:tgtEl>
                                          <p:spTgt spid="4101">
                                            <p:txEl>
                                              <p:pRg st="2" end="2"/>
                                            </p:txEl>
                                          </p:spTgt>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4101">
                                            <p:txEl>
                                              <p:pRg st="3" end="3"/>
                                            </p:txEl>
                                          </p:spTgt>
                                        </p:tgtEl>
                                        <p:attrNameLst>
                                          <p:attrName>style.visibility</p:attrName>
                                        </p:attrNameLst>
                                      </p:cBhvr>
                                      <p:to>
                                        <p:strVal val="visible"/>
                                      </p:to>
                                    </p:set>
                                    <p:animEffect transition="in" filter="checkerboard(across)">
                                      <p:cBhvr>
                                        <p:cTn id="24" dur="500"/>
                                        <p:tgtEl>
                                          <p:spTgt spid="410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a:xfrm>
            <a:off x="455613" y="276225"/>
            <a:ext cx="8226425" cy="1139825"/>
          </a:xfrm>
        </p:spPr>
        <p:txBody>
          <a:bodyPr/>
          <a:lstStyle/>
          <a:p>
            <a:pPr eaLnBrk="1" hangingPunct="1">
              <a:defRPr/>
            </a:pPr>
            <a:r>
              <a:rPr lang="tr-TR" b="1" smtClean="0">
                <a:solidFill>
                  <a:srgbClr val="FF9933"/>
                </a:solidFill>
              </a:rPr>
              <a:t>BECERİ ÖĞRETİM SÜRECİ</a:t>
            </a:r>
          </a:p>
        </p:txBody>
      </p:sp>
      <p:sp>
        <p:nvSpPr>
          <p:cNvPr id="25605" name="Rectangle 5"/>
          <p:cNvSpPr>
            <a:spLocks noGrp="1" noChangeArrowheads="1"/>
          </p:cNvSpPr>
          <p:nvPr>
            <p:ph idx="1"/>
          </p:nvPr>
        </p:nvSpPr>
        <p:spPr/>
        <p:txBody>
          <a:bodyPr/>
          <a:lstStyle/>
          <a:p>
            <a:pPr eaLnBrk="1" hangingPunct="1">
              <a:defRPr/>
            </a:pPr>
            <a:r>
              <a:rPr lang="tr-TR" smtClean="0"/>
              <a:t>Beceri analizinin bulunduğu ölçü aracının hazırlanması</a:t>
            </a:r>
          </a:p>
          <a:p>
            <a:pPr eaLnBrk="1" hangingPunct="1">
              <a:defRPr/>
            </a:pPr>
            <a:r>
              <a:rPr lang="tr-TR" smtClean="0">
                <a:solidFill>
                  <a:srgbClr val="EDE811"/>
                </a:solidFill>
                <a:effectLst/>
              </a:rPr>
              <a:t>Öğrencinin performans düzeyinin belirlenmesi</a:t>
            </a:r>
          </a:p>
          <a:p>
            <a:pPr eaLnBrk="1" hangingPunct="1">
              <a:defRPr/>
            </a:pPr>
            <a:r>
              <a:rPr lang="tr-TR" smtClean="0">
                <a:solidFill>
                  <a:srgbClr val="00FF00"/>
                </a:solidFill>
                <a:effectLst/>
              </a:rPr>
              <a:t>Uzun dönemli, kısa dönemli ve öğretim amaçlarının belirlenmesi</a:t>
            </a:r>
          </a:p>
          <a:p>
            <a:pPr eaLnBrk="1" hangingPunct="1">
              <a:defRPr/>
            </a:pPr>
            <a:r>
              <a:rPr lang="tr-TR" smtClean="0">
                <a:solidFill>
                  <a:srgbClr val="99CC00"/>
                </a:solidFill>
              </a:rPr>
              <a:t>Öğretim planlarının hazırlanması</a:t>
            </a:r>
          </a:p>
          <a:p>
            <a:pPr eaLnBrk="1" hangingPunct="1">
              <a:defRPr/>
            </a:pPr>
            <a:r>
              <a:rPr lang="tr-TR" smtClean="0">
                <a:solidFill>
                  <a:srgbClr val="CCCCFF"/>
                </a:solidFill>
              </a:rPr>
              <a:t>Öğretimin değerlendirilmesi</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560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7" presetClass="emph" presetSubtype="0" fill="hold" grpId="0" nodeType="clickEffect">
                                  <p:stCondLst>
                                    <p:cond delay="0"/>
                                  </p:stCondLst>
                                  <p:childTnLst>
                                    <p:animClr clrSpc="rgb" dir="cw">
                                      <p:cBhvr override="childStyle">
                                        <p:cTn id="10" dur="250" autoRev="1" fill="hold"/>
                                        <p:tgtEl>
                                          <p:spTgt spid="25605">
                                            <p:txEl>
                                              <p:pRg st="0" end="0"/>
                                            </p:txEl>
                                          </p:spTgt>
                                        </p:tgtEl>
                                        <p:attrNameLst>
                                          <p:attrName>style.color</p:attrName>
                                        </p:attrNameLst>
                                      </p:cBhvr>
                                      <p:to>
                                        <a:schemeClr val="bg1"/>
                                      </p:to>
                                    </p:animClr>
                                    <p:animClr clrSpc="rgb" dir="cw">
                                      <p:cBhvr>
                                        <p:cTn id="11" dur="250" autoRev="1" fill="hold"/>
                                        <p:tgtEl>
                                          <p:spTgt spid="25605">
                                            <p:txEl>
                                              <p:pRg st="0" end="0"/>
                                            </p:txEl>
                                          </p:spTgt>
                                        </p:tgtEl>
                                        <p:attrNameLst>
                                          <p:attrName>fillcolor</p:attrName>
                                        </p:attrNameLst>
                                      </p:cBhvr>
                                      <p:to>
                                        <a:schemeClr val="bg1"/>
                                      </p:to>
                                    </p:animClr>
                                    <p:set>
                                      <p:cBhvr>
                                        <p:cTn id="12" dur="250" autoRev="1" fill="hold"/>
                                        <p:tgtEl>
                                          <p:spTgt spid="25605">
                                            <p:txEl>
                                              <p:pRg st="0" end="0"/>
                                            </p:txEl>
                                          </p:spTgt>
                                        </p:tgtEl>
                                        <p:attrNameLst>
                                          <p:attrName>fill.type</p:attrName>
                                        </p:attrNameLst>
                                      </p:cBhvr>
                                      <p:to>
                                        <p:strVal val="solid"/>
                                      </p:to>
                                    </p:set>
                                    <p:set>
                                      <p:cBhvr>
                                        <p:cTn id="13" dur="250" autoRev="1" fill="hold"/>
                                        <p:tgtEl>
                                          <p:spTgt spid="25605">
                                            <p:txEl>
                                              <p:pRg st="0" end="0"/>
                                            </p:txEl>
                                          </p:spTgt>
                                        </p:tgtEl>
                                        <p:attrNameLst>
                                          <p:attrName>fill.on</p:attrName>
                                        </p:attrNameLst>
                                      </p:cBhvr>
                                      <p:to>
                                        <p:strVal val="true"/>
                                      </p:to>
                                    </p:set>
                                  </p:childTnLst>
                                </p:cTn>
                              </p:par>
                            </p:childTnLst>
                          </p:cTn>
                        </p:par>
                      </p:childTnLst>
                    </p:cTn>
                  </p:par>
                  <p:par>
                    <p:cTn id="14" fill="hold">
                      <p:stCondLst>
                        <p:cond delay="indefinite"/>
                      </p:stCondLst>
                      <p:childTnLst>
                        <p:par>
                          <p:cTn id="15" fill="hold">
                            <p:stCondLst>
                              <p:cond delay="0"/>
                            </p:stCondLst>
                            <p:childTnLst>
                              <p:par>
                                <p:cTn id="16" presetID="27" presetClass="emph" presetSubtype="0" fill="hold" grpId="0" nodeType="clickEffect">
                                  <p:stCondLst>
                                    <p:cond delay="0"/>
                                  </p:stCondLst>
                                  <p:childTnLst>
                                    <p:animClr clrSpc="rgb" dir="cw">
                                      <p:cBhvr override="childStyle">
                                        <p:cTn id="17" dur="250" autoRev="1" fill="hold"/>
                                        <p:tgtEl>
                                          <p:spTgt spid="25605">
                                            <p:txEl>
                                              <p:pRg st="1" end="1"/>
                                            </p:txEl>
                                          </p:spTgt>
                                        </p:tgtEl>
                                        <p:attrNameLst>
                                          <p:attrName>style.color</p:attrName>
                                        </p:attrNameLst>
                                      </p:cBhvr>
                                      <p:to>
                                        <a:schemeClr val="bg1"/>
                                      </p:to>
                                    </p:animClr>
                                    <p:animClr clrSpc="rgb" dir="cw">
                                      <p:cBhvr>
                                        <p:cTn id="18" dur="250" autoRev="1" fill="hold"/>
                                        <p:tgtEl>
                                          <p:spTgt spid="25605">
                                            <p:txEl>
                                              <p:pRg st="1" end="1"/>
                                            </p:txEl>
                                          </p:spTgt>
                                        </p:tgtEl>
                                        <p:attrNameLst>
                                          <p:attrName>fillcolor</p:attrName>
                                        </p:attrNameLst>
                                      </p:cBhvr>
                                      <p:to>
                                        <a:schemeClr val="bg1"/>
                                      </p:to>
                                    </p:animClr>
                                    <p:set>
                                      <p:cBhvr>
                                        <p:cTn id="19" dur="250" autoRev="1" fill="hold"/>
                                        <p:tgtEl>
                                          <p:spTgt spid="25605">
                                            <p:txEl>
                                              <p:pRg st="1" end="1"/>
                                            </p:txEl>
                                          </p:spTgt>
                                        </p:tgtEl>
                                        <p:attrNameLst>
                                          <p:attrName>fill.type</p:attrName>
                                        </p:attrNameLst>
                                      </p:cBhvr>
                                      <p:to>
                                        <p:strVal val="solid"/>
                                      </p:to>
                                    </p:set>
                                    <p:set>
                                      <p:cBhvr>
                                        <p:cTn id="20" dur="250" autoRev="1" fill="hold"/>
                                        <p:tgtEl>
                                          <p:spTgt spid="25605">
                                            <p:txEl>
                                              <p:pRg st="1" end="1"/>
                                            </p:txEl>
                                          </p:spTgt>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27" presetClass="emph" presetSubtype="0" fill="hold" grpId="0" nodeType="clickEffect">
                                  <p:stCondLst>
                                    <p:cond delay="0"/>
                                  </p:stCondLst>
                                  <p:childTnLst>
                                    <p:animClr clrSpc="rgb" dir="cw">
                                      <p:cBhvr override="childStyle">
                                        <p:cTn id="24" dur="250" autoRev="1" fill="hold"/>
                                        <p:tgtEl>
                                          <p:spTgt spid="25605">
                                            <p:txEl>
                                              <p:pRg st="2" end="2"/>
                                            </p:txEl>
                                          </p:spTgt>
                                        </p:tgtEl>
                                        <p:attrNameLst>
                                          <p:attrName>style.color</p:attrName>
                                        </p:attrNameLst>
                                      </p:cBhvr>
                                      <p:to>
                                        <a:schemeClr val="bg1"/>
                                      </p:to>
                                    </p:animClr>
                                    <p:animClr clrSpc="rgb" dir="cw">
                                      <p:cBhvr>
                                        <p:cTn id="25" dur="250" autoRev="1" fill="hold"/>
                                        <p:tgtEl>
                                          <p:spTgt spid="25605">
                                            <p:txEl>
                                              <p:pRg st="2" end="2"/>
                                            </p:txEl>
                                          </p:spTgt>
                                        </p:tgtEl>
                                        <p:attrNameLst>
                                          <p:attrName>fillcolor</p:attrName>
                                        </p:attrNameLst>
                                      </p:cBhvr>
                                      <p:to>
                                        <a:schemeClr val="bg1"/>
                                      </p:to>
                                    </p:animClr>
                                    <p:set>
                                      <p:cBhvr>
                                        <p:cTn id="26" dur="250" autoRev="1" fill="hold"/>
                                        <p:tgtEl>
                                          <p:spTgt spid="25605">
                                            <p:txEl>
                                              <p:pRg st="2" end="2"/>
                                            </p:txEl>
                                          </p:spTgt>
                                        </p:tgtEl>
                                        <p:attrNameLst>
                                          <p:attrName>fill.type</p:attrName>
                                        </p:attrNameLst>
                                      </p:cBhvr>
                                      <p:to>
                                        <p:strVal val="solid"/>
                                      </p:to>
                                    </p:set>
                                    <p:set>
                                      <p:cBhvr>
                                        <p:cTn id="27" dur="250" autoRev="1" fill="hold"/>
                                        <p:tgtEl>
                                          <p:spTgt spid="25605">
                                            <p:txEl>
                                              <p:pRg st="2" end="2"/>
                                            </p:txEl>
                                          </p:spTgt>
                                        </p:tgtEl>
                                        <p:attrNameLst>
                                          <p:attrName>fill.on</p:attrName>
                                        </p:attrNameLst>
                                      </p:cBhvr>
                                      <p:to>
                                        <p:strVal val="true"/>
                                      </p:to>
                                    </p:set>
                                  </p:childTnLst>
                                </p:cTn>
                              </p:par>
                            </p:childTnLst>
                          </p:cTn>
                        </p:par>
                      </p:childTnLst>
                    </p:cTn>
                  </p:par>
                  <p:par>
                    <p:cTn id="28" fill="hold">
                      <p:stCondLst>
                        <p:cond delay="indefinite"/>
                      </p:stCondLst>
                      <p:childTnLst>
                        <p:par>
                          <p:cTn id="29" fill="hold">
                            <p:stCondLst>
                              <p:cond delay="0"/>
                            </p:stCondLst>
                            <p:childTnLst>
                              <p:par>
                                <p:cTn id="30" presetID="27" presetClass="emph" presetSubtype="0" fill="hold" grpId="0" nodeType="clickEffect">
                                  <p:stCondLst>
                                    <p:cond delay="0"/>
                                  </p:stCondLst>
                                  <p:childTnLst>
                                    <p:animClr clrSpc="rgb" dir="cw">
                                      <p:cBhvr override="childStyle">
                                        <p:cTn id="31" dur="250" autoRev="1" fill="hold"/>
                                        <p:tgtEl>
                                          <p:spTgt spid="25605">
                                            <p:txEl>
                                              <p:pRg st="3" end="3"/>
                                            </p:txEl>
                                          </p:spTgt>
                                        </p:tgtEl>
                                        <p:attrNameLst>
                                          <p:attrName>style.color</p:attrName>
                                        </p:attrNameLst>
                                      </p:cBhvr>
                                      <p:to>
                                        <a:schemeClr val="bg1"/>
                                      </p:to>
                                    </p:animClr>
                                    <p:animClr clrSpc="rgb" dir="cw">
                                      <p:cBhvr>
                                        <p:cTn id="32" dur="250" autoRev="1" fill="hold"/>
                                        <p:tgtEl>
                                          <p:spTgt spid="25605">
                                            <p:txEl>
                                              <p:pRg st="3" end="3"/>
                                            </p:txEl>
                                          </p:spTgt>
                                        </p:tgtEl>
                                        <p:attrNameLst>
                                          <p:attrName>fillcolor</p:attrName>
                                        </p:attrNameLst>
                                      </p:cBhvr>
                                      <p:to>
                                        <a:schemeClr val="bg1"/>
                                      </p:to>
                                    </p:animClr>
                                    <p:set>
                                      <p:cBhvr>
                                        <p:cTn id="33" dur="250" autoRev="1" fill="hold"/>
                                        <p:tgtEl>
                                          <p:spTgt spid="25605">
                                            <p:txEl>
                                              <p:pRg st="3" end="3"/>
                                            </p:txEl>
                                          </p:spTgt>
                                        </p:tgtEl>
                                        <p:attrNameLst>
                                          <p:attrName>fill.type</p:attrName>
                                        </p:attrNameLst>
                                      </p:cBhvr>
                                      <p:to>
                                        <p:strVal val="solid"/>
                                      </p:to>
                                    </p:set>
                                    <p:set>
                                      <p:cBhvr>
                                        <p:cTn id="34" dur="250" autoRev="1" fill="hold"/>
                                        <p:tgtEl>
                                          <p:spTgt spid="25605">
                                            <p:txEl>
                                              <p:pRg st="3" end="3"/>
                                            </p:tx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27" presetClass="emph" presetSubtype="0" fill="hold" grpId="0" nodeType="clickEffect">
                                  <p:stCondLst>
                                    <p:cond delay="0"/>
                                  </p:stCondLst>
                                  <p:childTnLst>
                                    <p:animClr clrSpc="rgb" dir="cw">
                                      <p:cBhvr override="childStyle">
                                        <p:cTn id="38" dur="250" autoRev="1" fill="hold"/>
                                        <p:tgtEl>
                                          <p:spTgt spid="25605">
                                            <p:txEl>
                                              <p:pRg st="4" end="4"/>
                                            </p:txEl>
                                          </p:spTgt>
                                        </p:tgtEl>
                                        <p:attrNameLst>
                                          <p:attrName>style.color</p:attrName>
                                        </p:attrNameLst>
                                      </p:cBhvr>
                                      <p:to>
                                        <a:schemeClr val="bg1"/>
                                      </p:to>
                                    </p:animClr>
                                    <p:animClr clrSpc="rgb" dir="cw">
                                      <p:cBhvr>
                                        <p:cTn id="39" dur="250" autoRev="1" fill="hold"/>
                                        <p:tgtEl>
                                          <p:spTgt spid="25605">
                                            <p:txEl>
                                              <p:pRg st="4" end="4"/>
                                            </p:txEl>
                                          </p:spTgt>
                                        </p:tgtEl>
                                        <p:attrNameLst>
                                          <p:attrName>fillcolor</p:attrName>
                                        </p:attrNameLst>
                                      </p:cBhvr>
                                      <p:to>
                                        <a:schemeClr val="bg1"/>
                                      </p:to>
                                    </p:animClr>
                                    <p:set>
                                      <p:cBhvr>
                                        <p:cTn id="40" dur="250" autoRev="1" fill="hold"/>
                                        <p:tgtEl>
                                          <p:spTgt spid="25605">
                                            <p:txEl>
                                              <p:pRg st="4" end="4"/>
                                            </p:txEl>
                                          </p:spTgt>
                                        </p:tgtEl>
                                        <p:attrNameLst>
                                          <p:attrName>fill.type</p:attrName>
                                        </p:attrNameLst>
                                      </p:cBhvr>
                                      <p:to>
                                        <p:strVal val="solid"/>
                                      </p:to>
                                    </p:set>
                                    <p:set>
                                      <p:cBhvr>
                                        <p:cTn id="41" dur="250" autoRev="1" fill="hold"/>
                                        <p:tgtEl>
                                          <p:spTgt spid="25605">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p:bldP spid="2560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25283" name="Rectangle 3"/>
          <p:cNvSpPr>
            <a:spLocks noGrp="1" noChangeArrowheads="1"/>
          </p:cNvSpPr>
          <p:nvPr>
            <p:ph idx="1"/>
          </p:nvPr>
        </p:nvSpPr>
        <p:spPr>
          <a:xfrm>
            <a:off x="546383" y="1996965"/>
            <a:ext cx="8226425" cy="4497387"/>
          </a:xfrm>
        </p:spPr>
        <p:txBody>
          <a:bodyPr/>
          <a:lstStyle/>
          <a:p>
            <a:pPr algn="ctr" eaLnBrk="1" hangingPunct="1">
              <a:buFont typeface="Wingdings" pitchFamily="2" charset="2"/>
              <a:buNone/>
              <a:defRPr/>
            </a:pPr>
            <a:r>
              <a:rPr lang="tr-TR" sz="5400" smtClean="0">
                <a:latin typeface="Comic Sans MS" pitchFamily="66" charset="0"/>
              </a:rPr>
              <a:t>  </a:t>
            </a:r>
            <a:r>
              <a:rPr lang="tr-TR" sz="5400" smtClean="0">
                <a:solidFill>
                  <a:srgbClr val="00FF00"/>
                </a:solidFill>
                <a:latin typeface="Comic Sans MS" pitchFamily="66" charset="0"/>
              </a:rPr>
              <a:t>Beceri Analizinin Yapılması Ve Ölçü Aracının Hazırlanması</a:t>
            </a:r>
          </a:p>
          <a:p>
            <a:pPr algn="ctr" eaLnBrk="1" hangingPunct="1">
              <a:defRPr/>
            </a:pPr>
            <a:endParaRPr lang="tr-TR" sz="5400" smtClean="0">
              <a:solidFill>
                <a:srgbClr val="00FF00"/>
              </a:solidFill>
              <a:latin typeface="Comic Sans MS" pitchFamily="66" charset="0"/>
            </a:endParaRP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ChangeArrowheads="1"/>
          </p:cNvSpPr>
          <p:nvPr/>
        </p:nvSpPr>
        <p:spPr bwMode="auto">
          <a:xfrm>
            <a:off x="395288" y="1085592"/>
            <a:ext cx="8569325" cy="5109091"/>
          </a:xfrm>
          <a:prstGeom prst="rect">
            <a:avLst/>
          </a:prstGeom>
          <a:noFill/>
          <a:ln w="9525">
            <a:noFill/>
            <a:miter lim="800000"/>
            <a:headEnd/>
            <a:tailEnd/>
          </a:ln>
          <a:effectLst/>
        </p:spPr>
        <p:txBody>
          <a:bodyPr anchor="ctr">
            <a:spAutoFit/>
          </a:bodyPr>
          <a:lstStyle/>
          <a:p>
            <a:pPr algn="ctr">
              <a:defRPr/>
            </a:pPr>
            <a:r>
              <a:rPr lang="tr-TR" sz="3200" b="1" dirty="0">
                <a:solidFill>
                  <a:srgbClr val="66FF33"/>
                </a:solidFill>
                <a:effectLst>
                  <a:outerShdw blurRad="38100" dist="38100" dir="2700000" algn="tl">
                    <a:srgbClr val="000000"/>
                  </a:outerShdw>
                </a:effectLst>
                <a:latin typeface="Comic Sans MS" pitchFamily="66" charset="0"/>
              </a:rPr>
              <a:t>İleriye Zincirleme Yöntemi</a:t>
            </a:r>
          </a:p>
          <a:p>
            <a:pPr algn="ctr">
              <a:defRPr/>
            </a:pPr>
            <a:endParaRPr lang="tr-TR" sz="800" dirty="0">
              <a:solidFill>
                <a:srgbClr val="33CC33"/>
              </a:solidFill>
              <a:effectLst>
                <a:outerShdw blurRad="38100" dist="38100" dir="2700000" algn="tl">
                  <a:srgbClr val="000000"/>
                </a:outerShdw>
              </a:effectLst>
              <a:latin typeface="Comic Sans MS" pitchFamily="66" charset="0"/>
            </a:endParaRPr>
          </a:p>
          <a:p>
            <a:pPr>
              <a:defRPr/>
            </a:pPr>
            <a:r>
              <a:rPr lang="tr-TR" sz="2600" dirty="0">
                <a:effectLst>
                  <a:outerShdw blurRad="38100" dist="38100" dir="2700000" algn="tl">
                    <a:srgbClr val="000000"/>
                  </a:outerShdw>
                </a:effectLst>
                <a:latin typeface="Comic Sans MS" pitchFamily="66" charset="0"/>
              </a:rPr>
              <a:t>	İleri zincirleme yöntemine göre öğretim yapabilmek için performans alımı öncesi hazırlanan beceri analizinin ilk yapılandan son yapılana doğru düzenlenmesi gerekir. </a:t>
            </a:r>
          </a:p>
          <a:p>
            <a:pPr>
              <a:defRPr/>
            </a:pPr>
            <a:r>
              <a:rPr lang="tr-TR" sz="2600" dirty="0">
                <a:effectLst>
                  <a:outerShdw blurRad="38100" dist="38100" dir="2700000" algn="tl">
                    <a:srgbClr val="000000"/>
                  </a:outerShdw>
                </a:effectLst>
                <a:latin typeface="Comic Sans MS" pitchFamily="66" charset="0"/>
              </a:rPr>
              <a:t>   </a:t>
            </a:r>
            <a:r>
              <a:rPr lang="tr-TR" sz="2600" b="1" dirty="0">
                <a:effectLst>
                  <a:outerShdw blurRad="38100" dist="38100" dir="2700000" algn="tl">
                    <a:srgbClr val="000000"/>
                  </a:outerShdw>
                </a:effectLst>
                <a:latin typeface="Comic Sans MS" pitchFamily="66" charset="0"/>
              </a:rPr>
              <a:t>Öğretim yapılırken ilk işlem basamağı (birinci temel beceri) üzerinde durulup diğer işlem basamakların (diğer temel becerilerin) öğretimi yapılmaz. Öğrenci, ilk işlem basamağını bağımsız olarak gerçekleştirdikten sonra ikinci işlem basamağına geçilir.</a:t>
            </a:r>
            <a:endParaRPr lang="tr-TR" sz="2600" dirty="0">
              <a:effectLst>
                <a:outerShdw blurRad="38100" dist="38100" dir="2700000" algn="tl">
                  <a:srgbClr val="000000"/>
                </a:outerShdw>
              </a:effectLst>
              <a:latin typeface="Comic Sans MS" pitchFamily="66" charset="0"/>
            </a:endParaRPr>
          </a:p>
          <a:p>
            <a:pPr>
              <a:defRPr/>
            </a:pPr>
            <a:r>
              <a:rPr lang="tr-TR" sz="2600" dirty="0">
                <a:effectLst>
                  <a:outerShdw blurRad="38100" dist="38100" dir="2700000" algn="tl">
                    <a:srgbClr val="000000"/>
                  </a:outerShdw>
                </a:effectLst>
                <a:latin typeface="Comic Sans MS" pitchFamily="66" charset="0"/>
              </a:rPr>
              <a:t>   </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0179"/>
                                        </p:tgtEl>
                                        <p:attrNameLst>
                                          <p:attrName>style.visibility</p:attrName>
                                        </p:attrNameLst>
                                      </p:cBhvr>
                                      <p:to>
                                        <p:strVal val="visible"/>
                                      </p:to>
                                    </p:set>
                                    <p:anim calcmode="discrete" valueType="clr">
                                      <p:cBhvr override="childStyle">
                                        <p:cTn id="7" dur="80"/>
                                        <p:tgtEl>
                                          <p:spTgt spid="5017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0179"/>
                                        </p:tgtEl>
                                        <p:attrNameLst>
                                          <p:attrName>fillcolor</p:attrName>
                                        </p:attrNameLst>
                                      </p:cBhvr>
                                      <p:tavLst>
                                        <p:tav tm="0">
                                          <p:val>
                                            <p:clrVal>
                                              <a:schemeClr val="accent2"/>
                                            </p:clrVal>
                                          </p:val>
                                        </p:tav>
                                        <p:tav tm="50000">
                                          <p:val>
                                            <p:clrVal>
                                              <a:schemeClr val="hlink"/>
                                            </p:clrVal>
                                          </p:val>
                                        </p:tav>
                                      </p:tavLst>
                                    </p:anim>
                                    <p:set>
                                      <p:cBhvr>
                                        <p:cTn id="9" dur="80"/>
                                        <p:tgtEl>
                                          <p:spTgt spid="5017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84"/>
          <p:cNvGraphicFramePr>
            <a:graphicFrameLocks noGrp="1"/>
          </p:cNvGraphicFramePr>
          <p:nvPr/>
        </p:nvGraphicFramePr>
        <p:xfrm>
          <a:off x="386715" y="451485"/>
          <a:ext cx="8536305" cy="5655312"/>
        </p:xfrm>
        <a:graphic>
          <a:graphicData uri="http://schemas.openxmlformats.org/drawingml/2006/table">
            <a:tbl>
              <a:tblPr/>
              <a:tblGrid>
                <a:gridCol w="3700463"/>
                <a:gridCol w="4835842"/>
              </a:tblGrid>
              <a:tr h="312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İLERİ ZİNCİRLEME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TERSİNE ZİNCİRLEME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3057">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defRPr/>
                      </a:pPr>
                      <a:r>
                        <a:rPr kumimoji="0" lang="tr-TR" sz="1200" b="1" i="0" u="none" strike="noStrike" cap="none" normalizeH="0" baseline="0" smtClean="0">
                          <a:ln>
                            <a:noFill/>
                          </a:ln>
                          <a:solidFill>
                            <a:schemeClr val="tx1"/>
                          </a:solidFill>
                          <a:effectLst/>
                          <a:latin typeface="Verdana" pitchFamily="34" charset="0"/>
                          <a:ea typeface="Verdana" pitchFamily="34" charset="0"/>
                          <a:cs typeface="Verdana" pitchFamily="34" charset="0"/>
                        </a:rPr>
                        <a:t>BİLDİRİMLER</a:t>
                      </a:r>
                      <a:endPar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tr-TR" sz="1200" b="1" i="0" u="none" strike="noStrike" cap="none" normalizeH="0" baseline="0" smtClean="0">
                          <a:ln>
                            <a:noFill/>
                          </a:ln>
                          <a:solidFill>
                            <a:schemeClr val="tx1"/>
                          </a:solidFill>
                          <a:effectLst/>
                          <a:latin typeface="Verdana" pitchFamily="34" charset="0"/>
                          <a:ea typeface="Verdana" pitchFamily="34" charset="0"/>
                          <a:cs typeface="Verdana" pitchFamily="34" charset="0"/>
                        </a:rPr>
                        <a:t>BİLDİRİMLER</a:t>
                      </a:r>
                      <a:endPar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Verdana" pitchFamily="34" charset="0"/>
                          <a:ea typeface="Verdana" pitchFamily="34" charset="0"/>
                          <a:cs typeface="Verdana" pitchFamily="34" charset="0"/>
                        </a:rPr>
                        <a:t>1. Çorabı tutar.</a:t>
                      </a:r>
                      <a:endPar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Verdana" pitchFamily="34" charset="0"/>
                          <a:ea typeface="Verdana" pitchFamily="34" charset="0"/>
                          <a:cs typeface="Verdana" pitchFamily="34" charset="0"/>
                        </a:rPr>
                        <a:t>1. Ayak bileğine kadar giydirilmiş çorabı giyer</a:t>
                      </a:r>
                      <a:endPar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a) Her iki eliyle çoraba uzanır.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a) Her iki eliyle çorabın koncuna uzanır.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0561">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b) Her iki elinin baş parmağı içeride, diğer parmakları dışarıda olacak şekilde, çorabın koncundan tutar.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b) Her iki elinin baş  parmağı içeride, diğer parmakları dışarıda olacak şekilde, çorabın koncundan tutar.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1941">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c)Çorabı yukarı çeker.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Verdana" pitchFamily="34" charset="0"/>
                          <a:ea typeface="Verdana" pitchFamily="34" charset="0"/>
                          <a:cs typeface="Verdana" pitchFamily="34" charset="0"/>
                        </a:rPr>
                        <a:t>2. Çorabı ayak parmaklarına geçirir.</a:t>
                      </a:r>
                      <a:endPar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Verdana" pitchFamily="34" charset="0"/>
                          <a:ea typeface="Verdana" pitchFamily="34" charset="0"/>
                          <a:cs typeface="Verdana" pitchFamily="34" charset="0"/>
                        </a:rPr>
                        <a:t>2. Topuguna kadar giydirilmiş çorabı giyer</a:t>
                      </a:r>
                      <a:endPar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a) Parmaklarını birbirine doğru hareket ettirerek, çorabı toplar.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tr-TR" sz="1200" smtClean="0">
                          <a:latin typeface="Verdana" pitchFamily="34" charset="0"/>
                          <a:ea typeface="Verdana" pitchFamily="34" charset="0"/>
                          <a:cs typeface="Verdana" pitchFamily="34" charset="0"/>
                        </a:rPr>
                        <a:t>1.</a:t>
                      </a:r>
                      <a:r>
                        <a:rPr lang="tr-TR" sz="1200" baseline="0" smtClean="0">
                          <a:latin typeface="Verdana" pitchFamily="34" charset="0"/>
                          <a:ea typeface="Verdana" pitchFamily="34" charset="0"/>
                          <a:cs typeface="Verdana" pitchFamily="34" charset="0"/>
                        </a:rPr>
                        <a:t> Beceri basamağının a ve b basamakları tekrar</a:t>
                      </a:r>
                      <a:endParaRPr lang="tr-TR" sz="1200">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5759">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b) Çorabı ayak ucuna geçirir.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tr-TR" sz="1200" smtClean="0">
                          <a:latin typeface="Verdana" pitchFamily="34" charset="0"/>
                          <a:ea typeface="Verdana" pitchFamily="34" charset="0"/>
                          <a:cs typeface="Verdana" pitchFamily="34" charset="0"/>
                        </a:rPr>
                        <a:t>c)Elleriyle çorabı</a:t>
                      </a:r>
                      <a:r>
                        <a:rPr lang="tr-TR" sz="1200" baseline="0" smtClean="0">
                          <a:latin typeface="Verdana" pitchFamily="34" charset="0"/>
                          <a:ea typeface="Verdana" pitchFamily="34" charset="0"/>
                          <a:cs typeface="Verdana" pitchFamily="34" charset="0"/>
                        </a:rPr>
                        <a:t> iki yana açar.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040">
                <a:tc vMerge="1">
                  <a:txBody>
                    <a:bodyPr/>
                    <a:lstStyle/>
                    <a:p>
                      <a:endParaRPr lang="tr-TR"/>
                    </a:p>
                  </a:txBody>
                  <a:tcPr/>
                </a:tc>
                <a:tc>
                  <a:txBody>
                    <a:bodyPr/>
                    <a:lstStyle/>
                    <a:p>
                      <a:r>
                        <a:rPr lang="tr-TR" sz="1200" smtClean="0">
                          <a:latin typeface="Verdana" pitchFamily="34" charset="0"/>
                          <a:ea typeface="Verdana" pitchFamily="34" charset="0"/>
                          <a:cs typeface="Verdana" pitchFamily="34" charset="0"/>
                        </a:rPr>
                        <a:t>d) Çorabı topuguna geçirir.</a:t>
                      </a:r>
                      <a:endParaRPr lang="tr-TR" sz="1200">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c) Çorabı ayak parmaklarına geçirir.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e)Çorabı yukarı çeker.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Verdana" pitchFamily="34" charset="0"/>
                          <a:ea typeface="Verdana" pitchFamily="34" charset="0"/>
                          <a:cs typeface="Verdana" pitchFamily="34" charset="0"/>
                        </a:rPr>
                        <a:t>3. Çorabı giyer.</a:t>
                      </a:r>
                      <a:endPar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Verdana" pitchFamily="34" charset="0"/>
                          <a:ea typeface="Verdana" pitchFamily="34" charset="0"/>
                          <a:cs typeface="Verdana" pitchFamily="34" charset="0"/>
                        </a:rPr>
                        <a:t>3. Ayak parmaklarına kadar geçirilmiş çorabı giyer.</a:t>
                      </a:r>
                      <a:endPar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a) Çorabı ayak tarağına kadar çeker.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tr-TR" sz="1200" smtClean="0">
                          <a:latin typeface="Verdana" pitchFamily="34" charset="0"/>
                          <a:ea typeface="Verdana" pitchFamily="34" charset="0"/>
                          <a:cs typeface="Verdana" pitchFamily="34" charset="0"/>
                        </a:rPr>
                        <a:t>1.</a:t>
                      </a:r>
                      <a:r>
                        <a:rPr lang="tr-TR" sz="1200" baseline="0" smtClean="0">
                          <a:latin typeface="Verdana" pitchFamily="34" charset="0"/>
                          <a:ea typeface="Verdana" pitchFamily="34" charset="0"/>
                          <a:cs typeface="Verdana" pitchFamily="34" charset="0"/>
                        </a:rPr>
                        <a:t> Beceri basamağının a ve b basamakları tekrar</a:t>
                      </a:r>
                      <a:endParaRPr lang="tr-TR" sz="1200">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b) Elleriyle çorabı iki yana açar.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c) Çorabı ayak bileğine kadar çeker.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c) Çorabı topuğuna geçirir.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d) Ellerini iki yana doğru çekerek çorabı açar.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d) Çorabı yukarı çeker.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2. Beceri basamağının d ve e basamakları tekrar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199" y="262551"/>
            <a:ext cx="8505731" cy="6346480"/>
          </a:xfrm>
        </p:spPr>
        <p:txBody>
          <a:bodyPr>
            <a:normAutofit/>
          </a:bodyPr>
          <a:lstStyle/>
          <a:p>
            <a:pPr lvl="0">
              <a:buNone/>
            </a:pPr>
            <a:endParaRPr lang="tr-TR" sz="2200" smtClean="0"/>
          </a:p>
          <a:p>
            <a:pPr lvl="0">
              <a:lnSpc>
                <a:spcPct val="150000"/>
              </a:lnSpc>
              <a:buNone/>
            </a:pPr>
            <a:r>
              <a:rPr lang="tr-TR" sz="2200" smtClean="0"/>
              <a:t>		Çocuğun beceri ölçü araçlarında yapabildiklerine dayalı olarak, kazandırılacak her beceri için tüm beceri, ileri zincirleme ya da tersine yaklaşımlarından birine göre uzun dönemli, kısa dönemli ve öğretimsel amaçlar belirlenir. Eğer, çocuğa kazandırılmak üzere belirlenen becerilerden biri giyinme becerisi ise ve çocuğun bu becerinin ölçüt bağımlı ölçü aracının uygulanması sonucunda temel becerilerin yarısından fazlasını gerçekleştiremediği ve pek çok beceri basamağında fiziksel yardım ve model olma ipucuna gereksinim duyduğu gözlendiyse, bu becerinin tersine zincirleme yaklaşımıyla kazandırılmasına karar verilebilir. </a:t>
            </a:r>
            <a:endParaRPr lang="tr-TR" sz="2200"/>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1444"/>
            <a:ext cx="8229600" cy="5705035"/>
          </a:xfrm>
        </p:spPr>
        <p:txBody>
          <a:bodyPr/>
          <a:lstStyle/>
          <a:p>
            <a:pPr lvl="0" algn="just">
              <a:lnSpc>
                <a:spcPct val="150000"/>
              </a:lnSpc>
              <a:buNone/>
            </a:pPr>
            <a:r>
              <a:rPr lang="tr-TR" sz="2200" dirty="0" smtClean="0"/>
              <a:t>		Becerinin tersine zincirleme yaklaşımıyla kazandırılmasına karar verildiğinde, öncelikle bu becerinin tersine zincirleme yöntemine göre beceri analizinin yapılması ve bu beceri analizine dayalı olarak, ölçüt bağımlı ölçü aracının hazırlanması gerekmektedir. Daha sonra, bu ölçü aracı çocuğa uygulanarak, ele alınan giyinme becerisindeki performans düzeyi tekrar belirlenir ve bu performans düzeyine dayalı olarak tersine zincirleme yaklaşımına göre uzun dönemli, kısa</a:t>
            </a:r>
            <a:br>
              <a:rPr lang="tr-TR" sz="2200" dirty="0" smtClean="0"/>
            </a:br>
            <a:r>
              <a:rPr lang="tr-TR" sz="2200" dirty="0" smtClean="0"/>
              <a:t>dönemli ve </a:t>
            </a:r>
            <a:r>
              <a:rPr lang="tr-TR" sz="2200" dirty="0" err="1" smtClean="0"/>
              <a:t>öğretimsel</a:t>
            </a:r>
            <a:r>
              <a:rPr lang="tr-TR" sz="2200" dirty="0" smtClean="0"/>
              <a:t> amaçlar belirlenir.</a:t>
            </a:r>
          </a:p>
          <a:p>
            <a:pPr>
              <a:lnSpc>
                <a:spcPct val="150000"/>
              </a:lnSpc>
            </a:pPr>
            <a:endParaRPr lang="tr-TR" sz="2200" dirty="0"/>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373063" y="206375"/>
            <a:ext cx="8551862" cy="6108700"/>
          </a:xfrm>
          <a:prstGeom prst="rect">
            <a:avLst/>
          </a:prstGeom>
          <a:noFill/>
          <a:ln w="9525">
            <a:noFill/>
            <a:miter lim="800000"/>
            <a:headEnd/>
            <a:tailEnd/>
          </a:ln>
          <a:effectLst/>
        </p:spPr>
        <p:txBody>
          <a:bodyPr anchor="ctr">
            <a:spAutoFit/>
          </a:bodyPr>
          <a:lstStyle/>
          <a:p>
            <a:pPr indent="449263" algn="ctr">
              <a:defRPr/>
            </a:pPr>
            <a:r>
              <a:rPr lang="tr-TR" sz="3200" b="1" smtClean="0">
                <a:solidFill>
                  <a:srgbClr val="66FF33"/>
                </a:solidFill>
                <a:effectLst>
                  <a:outerShdw blurRad="38100" dist="38100" dir="2700000" algn="tl">
                    <a:srgbClr val="000000"/>
                  </a:outerShdw>
                </a:effectLst>
                <a:latin typeface="Comic Sans MS" pitchFamily="66" charset="0"/>
              </a:rPr>
              <a:t>TERSİNE</a:t>
            </a:r>
            <a:r>
              <a:rPr lang="tr-TR" sz="3200" b="1" smtClean="0">
                <a:solidFill>
                  <a:schemeClr val="hlink"/>
                </a:solidFill>
                <a:effectLst>
                  <a:outerShdw blurRad="38100" dist="38100" dir="2700000" algn="tl">
                    <a:srgbClr val="000000"/>
                  </a:outerShdw>
                </a:effectLst>
                <a:latin typeface="Comic Sans MS" pitchFamily="66" charset="0"/>
              </a:rPr>
              <a:t> </a:t>
            </a:r>
            <a:r>
              <a:rPr lang="tr-TR" sz="3200" b="1" smtClean="0">
                <a:solidFill>
                  <a:srgbClr val="66FF33"/>
                </a:solidFill>
                <a:effectLst>
                  <a:outerShdw blurRad="38100" dist="38100" dir="2700000" algn="tl">
                    <a:srgbClr val="000000"/>
                  </a:outerShdw>
                </a:effectLst>
                <a:latin typeface="Comic Sans MS" pitchFamily="66" charset="0"/>
              </a:rPr>
              <a:t>ZİNCİRLEME YÖNTEMİ</a:t>
            </a:r>
          </a:p>
          <a:p>
            <a:pPr indent="449263" algn="ctr">
              <a:defRPr/>
            </a:pPr>
            <a:endParaRPr lang="tr-TR" sz="800" b="1" dirty="0">
              <a:solidFill>
                <a:srgbClr val="66FF33"/>
              </a:solidFill>
              <a:effectLst>
                <a:outerShdw blurRad="38100" dist="38100" dir="2700000" algn="tl">
                  <a:srgbClr val="000000"/>
                </a:outerShdw>
              </a:effectLst>
              <a:latin typeface="Comic Sans MS" pitchFamily="66" charset="0"/>
            </a:endParaRPr>
          </a:p>
          <a:p>
            <a:pPr indent="449263">
              <a:defRPr/>
            </a:pPr>
            <a:r>
              <a:rPr lang="tr-TR" sz="2700" b="1" dirty="0">
                <a:effectLst>
                  <a:outerShdw blurRad="38100" dist="38100" dir="2700000" algn="tl">
                    <a:srgbClr val="000000"/>
                  </a:outerShdw>
                </a:effectLst>
                <a:latin typeface="Comic Sans MS" pitchFamily="66" charset="0"/>
              </a:rPr>
              <a:t>Bu öğretim yönteminin kullanılabilmesi için performans alımı öncesinde hazırlanan beceri analizinin, tersine zincirlemeye göre yapılması gerekir. </a:t>
            </a:r>
          </a:p>
          <a:p>
            <a:pPr indent="449263">
              <a:defRPr/>
            </a:pPr>
            <a:r>
              <a:rPr lang="tr-TR" sz="2700" b="1" dirty="0">
                <a:effectLst>
                  <a:outerShdw blurRad="38100" dist="38100" dir="2700000" algn="tl">
                    <a:srgbClr val="000000"/>
                  </a:outerShdw>
                </a:effectLst>
                <a:latin typeface="Comic Sans MS" pitchFamily="66" charset="0"/>
              </a:rPr>
              <a:t>Yani beceri analizi son yapılandan ilk yapılana doğru düzenlenerek oluşturulmalıdır. Öğretim yapılırken son işlem basamağı üzerinde durulur; diğer işlem basamaklarının öğretimi yapılmaz. Öğrenci, son işlem basamağında bağımsızlığa ulaşınca sondan bir önceki işlem basamağının öğretimine geçilir. Her oturumda öğrencinin bağımsız gerçekleştirdiği basamakları da yaparak beceriyi tamamlaması istenir.</a:t>
            </a:r>
            <a:r>
              <a:rPr lang="tr-TR" sz="2700" dirty="0">
                <a:effectLst>
                  <a:outerShdw blurRad="38100" dist="38100" dir="2700000" algn="tl">
                    <a:srgbClr val="000000"/>
                  </a:outerShdw>
                </a:effectLst>
                <a:latin typeface="Comic Sans MS" pitchFamily="66" charset="0"/>
              </a:rPr>
              <a:t>	</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2772"/>
                                        </p:tgtEl>
                                        <p:attrNameLst>
                                          <p:attrName>style.visibility</p:attrName>
                                        </p:attrNameLst>
                                      </p:cBhvr>
                                      <p:to>
                                        <p:strVal val="visible"/>
                                      </p:to>
                                    </p:set>
                                    <p:anim calcmode="discrete" valueType="clr">
                                      <p:cBhvr override="childStyle">
                                        <p:cTn id="7" dur="80"/>
                                        <p:tgtEl>
                                          <p:spTgt spid="3277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2772"/>
                                        </p:tgtEl>
                                        <p:attrNameLst>
                                          <p:attrName>fillcolor</p:attrName>
                                        </p:attrNameLst>
                                      </p:cBhvr>
                                      <p:tavLst>
                                        <p:tav tm="0">
                                          <p:val>
                                            <p:clrVal>
                                              <a:schemeClr val="accent2"/>
                                            </p:clrVal>
                                          </p:val>
                                        </p:tav>
                                        <p:tav tm="50000">
                                          <p:val>
                                            <p:clrVal>
                                              <a:schemeClr val="hlink"/>
                                            </p:clrVal>
                                          </p:val>
                                        </p:tav>
                                      </p:tavLst>
                                    </p:anim>
                                    <p:set>
                                      <p:cBhvr>
                                        <p:cTn id="9" dur="80"/>
                                        <p:tgtEl>
                                          <p:spTgt spid="327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3"/>
          <p:cNvSpPr txBox="1">
            <a:spLocks noChangeArrowheads="1"/>
          </p:cNvSpPr>
          <p:nvPr/>
        </p:nvSpPr>
        <p:spPr bwMode="auto">
          <a:xfrm>
            <a:off x="468313" y="1628775"/>
            <a:ext cx="8135937" cy="366713"/>
          </a:xfrm>
          <a:prstGeom prst="rect">
            <a:avLst/>
          </a:prstGeom>
          <a:noFill/>
          <a:ln w="9525">
            <a:noFill/>
            <a:miter lim="800000"/>
            <a:headEnd/>
            <a:tailEnd/>
          </a:ln>
        </p:spPr>
        <p:txBody>
          <a:bodyPr>
            <a:spAutoFit/>
          </a:bodyPr>
          <a:lstStyle/>
          <a:p>
            <a:pPr algn="r">
              <a:spcBef>
                <a:spcPct val="50000"/>
              </a:spcBef>
            </a:pPr>
            <a:endParaRPr lang="tr-TR">
              <a:latin typeface="Arial" pitchFamily="34" charset="0"/>
            </a:endParaRPr>
          </a:p>
        </p:txBody>
      </p:sp>
      <p:sp>
        <p:nvSpPr>
          <p:cNvPr id="49156" name="Rectangle 4"/>
          <p:cNvSpPr>
            <a:spLocks noChangeArrowheads="1"/>
          </p:cNvSpPr>
          <p:nvPr/>
        </p:nvSpPr>
        <p:spPr bwMode="auto">
          <a:xfrm>
            <a:off x="696036" y="1017442"/>
            <a:ext cx="7670042" cy="5647700"/>
          </a:xfrm>
          <a:prstGeom prst="rect">
            <a:avLst/>
          </a:prstGeom>
          <a:noFill/>
          <a:ln w="9525">
            <a:noFill/>
            <a:miter lim="800000"/>
            <a:headEnd/>
            <a:tailEnd/>
          </a:ln>
          <a:effectLst/>
        </p:spPr>
        <p:txBody>
          <a:bodyPr wrap="square" anchor="ctr">
            <a:spAutoFit/>
          </a:bodyPr>
          <a:lstStyle/>
          <a:p>
            <a:pPr algn="ctr">
              <a:defRPr/>
            </a:pPr>
            <a:r>
              <a:rPr lang="tr-TR" sz="3200" b="1" dirty="0">
                <a:solidFill>
                  <a:srgbClr val="66FF33"/>
                </a:solidFill>
                <a:effectLst>
                  <a:outerShdw blurRad="38100" dist="38100" dir="2700000" algn="tl">
                    <a:srgbClr val="000000"/>
                  </a:outerShdw>
                </a:effectLst>
                <a:latin typeface="Comic Sans MS" pitchFamily="66" charset="0"/>
              </a:rPr>
              <a:t>Tüm Beceri Yöntemi</a:t>
            </a:r>
          </a:p>
          <a:p>
            <a:pPr>
              <a:defRPr/>
            </a:pPr>
            <a:endParaRPr lang="tr-TR" sz="900" dirty="0">
              <a:solidFill>
                <a:srgbClr val="66FF33"/>
              </a:solidFill>
              <a:effectLst>
                <a:outerShdw blurRad="38100" dist="38100" dir="2700000" algn="tl">
                  <a:srgbClr val="000000"/>
                </a:outerShdw>
              </a:effectLst>
              <a:latin typeface="Comic Sans MS" pitchFamily="66" charset="0"/>
            </a:endParaRPr>
          </a:p>
          <a:p>
            <a:pPr>
              <a:defRPr/>
            </a:pPr>
            <a:r>
              <a:rPr lang="tr-TR" sz="3200" dirty="0">
                <a:effectLst>
                  <a:outerShdw blurRad="38100" dist="38100" dir="2700000" algn="tl">
                    <a:srgbClr val="000000"/>
                  </a:outerShdw>
                </a:effectLst>
                <a:latin typeface="Comic Sans MS" pitchFamily="66" charset="0"/>
              </a:rPr>
              <a:t>	Bu yöntemin kullanılabilmesi için de performans alımı öncesi hazırlanan beceri analizinin, ileri zincirlemeye göre yapılması gerekir. </a:t>
            </a:r>
            <a:r>
              <a:rPr lang="tr-TR" sz="3200" b="1" dirty="0">
                <a:effectLst>
                  <a:outerShdw blurRad="38100" dist="38100" dir="2700000" algn="tl">
                    <a:srgbClr val="000000"/>
                  </a:outerShdw>
                </a:effectLst>
                <a:latin typeface="Comic Sans MS" pitchFamily="66" charset="0"/>
              </a:rPr>
              <a:t>Bu yöntemin uygulanması sırasında becerinin bütün işlem basamakları için öğretim yapılır. Her öğretim oturumunda beceri basamaklarındaki ipuçları yavaş yavaş çekilerek becerinin tümü gerçekleştirilmeye çalışılır.</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grpId="0" nodeType="clickEffect">
                                  <p:stCondLst>
                                    <p:cond delay="0"/>
                                  </p:stCondLst>
                                  <p:childTnLst>
                                    <p:animEffect transition="out" filter="diamond(in)">
                                      <p:cBhvr>
                                        <p:cTn id="6" dur="2000"/>
                                        <p:tgtEl>
                                          <p:spTgt spid="49156"/>
                                        </p:tgtEl>
                                      </p:cBhvr>
                                    </p:animEffect>
                                    <p:set>
                                      <p:cBhvr>
                                        <p:cTn id="7" dur="1" fill="hold">
                                          <p:stCondLst>
                                            <p:cond delay="1999"/>
                                          </p:stCondLst>
                                        </p:cTn>
                                        <p:tgtEl>
                                          <p:spTgt spid="4915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144388" name="Rectangle 4"/>
          <p:cNvSpPr>
            <a:spLocks noGrp="1" noChangeArrowheads="1"/>
          </p:cNvSpPr>
          <p:nvPr>
            <p:ph type="title"/>
          </p:nvPr>
        </p:nvSpPr>
        <p:spPr>
          <a:xfrm>
            <a:off x="428453" y="0"/>
            <a:ext cx="8226425" cy="931061"/>
          </a:xfrm>
        </p:spPr>
        <p:txBody>
          <a:bodyPr>
            <a:normAutofit fontScale="90000"/>
          </a:bodyPr>
          <a:lstStyle/>
          <a:p>
            <a:pPr eaLnBrk="1" hangingPunct="1">
              <a:defRPr/>
            </a:pPr>
            <a:r>
              <a:rPr lang="tr-TR" sz="4000" smtClean="0"/>
              <a:t>Ölçü Aracının Hazırlanması</a:t>
            </a:r>
          </a:p>
        </p:txBody>
      </p:sp>
      <p:sp>
        <p:nvSpPr>
          <p:cNvPr id="144387" name="Rectangle 3"/>
          <p:cNvSpPr>
            <a:spLocks noGrp="1" noChangeArrowheads="1"/>
          </p:cNvSpPr>
          <p:nvPr>
            <p:ph idx="1"/>
          </p:nvPr>
        </p:nvSpPr>
        <p:spPr>
          <a:xfrm>
            <a:off x="455613" y="1023043"/>
            <a:ext cx="8226425" cy="5072958"/>
          </a:xfrm>
        </p:spPr>
        <p:txBody>
          <a:bodyPr>
            <a:normAutofit lnSpcReduction="10000"/>
          </a:bodyPr>
          <a:lstStyle/>
          <a:p>
            <a:pPr eaLnBrk="1" hangingPunct="1">
              <a:lnSpc>
                <a:spcPct val="150000"/>
              </a:lnSpc>
              <a:buNone/>
              <a:defRPr/>
            </a:pPr>
            <a:r>
              <a:rPr lang="tr-TR" sz="2200" smtClean="0">
                <a:latin typeface="Verdana" pitchFamily="34" charset="0"/>
                <a:ea typeface="Verdana" pitchFamily="34" charset="0"/>
                <a:cs typeface="Verdana" pitchFamily="34" charset="0"/>
              </a:rPr>
              <a:t>		Ölçüt bağımlı testler, öğrencinin öğretim amaçlarını gerçekleştirip gerçekleştiremediğini değerlendirmeye yöneliktir.</a:t>
            </a:r>
          </a:p>
          <a:p>
            <a:pPr eaLnBrk="1" hangingPunct="1">
              <a:lnSpc>
                <a:spcPct val="150000"/>
              </a:lnSpc>
              <a:buNone/>
              <a:defRPr/>
            </a:pPr>
            <a:r>
              <a:rPr lang="tr-TR" sz="2200" smtClean="0">
                <a:latin typeface="Verdana" pitchFamily="34" charset="0"/>
                <a:ea typeface="Verdana" pitchFamily="34" charset="0"/>
                <a:cs typeface="Verdana" pitchFamily="34" charset="0"/>
              </a:rPr>
              <a:t>		Öğretim öncesinde öğrencinin bir beceride performans düzeyini (Başlama düzeyini) belirlemek, öğretim sırasında öğrencinin gösterdiği ilerlemeyi kaydetmek ve öğretim sonunda öğrencinin öğretim amaçlarını gerçekleştirme düzeyini belirlemek amacıyla kullanılır (Varol,1992:15). </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grpId="0" nodeType="clickEffect">
                                  <p:stCondLst>
                                    <p:cond delay="0"/>
                                  </p:stCondLst>
                                  <p:childTnLst>
                                    <p:animClr clrSpc="hsl" dir="cw">
                                      <p:cBhvr override="childStyle">
                                        <p:cTn id="6" dur="500" fill="hold"/>
                                        <p:tgtEl>
                                          <p:spTgt spid="144388"/>
                                        </p:tgtEl>
                                        <p:attrNameLst>
                                          <p:attrName>style.color</p:attrName>
                                        </p:attrNameLst>
                                      </p:cBhvr>
                                      <p:by>
                                        <p:hsl h="-7200000" s="0" l="0"/>
                                      </p:by>
                                    </p:animClr>
                                    <p:animClr clrSpc="hsl" dir="cw">
                                      <p:cBhvr>
                                        <p:cTn id="7" dur="500" fill="hold"/>
                                        <p:tgtEl>
                                          <p:spTgt spid="144388"/>
                                        </p:tgtEl>
                                        <p:attrNameLst>
                                          <p:attrName>fillcolor</p:attrName>
                                        </p:attrNameLst>
                                      </p:cBhvr>
                                      <p:by>
                                        <p:hsl h="-7200000" s="0" l="0"/>
                                      </p:by>
                                    </p:animClr>
                                    <p:animClr clrSpc="hsl" dir="cw">
                                      <p:cBhvr>
                                        <p:cTn id="8" dur="500" fill="hold"/>
                                        <p:tgtEl>
                                          <p:spTgt spid="144388"/>
                                        </p:tgtEl>
                                        <p:attrNameLst>
                                          <p:attrName>stroke.color</p:attrName>
                                        </p:attrNameLst>
                                      </p:cBhvr>
                                      <p:by>
                                        <p:hsl h="-7200000" s="0" l="0"/>
                                      </p:by>
                                    </p:animClr>
                                    <p:set>
                                      <p:cBhvr>
                                        <p:cTn id="9" dur="500" fill="hold"/>
                                        <p:tgtEl>
                                          <p:spTgt spid="14438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8" grpId="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34499" name="Rectangle 3"/>
          <p:cNvSpPr>
            <a:spLocks noGrp="1" noChangeArrowheads="1"/>
          </p:cNvSpPr>
          <p:nvPr>
            <p:ph idx="1"/>
          </p:nvPr>
        </p:nvSpPr>
        <p:spPr>
          <a:xfrm>
            <a:off x="0" y="395288"/>
            <a:ext cx="9144000" cy="5700712"/>
          </a:xfrm>
        </p:spPr>
        <p:txBody>
          <a:bodyPr>
            <a:normAutofit lnSpcReduction="10000"/>
          </a:bodyPr>
          <a:lstStyle/>
          <a:p>
            <a:pPr eaLnBrk="1" hangingPunct="1">
              <a:lnSpc>
                <a:spcPct val="150000"/>
              </a:lnSpc>
              <a:buNone/>
              <a:defRPr/>
            </a:pPr>
            <a:r>
              <a:rPr lang="tr-TR" sz="2400" smtClean="0">
                <a:latin typeface="Verdana" pitchFamily="34" charset="0"/>
                <a:ea typeface="Verdana" pitchFamily="34" charset="0"/>
                <a:cs typeface="Verdana" pitchFamily="34" charset="0"/>
              </a:rPr>
              <a:t>		</a:t>
            </a:r>
          </a:p>
          <a:p>
            <a:pPr eaLnBrk="1" hangingPunct="1">
              <a:lnSpc>
                <a:spcPct val="150000"/>
              </a:lnSpc>
              <a:buNone/>
              <a:defRPr/>
            </a:pPr>
            <a:r>
              <a:rPr lang="tr-TR" sz="2400" smtClean="0">
                <a:latin typeface="Verdana" pitchFamily="34" charset="0"/>
                <a:ea typeface="Verdana" pitchFamily="34" charset="0"/>
                <a:cs typeface="Verdana" pitchFamily="34" charset="0"/>
              </a:rPr>
              <a:t>		Beceri öğretim  materyalinin ilk basamağını  oluşturan  ölçü  aracının hazırlanmasında  beceri analizi  yapıldıktan sonra beceri  analizinin  basamakları  ölçü  aracının </a:t>
            </a:r>
            <a:r>
              <a:rPr lang="tr-TR" sz="2400" i="1" u="sng" smtClean="0">
                <a:latin typeface="Verdana" pitchFamily="34" charset="0"/>
                <a:ea typeface="Verdana" pitchFamily="34" charset="0"/>
                <a:cs typeface="Verdana" pitchFamily="34" charset="0"/>
              </a:rPr>
              <a:t>bildirimlerini </a:t>
            </a:r>
            <a:r>
              <a:rPr lang="tr-TR" sz="2400" smtClean="0">
                <a:latin typeface="Verdana" pitchFamily="34" charset="0"/>
                <a:ea typeface="Verdana" pitchFamily="34" charset="0"/>
                <a:cs typeface="Verdana" pitchFamily="34" charset="0"/>
              </a:rPr>
              <a:t> oluşturacaktır. </a:t>
            </a:r>
          </a:p>
          <a:p>
            <a:pPr eaLnBrk="1" hangingPunct="1">
              <a:lnSpc>
                <a:spcPct val="150000"/>
              </a:lnSpc>
              <a:buFont typeface="Wingdings" pitchFamily="2" charset="2"/>
              <a:buChar char="ü"/>
              <a:defRPr/>
            </a:pPr>
            <a:r>
              <a:rPr lang="tr-TR" sz="2400" smtClean="0">
                <a:latin typeface="Verdana" pitchFamily="34" charset="0"/>
                <a:ea typeface="Verdana" pitchFamily="34" charset="0"/>
                <a:cs typeface="Verdana" pitchFamily="34" charset="0"/>
              </a:rPr>
              <a:t>Bildirimler yazıldıktan sonra </a:t>
            </a:r>
            <a:r>
              <a:rPr lang="tr-TR" sz="2400" u="sng" smtClean="0">
                <a:latin typeface="Verdana" pitchFamily="34" charset="0"/>
                <a:ea typeface="Verdana" pitchFamily="34" charset="0"/>
                <a:cs typeface="Verdana" pitchFamily="34" charset="0"/>
              </a:rPr>
              <a:t>ölçüt </a:t>
            </a:r>
            <a:r>
              <a:rPr lang="tr-TR" sz="2400" smtClean="0">
                <a:latin typeface="Verdana" pitchFamily="34" charset="0"/>
                <a:ea typeface="Verdana" pitchFamily="34" charset="0"/>
                <a:cs typeface="Verdana" pitchFamily="34" charset="0"/>
              </a:rPr>
              <a:t>belirlenmelidir.</a:t>
            </a:r>
          </a:p>
          <a:p>
            <a:pPr eaLnBrk="1" hangingPunct="1">
              <a:lnSpc>
                <a:spcPct val="150000"/>
              </a:lnSpc>
              <a:buFont typeface="Wingdings" pitchFamily="2" charset="2"/>
              <a:buChar char="ü"/>
              <a:defRPr/>
            </a:pPr>
            <a:r>
              <a:rPr lang="tr-TR" sz="2400" smtClean="0">
                <a:latin typeface="Verdana" pitchFamily="34" charset="0"/>
                <a:ea typeface="Verdana" pitchFamily="34" charset="0"/>
                <a:cs typeface="Verdana" pitchFamily="34" charset="0"/>
              </a:rPr>
              <a:t> Bildirimler  yönergelere dönüştürülmelidir.</a:t>
            </a:r>
          </a:p>
          <a:p>
            <a:pPr eaLnBrk="1" hangingPunct="1">
              <a:lnSpc>
                <a:spcPct val="150000"/>
              </a:lnSpc>
              <a:buFont typeface="Wingdings" pitchFamily="2" charset="2"/>
              <a:buChar char="ü"/>
              <a:defRPr/>
            </a:pPr>
            <a:r>
              <a:rPr lang="tr-TR" sz="2400" smtClean="0">
                <a:latin typeface="Verdana" pitchFamily="34" charset="0"/>
                <a:ea typeface="Verdana" pitchFamily="34" charset="0"/>
                <a:cs typeface="Verdana" pitchFamily="34" charset="0"/>
              </a:rPr>
              <a:t> Değerlendirme yöntemi seçilmelidir.</a:t>
            </a:r>
          </a:p>
          <a:p>
            <a:pPr eaLnBrk="1" hangingPunct="1">
              <a:lnSpc>
                <a:spcPct val="150000"/>
              </a:lnSpc>
              <a:defRPr/>
            </a:pPr>
            <a:endParaRPr lang="tr-TR" sz="2400" smtClean="0">
              <a:latin typeface="Verdana" pitchFamily="34" charset="0"/>
              <a:ea typeface="Verdana" pitchFamily="34" charset="0"/>
              <a:cs typeface="Verdana" pitchFamily="34" charset="0"/>
            </a:endParaRP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34499">
                                            <p:txEl>
                                              <p:pRg st="0" end="0"/>
                                            </p:txEl>
                                          </p:spTgt>
                                        </p:tgtEl>
                                        <p:attrNameLst>
                                          <p:attrName>style.visibility</p:attrName>
                                        </p:attrNameLst>
                                      </p:cBhvr>
                                      <p:to>
                                        <p:strVal val="visible"/>
                                      </p:to>
                                    </p:set>
                                    <p:anim calcmode="discrete" valueType="clr">
                                      <p:cBhvr override="childStyle">
                                        <p:cTn id="7" dur="80"/>
                                        <p:tgtEl>
                                          <p:spTgt spid="23449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3449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34499">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34499">
                                            <p:txEl>
                                              <p:pRg st="1" end="1"/>
                                            </p:txEl>
                                          </p:spTgt>
                                        </p:tgtEl>
                                        <p:attrNameLst>
                                          <p:attrName>style.visibility</p:attrName>
                                        </p:attrNameLst>
                                      </p:cBhvr>
                                      <p:to>
                                        <p:strVal val="visible"/>
                                      </p:to>
                                    </p:set>
                                    <p:anim calcmode="discrete" valueType="clr">
                                      <p:cBhvr override="childStyle">
                                        <p:cTn id="14" dur="80"/>
                                        <p:tgtEl>
                                          <p:spTgt spid="23449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34499">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234499">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34499">
                                            <p:txEl>
                                              <p:pRg st="2" end="2"/>
                                            </p:txEl>
                                          </p:spTgt>
                                        </p:tgtEl>
                                        <p:attrNameLst>
                                          <p:attrName>style.visibility</p:attrName>
                                        </p:attrNameLst>
                                      </p:cBhvr>
                                      <p:to>
                                        <p:strVal val="visible"/>
                                      </p:to>
                                    </p:set>
                                    <p:anim calcmode="discrete" valueType="clr">
                                      <p:cBhvr override="childStyle">
                                        <p:cTn id="21" dur="80"/>
                                        <p:tgtEl>
                                          <p:spTgt spid="23449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34499">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234499">
                                            <p:txEl>
                                              <p:pRg st="2" end="2"/>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234499">
                                            <p:txEl>
                                              <p:pRg st="3" end="3"/>
                                            </p:txEl>
                                          </p:spTgt>
                                        </p:tgtEl>
                                        <p:attrNameLst>
                                          <p:attrName>style.visibility</p:attrName>
                                        </p:attrNameLst>
                                      </p:cBhvr>
                                      <p:to>
                                        <p:strVal val="visible"/>
                                      </p:to>
                                    </p:set>
                                    <p:anim calcmode="discrete" valueType="clr">
                                      <p:cBhvr override="childStyle">
                                        <p:cTn id="28" dur="80"/>
                                        <p:tgtEl>
                                          <p:spTgt spid="23449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234499">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234499">
                                            <p:txEl>
                                              <p:pRg st="3" end="3"/>
                                            </p:txEl>
                                          </p:spTgt>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234499">
                                            <p:txEl>
                                              <p:pRg st="4" end="4"/>
                                            </p:txEl>
                                          </p:spTgt>
                                        </p:tgtEl>
                                        <p:attrNameLst>
                                          <p:attrName>style.visibility</p:attrName>
                                        </p:attrNameLst>
                                      </p:cBhvr>
                                      <p:to>
                                        <p:strVal val="visible"/>
                                      </p:to>
                                    </p:set>
                                    <p:anim calcmode="discrete" valueType="clr">
                                      <p:cBhvr override="childStyle">
                                        <p:cTn id="35" dur="80"/>
                                        <p:tgtEl>
                                          <p:spTgt spid="234499">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234499">
                                            <p:txEl>
                                              <p:pRg st="4" end="4"/>
                                            </p:txEl>
                                          </p:spTgt>
                                        </p:tgtEl>
                                        <p:attrNameLst>
                                          <p:attrName>fillcolor</p:attrName>
                                        </p:attrNameLst>
                                      </p:cBhvr>
                                      <p:tavLst>
                                        <p:tav tm="0">
                                          <p:val>
                                            <p:clrVal>
                                              <a:schemeClr val="accent2"/>
                                            </p:clrVal>
                                          </p:val>
                                        </p:tav>
                                        <p:tav tm="50000">
                                          <p:val>
                                            <p:clrVal>
                                              <a:schemeClr val="hlink"/>
                                            </p:clrVal>
                                          </p:val>
                                        </p:tav>
                                      </p:tavLst>
                                    </p:anim>
                                    <p:set>
                                      <p:cBhvr>
                                        <p:cTn id="37" dur="80"/>
                                        <p:tgtEl>
                                          <p:spTgt spid="234499">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Text Box 4"/>
          <p:cNvSpPr txBox="1">
            <a:spLocks noChangeArrowheads="1"/>
          </p:cNvSpPr>
          <p:nvPr/>
        </p:nvSpPr>
        <p:spPr bwMode="auto">
          <a:xfrm>
            <a:off x="1058863" y="2092325"/>
            <a:ext cx="6034087" cy="701675"/>
          </a:xfrm>
          <a:prstGeom prst="rect">
            <a:avLst/>
          </a:prstGeom>
          <a:noFill/>
          <a:ln w="9525">
            <a:noFill/>
            <a:miter lim="800000"/>
            <a:headEnd/>
            <a:tailEnd/>
          </a:ln>
        </p:spPr>
        <p:txBody>
          <a:bodyPr>
            <a:spAutoFit/>
          </a:bodyPr>
          <a:lstStyle/>
          <a:p>
            <a:pPr>
              <a:spcBef>
                <a:spcPct val="50000"/>
              </a:spcBef>
            </a:pPr>
            <a:r>
              <a:rPr lang="tr-TR" sz="4000"/>
              <a:t>BECERİLERE BAKALIM</a:t>
            </a:r>
          </a:p>
        </p:txBody>
      </p:sp>
      <p:pic>
        <p:nvPicPr>
          <p:cNvPr id="76806" name="Picture 6" descr="HAND149"/>
          <p:cNvPicPr>
            <a:picLocks noChangeAspect="1" noChangeArrowheads="1"/>
          </p:cNvPicPr>
          <p:nvPr/>
        </p:nvPicPr>
        <p:blipFill>
          <a:blip r:embed="rId2" cstate="print"/>
          <a:srcRect/>
          <a:stretch>
            <a:fillRect/>
          </a:stretch>
        </p:blipFill>
        <p:spPr bwMode="auto">
          <a:xfrm>
            <a:off x="5330825" y="3894138"/>
            <a:ext cx="3222625" cy="2365375"/>
          </a:xfrm>
          <a:prstGeom prst="rect">
            <a:avLst/>
          </a:prstGeom>
          <a:noFill/>
          <a:ln w="9525">
            <a:noFill/>
            <a:miter lim="800000"/>
            <a:headEnd/>
            <a:tailEnd/>
          </a:ln>
        </p:spPr>
      </p:pic>
      <p:pic>
        <p:nvPicPr>
          <p:cNvPr id="76807" name="Picture 7" descr="HAND144"/>
          <p:cNvPicPr>
            <a:picLocks noChangeAspect="1" noChangeArrowheads="1"/>
          </p:cNvPicPr>
          <p:nvPr/>
        </p:nvPicPr>
        <p:blipFill>
          <a:blip r:embed="rId3" cstate="print"/>
          <a:srcRect/>
          <a:stretch>
            <a:fillRect/>
          </a:stretch>
        </p:blipFill>
        <p:spPr bwMode="auto">
          <a:xfrm>
            <a:off x="633413" y="3173413"/>
            <a:ext cx="3363912" cy="2033587"/>
          </a:xfrm>
          <a:prstGeom prst="rect">
            <a:avLst/>
          </a:prstGeom>
          <a:noFill/>
          <a:ln w="9525">
            <a:noFill/>
            <a:miter lim="800000"/>
            <a:headEnd/>
            <a:tailEnd/>
          </a:ln>
        </p:spPr>
      </p:pic>
      <p:pic>
        <p:nvPicPr>
          <p:cNvPr id="76808" name="Picture 8" descr="HAND081"/>
          <p:cNvPicPr>
            <a:picLocks noChangeAspect="1" noChangeArrowheads="1"/>
          </p:cNvPicPr>
          <p:nvPr/>
        </p:nvPicPr>
        <p:blipFill>
          <a:blip r:embed="rId4" cstate="print"/>
          <a:srcRect/>
          <a:stretch>
            <a:fillRect/>
          </a:stretch>
        </p:blipFill>
        <p:spPr bwMode="auto">
          <a:xfrm>
            <a:off x="6442075" y="555625"/>
            <a:ext cx="2178050" cy="2370138"/>
          </a:xfrm>
          <a:prstGeom prst="rect">
            <a:avLst/>
          </a:prstGeom>
          <a:noFill/>
          <a:ln w="9525">
            <a:noFill/>
            <a:miter lim="800000"/>
            <a:headEnd/>
            <a:tailEnd/>
          </a:ln>
        </p:spPr>
      </p:pic>
      <p:pic>
        <p:nvPicPr>
          <p:cNvPr id="76809" name="Picture 9" descr="HAND089"/>
          <p:cNvPicPr>
            <a:picLocks noChangeAspect="1" noChangeArrowheads="1"/>
          </p:cNvPicPr>
          <p:nvPr/>
        </p:nvPicPr>
        <p:blipFill>
          <a:blip r:embed="rId5" cstate="print"/>
          <a:srcRect/>
          <a:stretch>
            <a:fillRect/>
          </a:stretch>
        </p:blipFill>
        <p:spPr bwMode="auto">
          <a:xfrm>
            <a:off x="493713" y="319088"/>
            <a:ext cx="3065462" cy="1695450"/>
          </a:xfrm>
          <a:prstGeom prst="rect">
            <a:avLst/>
          </a:prstGeom>
          <a:noFill/>
          <a:ln w="9525">
            <a:noFill/>
            <a:miter lim="800000"/>
            <a:headEnd/>
            <a:tailEnd/>
          </a:ln>
        </p:spPr>
      </p:pic>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6804"/>
                                        </p:tgtEl>
                                        <p:attrNameLst>
                                          <p:attrName>style.visibility</p:attrName>
                                        </p:attrNameLst>
                                      </p:cBhvr>
                                      <p:to>
                                        <p:strVal val="visible"/>
                                      </p:to>
                                    </p:set>
                                    <p:animEffect transition="in" filter="fade">
                                      <p:cBhvr>
                                        <p:cTn id="7" dur="1000"/>
                                        <p:tgtEl>
                                          <p:spTgt spid="76804"/>
                                        </p:tgtEl>
                                      </p:cBhvr>
                                    </p:animEffect>
                                    <p:anim calcmode="lin" valueType="num">
                                      <p:cBhvr>
                                        <p:cTn id="8" dur="1000" fill="hold"/>
                                        <p:tgtEl>
                                          <p:spTgt spid="76804"/>
                                        </p:tgtEl>
                                        <p:attrNameLst>
                                          <p:attrName>ppt_x</p:attrName>
                                        </p:attrNameLst>
                                      </p:cBhvr>
                                      <p:tavLst>
                                        <p:tav tm="0">
                                          <p:val>
                                            <p:strVal val="#ppt_x"/>
                                          </p:val>
                                        </p:tav>
                                        <p:tav tm="100000">
                                          <p:val>
                                            <p:strVal val="#ppt_x"/>
                                          </p:val>
                                        </p:tav>
                                      </p:tavLst>
                                    </p:anim>
                                    <p:anim calcmode="lin" valueType="num">
                                      <p:cBhvr>
                                        <p:cTn id="9" dur="1000" fill="hold"/>
                                        <p:tgtEl>
                                          <p:spTgt spid="7680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6809"/>
                                        </p:tgtEl>
                                        <p:attrNameLst>
                                          <p:attrName>style.visibility</p:attrName>
                                        </p:attrNameLst>
                                      </p:cBhvr>
                                      <p:to>
                                        <p:strVal val="visible"/>
                                      </p:to>
                                    </p:set>
                                    <p:anim calcmode="lin" valueType="num">
                                      <p:cBhvr additive="base">
                                        <p:cTn id="14" dur="500" fill="hold"/>
                                        <p:tgtEl>
                                          <p:spTgt spid="76809"/>
                                        </p:tgtEl>
                                        <p:attrNameLst>
                                          <p:attrName>ppt_x</p:attrName>
                                        </p:attrNameLst>
                                      </p:cBhvr>
                                      <p:tavLst>
                                        <p:tav tm="0">
                                          <p:val>
                                            <p:strVal val="#ppt_x"/>
                                          </p:val>
                                        </p:tav>
                                        <p:tav tm="100000">
                                          <p:val>
                                            <p:strVal val="#ppt_x"/>
                                          </p:val>
                                        </p:tav>
                                      </p:tavLst>
                                    </p:anim>
                                    <p:anim calcmode="lin" valueType="num">
                                      <p:cBhvr additive="base">
                                        <p:cTn id="15" dur="500" fill="hold"/>
                                        <p:tgtEl>
                                          <p:spTgt spid="76809"/>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76808"/>
                                        </p:tgtEl>
                                        <p:attrNameLst>
                                          <p:attrName>style.visibility</p:attrName>
                                        </p:attrNameLst>
                                      </p:cBhvr>
                                      <p:to>
                                        <p:strVal val="visible"/>
                                      </p:to>
                                    </p:set>
                                    <p:animEffect transition="in" filter="checkerboard(across)">
                                      <p:cBhvr>
                                        <p:cTn id="20" dur="500"/>
                                        <p:tgtEl>
                                          <p:spTgt spid="76808"/>
                                        </p:tgtEl>
                                      </p:cBhvr>
                                    </p:animEffect>
                                  </p:childTnLst>
                                </p:cTn>
                              </p:par>
                            </p:childTnLst>
                          </p:cTn>
                        </p:par>
                      </p:childTnLst>
                    </p:cTn>
                  </p:par>
                  <p:par>
                    <p:cTn id="21" fill="hold">
                      <p:stCondLst>
                        <p:cond delay="indefinite"/>
                      </p:stCondLst>
                      <p:childTnLst>
                        <p:par>
                          <p:cTn id="22" fill="hold">
                            <p:stCondLst>
                              <p:cond delay="0"/>
                            </p:stCondLst>
                            <p:childTnLst>
                              <p:par>
                                <p:cTn id="23" presetID="35" presetClass="entr" presetSubtype="0" fill="hold" nodeType="clickEffect">
                                  <p:stCondLst>
                                    <p:cond delay="0"/>
                                  </p:stCondLst>
                                  <p:childTnLst>
                                    <p:set>
                                      <p:cBhvr>
                                        <p:cTn id="24" dur="1" fill="hold">
                                          <p:stCondLst>
                                            <p:cond delay="0"/>
                                          </p:stCondLst>
                                        </p:cTn>
                                        <p:tgtEl>
                                          <p:spTgt spid="76807"/>
                                        </p:tgtEl>
                                        <p:attrNameLst>
                                          <p:attrName>style.visibility</p:attrName>
                                        </p:attrNameLst>
                                      </p:cBhvr>
                                      <p:to>
                                        <p:strVal val="visible"/>
                                      </p:to>
                                    </p:set>
                                    <p:animEffect transition="in" filter="fade">
                                      <p:cBhvr>
                                        <p:cTn id="25" dur="2000"/>
                                        <p:tgtEl>
                                          <p:spTgt spid="76807"/>
                                        </p:tgtEl>
                                      </p:cBhvr>
                                    </p:animEffect>
                                    <p:anim calcmode="lin" valueType="num">
                                      <p:cBhvr>
                                        <p:cTn id="26" dur="2000" fill="hold"/>
                                        <p:tgtEl>
                                          <p:spTgt spid="76807"/>
                                        </p:tgtEl>
                                        <p:attrNameLst>
                                          <p:attrName>style.rotation</p:attrName>
                                        </p:attrNameLst>
                                      </p:cBhvr>
                                      <p:tavLst>
                                        <p:tav tm="0">
                                          <p:val>
                                            <p:fltVal val="720"/>
                                          </p:val>
                                        </p:tav>
                                        <p:tav tm="100000">
                                          <p:val>
                                            <p:fltVal val="0"/>
                                          </p:val>
                                        </p:tav>
                                      </p:tavLst>
                                    </p:anim>
                                    <p:anim calcmode="lin" valueType="num">
                                      <p:cBhvr>
                                        <p:cTn id="27" dur="2000" fill="hold"/>
                                        <p:tgtEl>
                                          <p:spTgt spid="76807"/>
                                        </p:tgtEl>
                                        <p:attrNameLst>
                                          <p:attrName>ppt_h</p:attrName>
                                        </p:attrNameLst>
                                      </p:cBhvr>
                                      <p:tavLst>
                                        <p:tav tm="0">
                                          <p:val>
                                            <p:fltVal val="0"/>
                                          </p:val>
                                        </p:tav>
                                        <p:tav tm="100000">
                                          <p:val>
                                            <p:strVal val="#ppt_h"/>
                                          </p:val>
                                        </p:tav>
                                      </p:tavLst>
                                    </p:anim>
                                    <p:anim calcmode="lin" valueType="num">
                                      <p:cBhvr>
                                        <p:cTn id="28" dur="2000" fill="hold"/>
                                        <p:tgtEl>
                                          <p:spTgt spid="76807"/>
                                        </p:tgtEl>
                                        <p:attrNameLst>
                                          <p:attrName>ppt_w</p:attrName>
                                        </p:attrNameLst>
                                      </p:cBhvr>
                                      <p:tavLst>
                                        <p:tav tm="0">
                                          <p:val>
                                            <p:fltVal val="0"/>
                                          </p:val>
                                        </p:tav>
                                        <p:tav tm="100000">
                                          <p:val>
                                            <p:strVal val="#ppt_w"/>
                                          </p:val>
                                        </p:tav>
                                      </p:tavLst>
                                    </p:anim>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76806"/>
                                        </p:tgtEl>
                                        <p:attrNameLst>
                                          <p:attrName>style.visibility</p:attrName>
                                        </p:attrNameLst>
                                      </p:cBhvr>
                                      <p:to>
                                        <p:strVal val="visible"/>
                                      </p:to>
                                    </p:set>
                                    <p:animEffect transition="in" filter="box(in)">
                                      <p:cBhvr>
                                        <p:cTn id="33" dur="500"/>
                                        <p:tgtEl>
                                          <p:spTgt spid="768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130052" name="Rectangle 4"/>
          <p:cNvSpPr>
            <a:spLocks noChangeArrowheads="1"/>
          </p:cNvSpPr>
          <p:nvPr/>
        </p:nvSpPr>
        <p:spPr bwMode="auto">
          <a:xfrm>
            <a:off x="1042988" y="503238"/>
            <a:ext cx="7381875" cy="765175"/>
          </a:xfrm>
          <a:prstGeom prst="rect">
            <a:avLst/>
          </a:prstGeom>
          <a:noFill/>
          <a:ln w="9525">
            <a:noFill/>
            <a:miter lim="800000"/>
            <a:headEnd/>
            <a:tailEnd/>
          </a:ln>
        </p:spPr>
        <p:txBody>
          <a:bodyPr anchor="ctr"/>
          <a:lstStyle/>
          <a:p>
            <a:pPr algn="ctr">
              <a:lnSpc>
                <a:spcPct val="85000"/>
              </a:lnSpc>
            </a:pPr>
            <a:r>
              <a:rPr lang="tr-TR" b="1">
                <a:latin typeface="Comic Sans MS" pitchFamily="66" charset="0"/>
              </a:rPr>
              <a:t>ÖLÇÜT BAĞIMLI ÖLÇÜ ARAÇLARININ HAZIRLANMASI</a:t>
            </a:r>
          </a:p>
          <a:p>
            <a:pPr algn="ctr">
              <a:lnSpc>
                <a:spcPct val="85000"/>
              </a:lnSpc>
            </a:pPr>
            <a:r>
              <a:rPr lang="tr-TR" b="1">
                <a:latin typeface="Comic Sans MS" pitchFamily="66" charset="0"/>
              </a:rPr>
              <a:t>(Tek Fırsat Yöntemi)</a:t>
            </a:r>
          </a:p>
        </p:txBody>
      </p:sp>
      <p:graphicFrame>
        <p:nvGraphicFramePr>
          <p:cNvPr id="130132" name="Group 84"/>
          <p:cNvGraphicFramePr>
            <a:graphicFrameLocks noGrp="1"/>
          </p:cNvGraphicFramePr>
          <p:nvPr/>
        </p:nvGraphicFramePr>
        <p:xfrm>
          <a:off x="295275" y="1266825"/>
          <a:ext cx="8524875" cy="5041905"/>
        </p:xfrm>
        <a:graphic>
          <a:graphicData uri="http://schemas.openxmlformats.org/drawingml/2006/table">
            <a:tbl>
              <a:tblPr/>
              <a:tblGrid>
                <a:gridCol w="3700463"/>
                <a:gridCol w="3586162"/>
                <a:gridCol w="806450"/>
                <a:gridCol w="431800"/>
              </a:tblGrid>
              <a:tr h="3127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ea typeface="Times New Roman" pitchFamily="18" charset="0"/>
                          <a:cs typeface="Arial" charset="0"/>
                        </a:rPr>
                        <a:t>BİLDİRİMLER</a:t>
                      </a:r>
                      <a:endParaRPr kumimoji="0" lang="tr-TR" sz="14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ea typeface="Times New Roman" pitchFamily="18" charset="0"/>
                          <a:cs typeface="Arial" charset="0"/>
                        </a:rPr>
                        <a:t>YÖNERGELER</a:t>
                      </a:r>
                      <a:endParaRPr kumimoji="0" lang="tr-TR" sz="14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ÖLÇÜT</a:t>
                      </a:r>
                      <a:endParaRPr kumimoji="0" lang="tr-TR"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Ana yönerge: Çorabını giy</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r>
                        <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1. Çorabı tutar.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1. Çorabı tut.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Her iki eliyle çoraba uzanır.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Her iki elinle çoraba uzan.</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2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Her iki elinin baş parmağı içeride, diğer parmakları dışarıda olacak şekilde, çorabın koncundan tutar.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Her iki elinin baş  parmağı içeride, diğer parmakları dışarıda olacak şekilde, çorabın koncundan tut.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2. Çorabı ayak parmaklarına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2. Çorabı ayak parmaklarına geçir</a:t>
                      </a: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Parmaklarını birbirine doğru hareket ettirerek, çorabı toplar.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Parmaklarını birbirine doğru hareket ettirerek, çorabı topla.</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Çorabı ayak ucuna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Çorabı ayak ucuna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ayak parmaklarına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ayak parmaklarına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3. Çorabı giyer.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3. Çorabı giy.</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a:t>
                      </a:r>
                      <a:r>
                        <a:rPr kumimoji="0" lang="tr-TR" sz="1400" b="0" i="0" u="none" strike="noStrike" cap="none" normalizeH="0" baseline="0" smtClean="0">
                          <a:ln>
                            <a:noFill/>
                          </a:ln>
                          <a:solidFill>
                            <a:schemeClr val="tx1"/>
                          </a:solidFill>
                          <a:effectLst/>
                          <a:latin typeface="Comic Sans MS" pitchFamily="66" charset="0"/>
                        </a:rPr>
                        <a:t>Çorabı ayak tarağına kadar çeker.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a:t>
                      </a:r>
                      <a:r>
                        <a:rPr kumimoji="0" lang="tr-TR" sz="1400" b="0" i="0" u="none" strike="noStrike" cap="none" normalizeH="0" baseline="0" smtClean="0">
                          <a:ln>
                            <a:noFill/>
                          </a:ln>
                          <a:solidFill>
                            <a:schemeClr val="tx1"/>
                          </a:solidFill>
                          <a:effectLst/>
                          <a:latin typeface="Comic Sans MS" pitchFamily="66" charset="0"/>
                        </a:rPr>
                        <a:t>Çorabı ayak tarağına kadar çek..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Elleriyle çorabı iki yana açar.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Ellerinle çorabı iki yana aç.</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topuğuna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topuğuna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d) Çorabı yukarı çeker.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d) Çorabı yukarı çek.</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30130" name="Picture 82"/>
          <p:cNvPicPr>
            <a:picLocks noChangeAspect="1" noChangeArrowheads="1"/>
          </p:cNvPicPr>
          <p:nvPr/>
        </p:nvPicPr>
        <p:blipFill>
          <a:blip r:embed="rId2" cstate="print"/>
          <a:srcRect/>
          <a:stretch>
            <a:fillRect/>
          </a:stretch>
        </p:blipFill>
        <p:spPr bwMode="auto">
          <a:xfrm>
            <a:off x="8114184" y="117696"/>
            <a:ext cx="884961" cy="1013988"/>
          </a:xfrm>
          <a:prstGeom prst="rect">
            <a:avLst/>
          </a:prstGeom>
          <a:noFill/>
          <a:ln w="9525">
            <a:noFill/>
            <a:miter lim="800000"/>
            <a:headEnd/>
            <a:tailEnd/>
          </a:ln>
        </p:spPr>
      </p:pic>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30052"/>
                                        </p:tgtEl>
                                        <p:attrNameLst>
                                          <p:attrName>style.visibility</p:attrName>
                                        </p:attrNameLst>
                                      </p:cBhvr>
                                      <p:to>
                                        <p:strVal val="visible"/>
                                      </p:to>
                                    </p:set>
                                    <p:anim calcmode="lin" valueType="num">
                                      <p:cBhvr>
                                        <p:cTn id="7" dur="500" fill="hold"/>
                                        <p:tgtEl>
                                          <p:spTgt spid="130052"/>
                                        </p:tgtEl>
                                        <p:attrNameLst>
                                          <p:attrName>ppt_w</p:attrName>
                                        </p:attrNameLst>
                                      </p:cBhvr>
                                      <p:tavLst>
                                        <p:tav tm="0">
                                          <p:val>
                                            <p:fltVal val="0"/>
                                          </p:val>
                                        </p:tav>
                                        <p:tav tm="100000">
                                          <p:val>
                                            <p:strVal val="#ppt_w"/>
                                          </p:val>
                                        </p:tav>
                                      </p:tavLst>
                                    </p:anim>
                                    <p:anim calcmode="lin" valueType="num">
                                      <p:cBhvr>
                                        <p:cTn id="8" dur="500" fill="hold"/>
                                        <p:tgtEl>
                                          <p:spTgt spid="13005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0132"/>
                                        </p:tgtEl>
                                        <p:attrNameLst>
                                          <p:attrName>style.visibility</p:attrName>
                                        </p:attrNameLst>
                                      </p:cBhvr>
                                      <p:to>
                                        <p:strVal val="visible"/>
                                      </p:to>
                                    </p:set>
                                    <p:anim calcmode="lin" valueType="num">
                                      <p:cBhvr>
                                        <p:cTn id="13" dur="500" fill="hold"/>
                                        <p:tgtEl>
                                          <p:spTgt spid="130132"/>
                                        </p:tgtEl>
                                        <p:attrNameLst>
                                          <p:attrName>ppt_w</p:attrName>
                                        </p:attrNameLst>
                                      </p:cBhvr>
                                      <p:tavLst>
                                        <p:tav tm="0">
                                          <p:val>
                                            <p:fltVal val="0"/>
                                          </p:val>
                                        </p:tav>
                                        <p:tav tm="100000">
                                          <p:val>
                                            <p:strVal val="#ppt_w"/>
                                          </p:val>
                                        </p:tav>
                                      </p:tavLst>
                                    </p:anim>
                                    <p:anim calcmode="lin" valueType="num">
                                      <p:cBhvr>
                                        <p:cTn id="14" dur="500" fill="hold"/>
                                        <p:tgtEl>
                                          <p:spTgt spid="130132"/>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childTnLst>
                                    <p:set>
                                      <p:cBhvr>
                                        <p:cTn id="18" dur="1" fill="hold">
                                          <p:stCondLst>
                                            <p:cond delay="0"/>
                                          </p:stCondLst>
                                        </p:cTn>
                                        <p:tgtEl>
                                          <p:spTgt spid="130130"/>
                                        </p:tgtEl>
                                        <p:attrNameLst>
                                          <p:attrName>style.visibility</p:attrName>
                                        </p:attrNameLst>
                                      </p:cBhvr>
                                      <p:to>
                                        <p:strVal val="visible"/>
                                      </p:to>
                                    </p:set>
                                    <p:animScale>
                                      <p:cBhvr>
                                        <p:cTn id="19" dur="1000" decel="50000" fill="hold">
                                          <p:stCondLst>
                                            <p:cond delay="0"/>
                                          </p:stCondLst>
                                        </p:cTn>
                                        <p:tgtEl>
                                          <p:spTgt spid="1301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130130"/>
                                        </p:tgtEl>
                                        <p:attrNameLst>
                                          <p:attrName>ppt_x</p:attrName>
                                          <p:attrName>ppt_y</p:attrName>
                                        </p:attrNameLst>
                                      </p:cBhvr>
                                    </p:animMotion>
                                    <p:animEffect transition="in" filter="fade">
                                      <p:cBhvr>
                                        <p:cTn id="21" dur="1000"/>
                                        <p:tgtEl>
                                          <p:spTgt spid="130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2"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aphicFrame>
        <p:nvGraphicFramePr>
          <p:cNvPr id="131186" name="Group 114"/>
          <p:cNvGraphicFramePr>
            <a:graphicFrameLocks noGrp="1"/>
          </p:cNvGraphicFramePr>
          <p:nvPr/>
        </p:nvGraphicFramePr>
        <p:xfrm>
          <a:off x="287338" y="1171575"/>
          <a:ext cx="8569325" cy="5120640"/>
        </p:xfrm>
        <a:graphic>
          <a:graphicData uri="http://schemas.openxmlformats.org/drawingml/2006/table">
            <a:tbl>
              <a:tblPr/>
              <a:tblGrid>
                <a:gridCol w="3262312"/>
                <a:gridCol w="3397250"/>
                <a:gridCol w="482600"/>
                <a:gridCol w="481013"/>
                <a:gridCol w="512762"/>
                <a:gridCol w="433388"/>
              </a:tblGrid>
              <a:tr h="2603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ea typeface="Times New Roman" pitchFamily="18" charset="0"/>
                          <a:cs typeface="Arial" charset="0"/>
                        </a:rPr>
                        <a:t>BİLDİRİMLER</a:t>
                      </a:r>
                      <a:endParaRPr kumimoji="0" lang="tr-TR" sz="14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ea typeface="Times New Roman" pitchFamily="18" charset="0"/>
                          <a:cs typeface="Arial" charset="0"/>
                        </a:rPr>
                        <a:t>YÖNERGELER</a:t>
                      </a:r>
                      <a:endParaRPr kumimoji="0" lang="tr-TR" sz="14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B</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Sİ</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MO</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FY</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Ana yönerge: Çorabını giy</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1. Çorabı tutar.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1. Çorabı tut.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Her iki eliyle çoraba uzanır.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Her iki elinle çoraba uzan.</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Her iki elinin baş parmağı içeride, diğer parmakları dışarıda olacak şekilde, çorabın koncundan tutar.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Her iki elinin baş  parmağı içeride, diğer parmakları dışarıda olacak şekilde, çorabın koncundan tut.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2. Çorabı ayak parmaklarına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2. Çorabı ayak parmaklarına geçir</a:t>
                      </a: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Parmaklarını birbirine doğru hareket ettirerek, çorabı toplar.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Parmaklarını birbirine doğru hareket ettirerek, çorabı topla.</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Çorabı ayak ucuna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Çorabı ayak ucuna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ayak parmaklarına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ayak parmaklarına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3. Çorabı giyer.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3. Çorabı giy.</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a:t>
                      </a:r>
                      <a:r>
                        <a:rPr kumimoji="0" lang="tr-TR" sz="1400" b="0" i="0" u="none" strike="noStrike" cap="none" normalizeH="0" baseline="0" smtClean="0">
                          <a:ln>
                            <a:noFill/>
                          </a:ln>
                          <a:solidFill>
                            <a:schemeClr val="tx1"/>
                          </a:solidFill>
                          <a:effectLst/>
                          <a:latin typeface="Comic Sans MS" pitchFamily="66" charset="0"/>
                        </a:rPr>
                        <a:t>Çorabı ayak tarağına kadar çeker.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a:t>
                      </a:r>
                      <a:r>
                        <a:rPr kumimoji="0" lang="tr-TR" sz="1400" b="0" i="0" u="none" strike="noStrike" cap="none" normalizeH="0" baseline="0" smtClean="0">
                          <a:ln>
                            <a:noFill/>
                          </a:ln>
                          <a:solidFill>
                            <a:schemeClr val="tx1"/>
                          </a:solidFill>
                          <a:effectLst/>
                          <a:latin typeface="Comic Sans MS" pitchFamily="66" charset="0"/>
                        </a:rPr>
                        <a:t>Çorabı ayak tarağına kadar çek.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Elleriyle çorabı iki yana açar.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Ellerinle çorabı iki yana aç.</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topuğuna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topuğuna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d) Çorabı yukarı çeker.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d) Çorabı yukarı çek.</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1183" name="Rectangle 111"/>
          <p:cNvSpPr>
            <a:spLocks noChangeArrowheads="1"/>
          </p:cNvSpPr>
          <p:nvPr/>
        </p:nvSpPr>
        <p:spPr bwMode="auto">
          <a:xfrm>
            <a:off x="881063" y="233363"/>
            <a:ext cx="7381875" cy="765175"/>
          </a:xfrm>
          <a:prstGeom prst="rect">
            <a:avLst/>
          </a:prstGeom>
          <a:noFill/>
          <a:ln w="9525">
            <a:noFill/>
            <a:miter lim="800000"/>
            <a:headEnd/>
            <a:tailEnd/>
          </a:ln>
        </p:spPr>
        <p:txBody>
          <a:bodyPr anchor="ctr"/>
          <a:lstStyle/>
          <a:p>
            <a:pPr algn="ctr">
              <a:lnSpc>
                <a:spcPct val="85000"/>
              </a:lnSpc>
            </a:pPr>
            <a:r>
              <a:rPr lang="tr-TR" b="1">
                <a:latin typeface="Comic Sans MS" pitchFamily="66" charset="0"/>
              </a:rPr>
              <a:t>ÖLÇÜT BAĞIMLI ÖLÇÜ ARAÇLARININ HAZIRLANMASI</a:t>
            </a:r>
          </a:p>
          <a:p>
            <a:pPr algn="ctr">
              <a:lnSpc>
                <a:spcPct val="85000"/>
              </a:lnSpc>
            </a:pPr>
            <a:r>
              <a:rPr lang="tr-TR" b="1">
                <a:latin typeface="Comic Sans MS" pitchFamily="66" charset="0"/>
              </a:rPr>
              <a:t>(Çoklu Fırsat Yöntemi)</a:t>
            </a:r>
          </a:p>
        </p:txBody>
      </p:sp>
      <p:pic>
        <p:nvPicPr>
          <p:cNvPr id="5" name="Picture 82"/>
          <p:cNvPicPr>
            <a:picLocks noChangeAspect="1" noChangeArrowheads="1"/>
          </p:cNvPicPr>
          <p:nvPr/>
        </p:nvPicPr>
        <p:blipFill>
          <a:blip r:embed="rId2" cstate="print"/>
          <a:srcRect/>
          <a:stretch>
            <a:fillRect/>
          </a:stretch>
        </p:blipFill>
        <p:spPr bwMode="auto">
          <a:xfrm>
            <a:off x="8114184" y="117696"/>
            <a:ext cx="884961" cy="1013988"/>
          </a:xfrm>
          <a:prstGeom prst="rect">
            <a:avLst/>
          </a:prstGeom>
          <a:noFill/>
          <a:ln w="9525">
            <a:noFill/>
            <a:miter lim="800000"/>
            <a:headEnd/>
            <a:tailEnd/>
          </a:ln>
        </p:spPr>
      </p:pic>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31183"/>
                                        </p:tgtEl>
                                        <p:attrNameLst>
                                          <p:attrName>style.visibility</p:attrName>
                                        </p:attrNameLst>
                                      </p:cBhvr>
                                      <p:to>
                                        <p:strVal val="visible"/>
                                      </p:to>
                                    </p:set>
                                    <p:anim calcmode="lin" valueType="num">
                                      <p:cBhvr>
                                        <p:cTn id="7" dur="500" fill="hold"/>
                                        <p:tgtEl>
                                          <p:spTgt spid="131183"/>
                                        </p:tgtEl>
                                        <p:attrNameLst>
                                          <p:attrName>ppt_w</p:attrName>
                                        </p:attrNameLst>
                                      </p:cBhvr>
                                      <p:tavLst>
                                        <p:tav tm="0">
                                          <p:val>
                                            <p:fltVal val="0"/>
                                          </p:val>
                                        </p:tav>
                                        <p:tav tm="100000">
                                          <p:val>
                                            <p:strVal val="#ppt_w"/>
                                          </p:val>
                                        </p:tav>
                                      </p:tavLst>
                                    </p:anim>
                                    <p:anim calcmode="lin" valueType="num">
                                      <p:cBhvr>
                                        <p:cTn id="8" dur="500" fill="hold"/>
                                        <p:tgtEl>
                                          <p:spTgt spid="13118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1186"/>
                                        </p:tgtEl>
                                        <p:attrNameLst>
                                          <p:attrName>style.visibility</p:attrName>
                                        </p:attrNameLst>
                                      </p:cBhvr>
                                      <p:to>
                                        <p:strVal val="visible"/>
                                      </p:to>
                                    </p:set>
                                    <p:anim calcmode="lin" valueType="num">
                                      <p:cBhvr>
                                        <p:cTn id="13" dur="500" fill="hold"/>
                                        <p:tgtEl>
                                          <p:spTgt spid="131186"/>
                                        </p:tgtEl>
                                        <p:attrNameLst>
                                          <p:attrName>ppt_w</p:attrName>
                                        </p:attrNameLst>
                                      </p:cBhvr>
                                      <p:tavLst>
                                        <p:tav tm="0">
                                          <p:val>
                                            <p:fltVal val="0"/>
                                          </p:val>
                                        </p:tav>
                                        <p:tav tm="100000">
                                          <p:val>
                                            <p:strVal val="#ppt_w"/>
                                          </p:val>
                                        </p:tav>
                                      </p:tavLst>
                                    </p:anim>
                                    <p:anim calcmode="lin" valueType="num">
                                      <p:cBhvr>
                                        <p:cTn id="14" dur="500" fill="hold"/>
                                        <p:tgtEl>
                                          <p:spTgt spid="131186"/>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Scale>
                                      <p:cBhvr>
                                        <p:cTn id="19"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5"/>
                                        </p:tgtEl>
                                        <p:attrNameLst>
                                          <p:attrName>ppt_x</p:attrName>
                                          <p:attrName>ppt_y</p:attrName>
                                        </p:attrNameLst>
                                      </p:cBhvr>
                                    </p:animMotion>
                                    <p:animEffect transition="in" filter="fade">
                                      <p:cBhvr>
                                        <p:cTn id="2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183"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5613" y="1766888"/>
            <a:ext cx="8226425" cy="2347912"/>
          </a:xfrm>
        </p:spPr>
        <p:txBody>
          <a:bodyPr>
            <a:normAutofit fontScale="90000"/>
          </a:bodyPr>
          <a:lstStyle/>
          <a:p>
            <a:pPr eaLnBrk="1" hangingPunct="1"/>
            <a:r>
              <a:rPr lang="tr-TR" sz="5400" smtClean="0">
                <a:solidFill>
                  <a:srgbClr val="EDE811"/>
                </a:solidFill>
                <a:effectLst/>
              </a:rPr>
              <a:t>Öğrencinin performans düzeyinin belirlenmesi</a:t>
            </a:r>
            <a:br>
              <a:rPr lang="tr-TR" sz="5400" smtClean="0">
                <a:solidFill>
                  <a:srgbClr val="EDE811"/>
                </a:solidFill>
                <a:effectLst/>
              </a:rPr>
            </a:br>
            <a:endParaRPr lang="tr-TR" sz="5400" smtClean="0">
              <a:solidFill>
                <a:srgbClr val="EDE811"/>
              </a:solidFill>
              <a:effectLst/>
            </a:endParaRP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145412" name="Rectangle 4"/>
          <p:cNvSpPr>
            <a:spLocks noGrp="1" noChangeArrowheads="1"/>
          </p:cNvSpPr>
          <p:nvPr>
            <p:ph type="title"/>
          </p:nvPr>
        </p:nvSpPr>
        <p:spPr>
          <a:xfrm>
            <a:off x="441965" y="716709"/>
            <a:ext cx="8226425" cy="805759"/>
          </a:xfrm>
        </p:spPr>
        <p:txBody>
          <a:bodyPr>
            <a:normAutofit fontScale="90000"/>
          </a:bodyPr>
          <a:lstStyle/>
          <a:p>
            <a:pPr eaLnBrk="1" hangingPunct="1">
              <a:defRPr/>
            </a:pPr>
            <a:r>
              <a:rPr lang="tr-TR" dirty="0" smtClean="0"/>
              <a:t> </a:t>
            </a:r>
            <a:br>
              <a:rPr lang="tr-TR" dirty="0" smtClean="0"/>
            </a:br>
            <a:r>
              <a:rPr lang="tr-TR" dirty="0"/>
              <a:t/>
            </a:r>
            <a:br>
              <a:rPr lang="tr-TR" dirty="0"/>
            </a:br>
            <a:r>
              <a:rPr lang="tr-TR" dirty="0" smtClean="0"/>
              <a:t/>
            </a:r>
            <a:br>
              <a:rPr lang="tr-TR" dirty="0" smtClean="0"/>
            </a:br>
            <a:r>
              <a:rPr lang="tr-TR" dirty="0"/>
              <a:t/>
            </a:r>
            <a:br>
              <a:rPr lang="tr-TR" dirty="0"/>
            </a:br>
            <a:r>
              <a:rPr lang="tr-TR" sz="3200" dirty="0" smtClean="0">
                <a:solidFill>
                  <a:srgbClr val="FF0000"/>
                </a:solidFill>
              </a:rPr>
              <a:t>Performans Düzeyinin Belirlenmesi</a:t>
            </a:r>
            <a:r>
              <a:rPr lang="tr-TR" dirty="0" smtClean="0"/>
              <a:t/>
            </a:r>
            <a:br>
              <a:rPr lang="tr-TR" dirty="0" smtClean="0"/>
            </a:br>
            <a:endParaRPr lang="tr-TR" dirty="0" smtClean="0"/>
          </a:p>
        </p:txBody>
      </p:sp>
      <p:sp>
        <p:nvSpPr>
          <p:cNvPr id="145411" name="Rectangle 3"/>
          <p:cNvSpPr>
            <a:spLocks noGrp="1" noChangeArrowheads="1"/>
          </p:cNvSpPr>
          <p:nvPr>
            <p:ph idx="1"/>
          </p:nvPr>
        </p:nvSpPr>
        <p:spPr>
          <a:xfrm>
            <a:off x="455613" y="995881"/>
            <a:ext cx="8353409" cy="5432079"/>
          </a:xfrm>
        </p:spPr>
        <p:txBody>
          <a:bodyPr/>
          <a:lstStyle/>
          <a:p>
            <a:pPr eaLnBrk="1" hangingPunct="1">
              <a:lnSpc>
                <a:spcPct val="150000"/>
              </a:lnSpc>
              <a:buNone/>
              <a:defRPr/>
            </a:pPr>
            <a:r>
              <a:rPr lang="tr-TR" b="1" dirty="0" smtClean="0"/>
              <a:t>		</a:t>
            </a:r>
            <a:r>
              <a:rPr lang="tr-TR" sz="2400" dirty="0" smtClean="0">
                <a:latin typeface="Verdana" pitchFamily="34" charset="0"/>
                <a:ea typeface="Verdana" pitchFamily="34" charset="0"/>
                <a:cs typeface="Verdana" pitchFamily="34" charset="0"/>
              </a:rPr>
              <a:t>Beceri analizlerinden yararlanarak hazırlanan ölçüt bağımlı testlerde, her bildirim için yer alan sorular öğrenciye sorularak, doğru ve yanlış tepkileri kaydedilerek öğrencinin performans düzeyi (yapabildikleri) belirlenir. Öğrencinin performans düzeyinin belirlenmesi, öğretime nereden başlanacağına hizmet</a:t>
            </a:r>
          </a:p>
          <a:p>
            <a:pPr eaLnBrk="1" hangingPunct="1">
              <a:lnSpc>
                <a:spcPct val="150000"/>
              </a:lnSpc>
              <a:buNone/>
              <a:defRPr/>
            </a:pPr>
            <a:r>
              <a:rPr lang="tr-TR" sz="2400" dirty="0" smtClean="0">
                <a:latin typeface="Verdana" pitchFamily="34" charset="0"/>
                <a:ea typeface="Verdana" pitchFamily="34" charset="0"/>
                <a:cs typeface="Verdana" pitchFamily="34" charset="0"/>
              </a:rPr>
              <a:t>etmektedir  (Varol,1992:16) .</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5412"/>
                                        </p:tgtEl>
                                        <p:attrNameLst>
                                          <p:attrName>style.visibility</p:attrName>
                                        </p:attrNameLst>
                                      </p:cBhvr>
                                      <p:to>
                                        <p:strVal val="visible"/>
                                      </p:to>
                                    </p:set>
                                    <p:animEffect transition="in" filter="fade">
                                      <p:cBhvr>
                                        <p:cTn id="7" dur="1000"/>
                                        <p:tgtEl>
                                          <p:spTgt spid="145412"/>
                                        </p:tgtEl>
                                      </p:cBhvr>
                                    </p:animEffect>
                                    <p:anim calcmode="lin" valueType="num">
                                      <p:cBhvr>
                                        <p:cTn id="8" dur="1000" fill="hold"/>
                                        <p:tgtEl>
                                          <p:spTgt spid="145412"/>
                                        </p:tgtEl>
                                        <p:attrNameLst>
                                          <p:attrName>ppt_x</p:attrName>
                                        </p:attrNameLst>
                                      </p:cBhvr>
                                      <p:tavLst>
                                        <p:tav tm="0">
                                          <p:val>
                                            <p:strVal val="#ppt_x"/>
                                          </p:val>
                                        </p:tav>
                                        <p:tav tm="100000">
                                          <p:val>
                                            <p:strVal val="#ppt_x"/>
                                          </p:val>
                                        </p:tav>
                                      </p:tavLst>
                                    </p:anim>
                                    <p:anim calcmode="lin" valueType="num">
                                      <p:cBhvr>
                                        <p:cTn id="9" dur="1000" fill="hold"/>
                                        <p:tgtEl>
                                          <p:spTgt spid="1454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2" grpId="0"/>
    </p:bld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7653" name="Rectangle 5"/>
          <p:cNvSpPr>
            <a:spLocks noGrp="1" noChangeArrowheads="1"/>
          </p:cNvSpPr>
          <p:nvPr>
            <p:ph type="body" sz="half" idx="1"/>
          </p:nvPr>
        </p:nvSpPr>
        <p:spPr>
          <a:xfrm>
            <a:off x="533400" y="571501"/>
            <a:ext cx="7707313" cy="4480334"/>
          </a:xfrm>
        </p:spPr>
        <p:txBody>
          <a:bodyPr/>
          <a:lstStyle/>
          <a:p>
            <a:pPr eaLnBrk="1" hangingPunct="1">
              <a:buFont typeface="Wingdings" pitchFamily="2" charset="2"/>
              <a:buNone/>
              <a:defRPr/>
            </a:pPr>
            <a:r>
              <a:rPr lang="tr-TR" sz="2800" smtClean="0"/>
              <a:t>   </a:t>
            </a:r>
            <a:r>
              <a:rPr lang="tr-TR" smtClean="0">
                <a:solidFill>
                  <a:srgbClr val="FF0000"/>
                </a:solidFill>
              </a:rPr>
              <a:t>Beceri Öğretiminde  Performans  Düzeyinin Belirlenmesi</a:t>
            </a:r>
            <a:r>
              <a:rPr lang="tr-TR" b="1" smtClean="0">
                <a:solidFill>
                  <a:srgbClr val="FF0000"/>
                </a:solidFill>
              </a:rPr>
              <a:t> </a:t>
            </a:r>
          </a:p>
          <a:p>
            <a:pPr eaLnBrk="1" hangingPunct="1">
              <a:buFont typeface="Wingdings" pitchFamily="2" charset="2"/>
              <a:buNone/>
              <a:defRPr/>
            </a:pPr>
            <a:endParaRPr lang="tr-TR" b="1" smtClean="0">
              <a:solidFill>
                <a:srgbClr val="FF0000"/>
              </a:solidFill>
            </a:endParaRPr>
          </a:p>
          <a:p>
            <a:pPr eaLnBrk="1" hangingPunct="1">
              <a:buNone/>
              <a:defRPr/>
            </a:pPr>
            <a:r>
              <a:rPr lang="tr-TR" sz="2800" smtClean="0"/>
              <a:t>	Becerileri değerlendirmenin iki yolu vardır: </a:t>
            </a:r>
          </a:p>
          <a:p>
            <a:pPr eaLnBrk="1" hangingPunct="1">
              <a:defRPr/>
            </a:pPr>
            <a:endParaRPr lang="tr-TR" sz="2800" smtClean="0"/>
          </a:p>
          <a:p>
            <a:pPr eaLnBrk="1" hangingPunct="1">
              <a:buFont typeface="Wingdings" pitchFamily="2" charset="2"/>
              <a:buChar char="Ø"/>
              <a:defRPr/>
            </a:pPr>
            <a:r>
              <a:rPr lang="tr-TR" sz="2800" smtClean="0"/>
              <a:t>Tek fırsat yöntemi</a:t>
            </a:r>
          </a:p>
          <a:p>
            <a:pPr eaLnBrk="1" hangingPunct="1">
              <a:buFont typeface="Wingdings" pitchFamily="2" charset="2"/>
              <a:buChar char="Ø"/>
              <a:defRPr/>
            </a:pPr>
            <a:r>
              <a:rPr lang="tr-TR" sz="2800" smtClean="0"/>
              <a:t>Çoklu fırsat yöntemi</a:t>
            </a:r>
          </a:p>
        </p:txBody>
      </p:sp>
      <p:pic>
        <p:nvPicPr>
          <p:cNvPr id="27654" name="Picture 6" descr="FAMLS002"/>
          <p:cNvPicPr>
            <a:picLocks noGrp="1" noChangeAspect="1" noChangeArrowheads="1"/>
          </p:cNvPicPr>
          <p:nvPr>
            <p:ph sz="half" idx="2"/>
          </p:nvPr>
        </p:nvPicPr>
        <p:blipFill>
          <a:blip r:embed="rId2" cstate="print"/>
          <a:stretch>
            <a:fillRect/>
          </a:stretch>
        </p:blipFill>
        <p:spPr>
          <a:xfrm>
            <a:off x="4857750" y="2093912"/>
            <a:ext cx="3619500" cy="3543300"/>
          </a:xfrm>
          <a:noFill/>
        </p:spPr>
      </p:pic>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4"/>
                                        </p:tgtEl>
                                        <p:attrNameLst>
                                          <p:attrName>style.visibility</p:attrName>
                                        </p:attrNameLst>
                                      </p:cBhvr>
                                      <p:to>
                                        <p:strVal val="visible"/>
                                      </p:to>
                                    </p:set>
                                    <p:anim calcmode="lin" valueType="num">
                                      <p:cBhvr additive="base">
                                        <p:cTn id="7" dur="500" fill="hold"/>
                                        <p:tgtEl>
                                          <p:spTgt spid="27654"/>
                                        </p:tgtEl>
                                        <p:attrNameLst>
                                          <p:attrName>ppt_x</p:attrName>
                                        </p:attrNameLst>
                                      </p:cBhvr>
                                      <p:tavLst>
                                        <p:tav tm="0">
                                          <p:val>
                                            <p:strVal val="#ppt_x"/>
                                          </p:val>
                                        </p:tav>
                                        <p:tav tm="100000">
                                          <p:val>
                                            <p:strVal val="#ppt_x"/>
                                          </p:val>
                                        </p:tav>
                                      </p:tavLst>
                                    </p:anim>
                                    <p:anim calcmode="lin" valueType="num">
                                      <p:cBhvr additive="base">
                                        <p:cTn id="8" dur="500" fill="hold"/>
                                        <p:tgtEl>
                                          <p:spTgt spid="276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grpId="0" nodeType="clickEffect">
                                  <p:stCondLst>
                                    <p:cond delay="0"/>
                                  </p:stCondLst>
                                  <p:childTnLst>
                                    <p:set>
                                      <p:cBhvr>
                                        <p:cTn id="12" dur="1" fill="hold">
                                          <p:stCondLst>
                                            <p:cond delay="0"/>
                                          </p:stCondLst>
                                        </p:cTn>
                                        <p:tgtEl>
                                          <p:spTgt spid="27653">
                                            <p:txEl>
                                              <p:pRg st="0" end="0"/>
                                            </p:txEl>
                                          </p:spTgt>
                                        </p:tgtEl>
                                        <p:attrNameLst>
                                          <p:attrName>style.visibility</p:attrName>
                                        </p:attrNameLst>
                                      </p:cBhvr>
                                      <p:to>
                                        <p:strVal val="visible"/>
                                      </p:to>
                                    </p:set>
                                    <p:animEffect transition="in" filter="fade">
                                      <p:cBhvr>
                                        <p:cTn id="13" dur="100"/>
                                        <p:tgtEl>
                                          <p:spTgt spid="27653">
                                            <p:txEl>
                                              <p:pRg st="0" end="0"/>
                                            </p:txEl>
                                          </p:spTgt>
                                        </p:tgtEl>
                                      </p:cBhvr>
                                    </p:animEffect>
                                    <p:anim calcmode="lin" valueType="num">
                                      <p:cBhvr>
                                        <p:cTn id="14" dur="400" fill="hold"/>
                                        <p:tgtEl>
                                          <p:spTgt spid="27653">
                                            <p:txEl>
                                              <p:pRg st="0" end="0"/>
                                            </p:txEl>
                                          </p:spTgt>
                                        </p:tgtEl>
                                        <p:attrNameLst>
                                          <p:attrName>ppt_x</p:attrName>
                                        </p:attrNameLst>
                                      </p:cBhvr>
                                      <p:tavLst>
                                        <p:tav tm="0">
                                          <p:val>
                                            <p:strVal val="#ppt_x"/>
                                          </p:val>
                                        </p:tav>
                                        <p:tav tm="100000">
                                          <p:val>
                                            <p:strVal val="#ppt_x"/>
                                          </p:val>
                                        </p:tav>
                                      </p:tavLst>
                                    </p:anim>
                                    <p:anim calcmode="lin" valueType="num">
                                      <p:cBhvr>
                                        <p:cTn id="15" dur="400" fill="hold"/>
                                        <p:tgtEl>
                                          <p:spTgt spid="27653">
                                            <p:txEl>
                                              <p:pRg st="0" end="0"/>
                                            </p:txEl>
                                          </p:spTgt>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2765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2765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3" presetClass="entr" presetSubtype="0" fill="hold" grpId="0" nodeType="clickEffect">
                                  <p:stCondLst>
                                    <p:cond delay="0"/>
                                  </p:stCondLst>
                                  <p:childTnLst>
                                    <p:set>
                                      <p:cBhvr>
                                        <p:cTn id="21" dur="1" fill="hold">
                                          <p:stCondLst>
                                            <p:cond delay="0"/>
                                          </p:stCondLst>
                                        </p:cTn>
                                        <p:tgtEl>
                                          <p:spTgt spid="27653">
                                            <p:txEl>
                                              <p:pRg st="2" end="2"/>
                                            </p:txEl>
                                          </p:spTgt>
                                        </p:tgtEl>
                                        <p:attrNameLst>
                                          <p:attrName>style.visibility</p:attrName>
                                        </p:attrNameLst>
                                      </p:cBhvr>
                                      <p:to>
                                        <p:strVal val="visible"/>
                                      </p:to>
                                    </p:set>
                                    <p:animEffect transition="in" filter="fade">
                                      <p:cBhvr>
                                        <p:cTn id="22" dur="100"/>
                                        <p:tgtEl>
                                          <p:spTgt spid="27653">
                                            <p:txEl>
                                              <p:pRg st="2" end="2"/>
                                            </p:txEl>
                                          </p:spTgt>
                                        </p:tgtEl>
                                      </p:cBhvr>
                                    </p:animEffect>
                                    <p:anim calcmode="lin" valueType="num">
                                      <p:cBhvr>
                                        <p:cTn id="23" dur="400" fill="hold"/>
                                        <p:tgtEl>
                                          <p:spTgt spid="27653">
                                            <p:txEl>
                                              <p:pRg st="2" end="2"/>
                                            </p:txEl>
                                          </p:spTgt>
                                        </p:tgtEl>
                                        <p:attrNameLst>
                                          <p:attrName>ppt_x</p:attrName>
                                        </p:attrNameLst>
                                      </p:cBhvr>
                                      <p:tavLst>
                                        <p:tav tm="0">
                                          <p:val>
                                            <p:strVal val="#ppt_x"/>
                                          </p:val>
                                        </p:tav>
                                        <p:tav tm="100000">
                                          <p:val>
                                            <p:strVal val="#ppt_x"/>
                                          </p:val>
                                        </p:tav>
                                      </p:tavLst>
                                    </p:anim>
                                    <p:anim calcmode="lin" valueType="num">
                                      <p:cBhvr>
                                        <p:cTn id="24" dur="400" fill="hold"/>
                                        <p:tgtEl>
                                          <p:spTgt spid="27653">
                                            <p:txEl>
                                              <p:pRg st="2" end="2"/>
                                            </p:txEl>
                                          </p:spTgt>
                                        </p:tgtEl>
                                        <p:attrNameLst>
                                          <p:attrName>ppt_y</p:attrName>
                                        </p:attrNameLst>
                                      </p:cBhvr>
                                      <p:tavLst>
                                        <p:tav tm="0">
                                          <p:val>
                                            <p:strVal val="#ppt_y+0.31"/>
                                          </p:val>
                                        </p:tav>
                                        <p:tav tm="100000">
                                          <p:val>
                                            <p:strVal val="#ppt_y+0.31"/>
                                          </p:val>
                                        </p:tav>
                                      </p:tavLst>
                                    </p:anim>
                                    <p:anim calcmode="lin" valueType="num">
                                      <p:cBhvr>
                                        <p:cTn id="25" dur="600" decel="50000" fill="hold">
                                          <p:stCondLst>
                                            <p:cond delay="400"/>
                                          </p:stCondLst>
                                        </p:cTn>
                                        <p:tgtEl>
                                          <p:spTgt spid="2765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6" dur="600" decel="50000" fill="hold">
                                          <p:stCondLst>
                                            <p:cond delay="400"/>
                                          </p:stCondLst>
                                        </p:cTn>
                                        <p:tgtEl>
                                          <p:spTgt spid="2765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3" presetClass="entr" presetSubtype="0" fill="hold" grpId="0" nodeType="clickEffect">
                                  <p:stCondLst>
                                    <p:cond delay="0"/>
                                  </p:stCondLst>
                                  <p:childTnLst>
                                    <p:set>
                                      <p:cBhvr>
                                        <p:cTn id="30" dur="1" fill="hold">
                                          <p:stCondLst>
                                            <p:cond delay="0"/>
                                          </p:stCondLst>
                                        </p:cTn>
                                        <p:tgtEl>
                                          <p:spTgt spid="27653">
                                            <p:txEl>
                                              <p:pRg st="4" end="4"/>
                                            </p:txEl>
                                          </p:spTgt>
                                        </p:tgtEl>
                                        <p:attrNameLst>
                                          <p:attrName>style.visibility</p:attrName>
                                        </p:attrNameLst>
                                      </p:cBhvr>
                                      <p:to>
                                        <p:strVal val="visible"/>
                                      </p:to>
                                    </p:set>
                                    <p:animEffect transition="in" filter="fade">
                                      <p:cBhvr>
                                        <p:cTn id="31" dur="100"/>
                                        <p:tgtEl>
                                          <p:spTgt spid="27653">
                                            <p:txEl>
                                              <p:pRg st="4" end="4"/>
                                            </p:txEl>
                                          </p:spTgt>
                                        </p:tgtEl>
                                      </p:cBhvr>
                                    </p:animEffect>
                                    <p:anim calcmode="lin" valueType="num">
                                      <p:cBhvr>
                                        <p:cTn id="32" dur="400" fill="hold"/>
                                        <p:tgtEl>
                                          <p:spTgt spid="27653">
                                            <p:txEl>
                                              <p:pRg st="4" end="4"/>
                                            </p:txEl>
                                          </p:spTgt>
                                        </p:tgtEl>
                                        <p:attrNameLst>
                                          <p:attrName>ppt_x</p:attrName>
                                        </p:attrNameLst>
                                      </p:cBhvr>
                                      <p:tavLst>
                                        <p:tav tm="0">
                                          <p:val>
                                            <p:strVal val="#ppt_x"/>
                                          </p:val>
                                        </p:tav>
                                        <p:tav tm="100000">
                                          <p:val>
                                            <p:strVal val="#ppt_x"/>
                                          </p:val>
                                        </p:tav>
                                      </p:tavLst>
                                    </p:anim>
                                    <p:anim calcmode="lin" valueType="num">
                                      <p:cBhvr>
                                        <p:cTn id="33" dur="400" fill="hold"/>
                                        <p:tgtEl>
                                          <p:spTgt spid="27653">
                                            <p:txEl>
                                              <p:pRg st="4" end="4"/>
                                            </p:txEl>
                                          </p:spTgt>
                                        </p:tgtEl>
                                        <p:attrNameLst>
                                          <p:attrName>ppt_y</p:attrName>
                                        </p:attrNameLst>
                                      </p:cBhvr>
                                      <p:tavLst>
                                        <p:tav tm="0">
                                          <p:val>
                                            <p:strVal val="#ppt_y+0.31"/>
                                          </p:val>
                                        </p:tav>
                                        <p:tav tm="100000">
                                          <p:val>
                                            <p:strVal val="#ppt_y+0.31"/>
                                          </p:val>
                                        </p:tav>
                                      </p:tavLst>
                                    </p:anim>
                                    <p:anim calcmode="lin" valueType="num">
                                      <p:cBhvr>
                                        <p:cTn id="34" dur="600" decel="50000" fill="hold">
                                          <p:stCondLst>
                                            <p:cond delay="400"/>
                                          </p:stCondLst>
                                        </p:cTn>
                                        <p:tgtEl>
                                          <p:spTgt spid="27653">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5" dur="600" decel="50000" fill="hold">
                                          <p:stCondLst>
                                            <p:cond delay="400"/>
                                          </p:stCondLst>
                                        </p:cTn>
                                        <p:tgtEl>
                                          <p:spTgt spid="27653">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3" presetClass="entr" presetSubtype="0" fill="hold" grpId="0" nodeType="clickEffect">
                                  <p:stCondLst>
                                    <p:cond delay="0"/>
                                  </p:stCondLst>
                                  <p:childTnLst>
                                    <p:set>
                                      <p:cBhvr>
                                        <p:cTn id="39" dur="1" fill="hold">
                                          <p:stCondLst>
                                            <p:cond delay="0"/>
                                          </p:stCondLst>
                                        </p:cTn>
                                        <p:tgtEl>
                                          <p:spTgt spid="27653">
                                            <p:txEl>
                                              <p:pRg st="5" end="5"/>
                                            </p:txEl>
                                          </p:spTgt>
                                        </p:tgtEl>
                                        <p:attrNameLst>
                                          <p:attrName>style.visibility</p:attrName>
                                        </p:attrNameLst>
                                      </p:cBhvr>
                                      <p:to>
                                        <p:strVal val="visible"/>
                                      </p:to>
                                    </p:set>
                                    <p:animEffect transition="in" filter="fade">
                                      <p:cBhvr>
                                        <p:cTn id="40" dur="100"/>
                                        <p:tgtEl>
                                          <p:spTgt spid="27653">
                                            <p:txEl>
                                              <p:pRg st="5" end="5"/>
                                            </p:txEl>
                                          </p:spTgt>
                                        </p:tgtEl>
                                      </p:cBhvr>
                                    </p:animEffect>
                                    <p:anim calcmode="lin" valueType="num">
                                      <p:cBhvr>
                                        <p:cTn id="41" dur="400" fill="hold"/>
                                        <p:tgtEl>
                                          <p:spTgt spid="27653">
                                            <p:txEl>
                                              <p:pRg st="5" end="5"/>
                                            </p:txEl>
                                          </p:spTgt>
                                        </p:tgtEl>
                                        <p:attrNameLst>
                                          <p:attrName>ppt_x</p:attrName>
                                        </p:attrNameLst>
                                      </p:cBhvr>
                                      <p:tavLst>
                                        <p:tav tm="0">
                                          <p:val>
                                            <p:strVal val="#ppt_x"/>
                                          </p:val>
                                        </p:tav>
                                        <p:tav tm="100000">
                                          <p:val>
                                            <p:strVal val="#ppt_x"/>
                                          </p:val>
                                        </p:tav>
                                      </p:tavLst>
                                    </p:anim>
                                    <p:anim calcmode="lin" valueType="num">
                                      <p:cBhvr>
                                        <p:cTn id="42" dur="400" fill="hold"/>
                                        <p:tgtEl>
                                          <p:spTgt spid="27653">
                                            <p:txEl>
                                              <p:pRg st="5" end="5"/>
                                            </p:txEl>
                                          </p:spTgt>
                                        </p:tgtEl>
                                        <p:attrNameLst>
                                          <p:attrName>ppt_y</p:attrName>
                                        </p:attrNameLst>
                                      </p:cBhvr>
                                      <p:tavLst>
                                        <p:tav tm="0">
                                          <p:val>
                                            <p:strVal val="#ppt_y+0.31"/>
                                          </p:val>
                                        </p:tav>
                                        <p:tav tm="100000">
                                          <p:val>
                                            <p:strVal val="#ppt_y+0.31"/>
                                          </p:val>
                                        </p:tav>
                                      </p:tavLst>
                                    </p:anim>
                                    <p:anim calcmode="lin" valueType="num">
                                      <p:cBhvr>
                                        <p:cTn id="43" dur="600" decel="50000" fill="hold">
                                          <p:stCondLst>
                                            <p:cond delay="400"/>
                                          </p:stCondLst>
                                        </p:cTn>
                                        <p:tgtEl>
                                          <p:spTgt spid="27653">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4" dur="600" decel="50000" fill="hold">
                                          <p:stCondLst>
                                            <p:cond delay="400"/>
                                          </p:stCondLst>
                                        </p:cTn>
                                        <p:tgtEl>
                                          <p:spTgt spid="27653">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8677" name="Rectangle 5"/>
          <p:cNvSpPr>
            <a:spLocks noGrp="1" noChangeArrowheads="1"/>
          </p:cNvSpPr>
          <p:nvPr>
            <p:ph idx="1"/>
          </p:nvPr>
        </p:nvSpPr>
        <p:spPr>
          <a:xfrm>
            <a:off x="457200" y="172017"/>
            <a:ext cx="8435975" cy="6209734"/>
          </a:xfrm>
        </p:spPr>
        <p:txBody>
          <a:bodyPr>
            <a:normAutofit fontScale="92500"/>
          </a:bodyPr>
          <a:lstStyle/>
          <a:p>
            <a:pPr eaLnBrk="1" hangingPunct="1">
              <a:buNone/>
              <a:defRPr/>
            </a:pPr>
            <a:r>
              <a:rPr lang="tr-TR" sz="2400" smtClean="0">
                <a:solidFill>
                  <a:schemeClr val="accent4">
                    <a:lumMod val="20000"/>
                    <a:lumOff val="80000"/>
                  </a:schemeClr>
                </a:solidFill>
                <a:effectLst/>
                <a:latin typeface="Comic Sans MS" pitchFamily="66" charset="0"/>
              </a:rPr>
              <a:t>	</a:t>
            </a:r>
            <a:r>
              <a:rPr lang="tr-TR" sz="2400" smtClean="0">
                <a:solidFill>
                  <a:srgbClr val="FF3300"/>
                </a:solidFill>
                <a:effectLst/>
                <a:latin typeface="Comic Sans MS" pitchFamily="66" charset="0"/>
              </a:rPr>
              <a:t>	TEK FIRSAT YÖNTEMİ</a:t>
            </a:r>
            <a:endParaRPr lang="tr-TR" sz="2400" smtClean="0">
              <a:solidFill>
                <a:srgbClr val="FF3300"/>
              </a:solidFill>
              <a:effectLst>
                <a:outerShdw blurRad="38100" dist="38100" dir="2700000" algn="tl">
                  <a:srgbClr val="FFFFFF"/>
                </a:outerShdw>
              </a:effectLst>
              <a:latin typeface="Comic Sans MS" pitchFamily="66" charset="0"/>
            </a:endParaRPr>
          </a:p>
          <a:p>
            <a:pPr eaLnBrk="1" hangingPunct="1">
              <a:lnSpc>
                <a:spcPct val="150000"/>
              </a:lnSpc>
              <a:buNone/>
              <a:defRPr/>
            </a:pPr>
            <a:r>
              <a:rPr lang="tr-TR" sz="2400" smtClean="0">
                <a:solidFill>
                  <a:schemeClr val="accent4">
                    <a:lumMod val="20000"/>
                    <a:lumOff val="80000"/>
                  </a:schemeClr>
                </a:solidFill>
                <a:latin typeface="Comic Sans MS" pitchFamily="66" charset="0"/>
              </a:rPr>
              <a:t>Bu yöntemde:</a:t>
            </a:r>
          </a:p>
          <a:p>
            <a:pPr eaLnBrk="1" hangingPunct="1">
              <a:lnSpc>
                <a:spcPct val="150000"/>
              </a:lnSpc>
              <a:buFont typeface="Wingdings" pitchFamily="2" charset="2"/>
              <a:buChar char="ü"/>
              <a:defRPr/>
            </a:pPr>
            <a:r>
              <a:rPr lang="tr-TR" sz="2400" smtClean="0">
                <a:solidFill>
                  <a:schemeClr val="accent4">
                    <a:lumMod val="20000"/>
                    <a:lumOff val="80000"/>
                  </a:schemeClr>
                </a:solidFill>
                <a:latin typeface="Comic Sans MS" pitchFamily="66" charset="0"/>
              </a:rPr>
              <a:t>Bireye beceri analizinde yer alan basamakları yerine getirmesi için ana yönerge verilir, </a:t>
            </a:r>
          </a:p>
          <a:p>
            <a:pPr eaLnBrk="1" hangingPunct="1">
              <a:lnSpc>
                <a:spcPct val="150000"/>
              </a:lnSpc>
              <a:buFont typeface="Wingdings" pitchFamily="2" charset="2"/>
              <a:buChar char="ü"/>
              <a:defRPr/>
            </a:pPr>
            <a:r>
              <a:rPr lang="tr-TR" sz="2400" smtClean="0">
                <a:solidFill>
                  <a:schemeClr val="accent4">
                    <a:lumMod val="20000"/>
                    <a:lumOff val="80000"/>
                  </a:schemeClr>
                </a:solidFill>
                <a:latin typeface="Comic Sans MS" pitchFamily="66" charset="0"/>
              </a:rPr>
              <a:t>Birey doğru yaptığı her basamak için (+) alır, birey bir basamağı yanlış yaparsa, yanıt için ayrılan sürede yapmazsa ya da  yanıt için ayrılan sürede uygun olmayan davranışlar sergilerse (-) alır ve değerlendirmeye son verilir. </a:t>
            </a:r>
          </a:p>
          <a:p>
            <a:pPr eaLnBrk="1" hangingPunct="1">
              <a:lnSpc>
                <a:spcPct val="150000"/>
              </a:lnSpc>
              <a:buFont typeface="Wingdings" pitchFamily="2" charset="2"/>
              <a:buChar char="ü"/>
              <a:defRPr/>
            </a:pPr>
            <a:r>
              <a:rPr lang="tr-TR" sz="2400" smtClean="0">
                <a:solidFill>
                  <a:schemeClr val="accent4">
                    <a:lumMod val="20000"/>
                    <a:lumOff val="80000"/>
                  </a:schemeClr>
                </a:solidFill>
                <a:latin typeface="Comic Sans MS" pitchFamily="66" charset="0"/>
              </a:rPr>
              <a:t>Beceri analizinde gerçekleştirilen ilk yanlış basamaktan sonra, geriye kalan tüm basamaklar için de (-) verilerek değerlendirme sonlandırılır. </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8677">
                                            <p:txEl>
                                              <p:pRg st="0" end="0"/>
                                            </p:txEl>
                                          </p:spTgt>
                                        </p:tgtEl>
                                        <p:attrNameLst>
                                          <p:attrName>style.visibility</p:attrName>
                                        </p:attrNameLst>
                                      </p:cBhvr>
                                      <p:to>
                                        <p:strVal val="visible"/>
                                      </p:to>
                                    </p:set>
                                    <p:animEffect transition="in" filter="fade">
                                      <p:cBhvr>
                                        <p:cTn id="7" dur="100"/>
                                        <p:tgtEl>
                                          <p:spTgt spid="28677">
                                            <p:txEl>
                                              <p:pRg st="0" end="0"/>
                                            </p:txEl>
                                          </p:spTgt>
                                        </p:tgtEl>
                                      </p:cBhvr>
                                    </p:animEffect>
                                    <p:anim calcmode="lin" valueType="num">
                                      <p:cBhvr>
                                        <p:cTn id="8" dur="400" fill="hold"/>
                                        <p:tgtEl>
                                          <p:spTgt spid="28677">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28677">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8677">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8677">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28677">
                                            <p:txEl>
                                              <p:pRg st="1" end="1"/>
                                            </p:txEl>
                                          </p:spTgt>
                                        </p:tgtEl>
                                        <p:attrNameLst>
                                          <p:attrName>style.visibility</p:attrName>
                                        </p:attrNameLst>
                                      </p:cBhvr>
                                      <p:to>
                                        <p:strVal val="visible"/>
                                      </p:to>
                                    </p:set>
                                    <p:animEffect transition="in" filter="fade">
                                      <p:cBhvr>
                                        <p:cTn id="16" dur="100"/>
                                        <p:tgtEl>
                                          <p:spTgt spid="28677">
                                            <p:txEl>
                                              <p:pRg st="1" end="1"/>
                                            </p:txEl>
                                          </p:spTgt>
                                        </p:tgtEl>
                                      </p:cBhvr>
                                    </p:animEffect>
                                    <p:anim calcmode="lin" valueType="num">
                                      <p:cBhvr>
                                        <p:cTn id="17" dur="400" fill="hold"/>
                                        <p:tgtEl>
                                          <p:spTgt spid="28677">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28677">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8677">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8677">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28677">
                                            <p:txEl>
                                              <p:pRg st="2" end="2"/>
                                            </p:txEl>
                                          </p:spTgt>
                                        </p:tgtEl>
                                        <p:attrNameLst>
                                          <p:attrName>style.visibility</p:attrName>
                                        </p:attrNameLst>
                                      </p:cBhvr>
                                      <p:to>
                                        <p:strVal val="visible"/>
                                      </p:to>
                                    </p:set>
                                    <p:animEffect transition="in" filter="fade">
                                      <p:cBhvr>
                                        <p:cTn id="25" dur="100"/>
                                        <p:tgtEl>
                                          <p:spTgt spid="28677">
                                            <p:txEl>
                                              <p:pRg st="2" end="2"/>
                                            </p:txEl>
                                          </p:spTgt>
                                        </p:tgtEl>
                                      </p:cBhvr>
                                    </p:animEffect>
                                    <p:anim calcmode="lin" valueType="num">
                                      <p:cBhvr>
                                        <p:cTn id="26" dur="400" fill="hold"/>
                                        <p:tgtEl>
                                          <p:spTgt spid="28677">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28677">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28677">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28677">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28677">
                                            <p:txEl>
                                              <p:pRg st="3" end="3"/>
                                            </p:txEl>
                                          </p:spTgt>
                                        </p:tgtEl>
                                        <p:attrNameLst>
                                          <p:attrName>style.visibility</p:attrName>
                                        </p:attrNameLst>
                                      </p:cBhvr>
                                      <p:to>
                                        <p:strVal val="visible"/>
                                      </p:to>
                                    </p:set>
                                    <p:animEffect transition="in" filter="fade">
                                      <p:cBhvr>
                                        <p:cTn id="34" dur="100"/>
                                        <p:tgtEl>
                                          <p:spTgt spid="28677">
                                            <p:txEl>
                                              <p:pRg st="3" end="3"/>
                                            </p:txEl>
                                          </p:spTgt>
                                        </p:tgtEl>
                                      </p:cBhvr>
                                    </p:animEffect>
                                    <p:anim calcmode="lin" valueType="num">
                                      <p:cBhvr>
                                        <p:cTn id="35" dur="400" fill="hold"/>
                                        <p:tgtEl>
                                          <p:spTgt spid="28677">
                                            <p:txEl>
                                              <p:pRg st="3" end="3"/>
                                            </p:txEl>
                                          </p:spTgt>
                                        </p:tgtEl>
                                        <p:attrNameLst>
                                          <p:attrName>ppt_x</p:attrName>
                                        </p:attrNameLst>
                                      </p:cBhvr>
                                      <p:tavLst>
                                        <p:tav tm="0">
                                          <p:val>
                                            <p:strVal val="#ppt_x"/>
                                          </p:val>
                                        </p:tav>
                                        <p:tav tm="100000">
                                          <p:val>
                                            <p:strVal val="#ppt_x"/>
                                          </p:val>
                                        </p:tav>
                                      </p:tavLst>
                                    </p:anim>
                                    <p:anim calcmode="lin" valueType="num">
                                      <p:cBhvr>
                                        <p:cTn id="36" dur="400" fill="hold"/>
                                        <p:tgtEl>
                                          <p:spTgt spid="28677">
                                            <p:txEl>
                                              <p:pRg st="3" end="3"/>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28677">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28677">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3" presetClass="entr" presetSubtype="0" fill="hold" grpId="0" nodeType="clickEffect">
                                  <p:stCondLst>
                                    <p:cond delay="0"/>
                                  </p:stCondLst>
                                  <p:childTnLst>
                                    <p:set>
                                      <p:cBhvr>
                                        <p:cTn id="42" dur="1" fill="hold">
                                          <p:stCondLst>
                                            <p:cond delay="0"/>
                                          </p:stCondLst>
                                        </p:cTn>
                                        <p:tgtEl>
                                          <p:spTgt spid="28677">
                                            <p:txEl>
                                              <p:pRg st="4" end="4"/>
                                            </p:txEl>
                                          </p:spTgt>
                                        </p:tgtEl>
                                        <p:attrNameLst>
                                          <p:attrName>style.visibility</p:attrName>
                                        </p:attrNameLst>
                                      </p:cBhvr>
                                      <p:to>
                                        <p:strVal val="visible"/>
                                      </p:to>
                                    </p:set>
                                    <p:animEffect transition="in" filter="fade">
                                      <p:cBhvr>
                                        <p:cTn id="43" dur="100"/>
                                        <p:tgtEl>
                                          <p:spTgt spid="28677">
                                            <p:txEl>
                                              <p:pRg st="4" end="4"/>
                                            </p:txEl>
                                          </p:spTgt>
                                        </p:tgtEl>
                                      </p:cBhvr>
                                    </p:animEffect>
                                    <p:anim calcmode="lin" valueType="num">
                                      <p:cBhvr>
                                        <p:cTn id="44" dur="400" fill="hold"/>
                                        <p:tgtEl>
                                          <p:spTgt spid="28677">
                                            <p:txEl>
                                              <p:pRg st="4" end="4"/>
                                            </p:txEl>
                                          </p:spTgt>
                                        </p:tgtEl>
                                        <p:attrNameLst>
                                          <p:attrName>ppt_x</p:attrName>
                                        </p:attrNameLst>
                                      </p:cBhvr>
                                      <p:tavLst>
                                        <p:tav tm="0">
                                          <p:val>
                                            <p:strVal val="#ppt_x"/>
                                          </p:val>
                                        </p:tav>
                                        <p:tav tm="100000">
                                          <p:val>
                                            <p:strVal val="#ppt_x"/>
                                          </p:val>
                                        </p:tav>
                                      </p:tavLst>
                                    </p:anim>
                                    <p:anim calcmode="lin" valueType="num">
                                      <p:cBhvr>
                                        <p:cTn id="45" dur="400" fill="hold"/>
                                        <p:tgtEl>
                                          <p:spTgt spid="28677">
                                            <p:txEl>
                                              <p:pRg st="4" end="4"/>
                                            </p:txEl>
                                          </p:spTgt>
                                        </p:tgtEl>
                                        <p:attrNameLst>
                                          <p:attrName>ppt_y</p:attrName>
                                        </p:attrNameLst>
                                      </p:cBhvr>
                                      <p:tavLst>
                                        <p:tav tm="0">
                                          <p:val>
                                            <p:strVal val="#ppt_y+0.31"/>
                                          </p:val>
                                        </p:tav>
                                        <p:tav tm="100000">
                                          <p:val>
                                            <p:strVal val="#ppt_y+0.31"/>
                                          </p:val>
                                        </p:tav>
                                      </p:tavLst>
                                    </p:anim>
                                    <p:anim calcmode="lin" valueType="num">
                                      <p:cBhvr>
                                        <p:cTn id="46" dur="600" decel="50000" fill="hold">
                                          <p:stCondLst>
                                            <p:cond delay="400"/>
                                          </p:stCondLst>
                                        </p:cTn>
                                        <p:tgtEl>
                                          <p:spTgt spid="28677">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7" dur="600" decel="50000" fill="hold">
                                          <p:stCondLst>
                                            <p:cond delay="400"/>
                                          </p:stCondLst>
                                        </p:cTn>
                                        <p:tgtEl>
                                          <p:spTgt spid="28677">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9701" name="Rectangle 5"/>
          <p:cNvSpPr>
            <a:spLocks noChangeArrowheads="1"/>
          </p:cNvSpPr>
          <p:nvPr/>
        </p:nvSpPr>
        <p:spPr bwMode="auto">
          <a:xfrm>
            <a:off x="457200" y="244444"/>
            <a:ext cx="8229600" cy="6255944"/>
          </a:xfrm>
          <a:prstGeom prst="rect">
            <a:avLst/>
          </a:prstGeom>
          <a:noFill/>
          <a:ln w="9525">
            <a:noFill/>
            <a:miter lim="800000"/>
            <a:headEnd/>
            <a:tailEnd/>
          </a:ln>
          <a:effectLst/>
        </p:spPr>
        <p:txBody>
          <a:bodyPr/>
          <a:lstStyle/>
          <a:p>
            <a:pPr marL="457200" indent="-457200">
              <a:lnSpc>
                <a:spcPct val="90000"/>
              </a:lnSpc>
              <a:spcBef>
                <a:spcPct val="20000"/>
              </a:spcBef>
              <a:buClr>
                <a:schemeClr val="tx2"/>
              </a:buClr>
              <a:buSzPct val="115000"/>
              <a:buFont typeface="Wingdings" pitchFamily="2" charset="2"/>
              <a:buNone/>
              <a:defRPr/>
            </a:pPr>
            <a:r>
              <a:rPr lang="tr-TR" sz="2400" smtClean="0">
                <a:effectLst>
                  <a:outerShdw blurRad="38100" dist="38100" dir="2700000" algn="tl">
                    <a:srgbClr val="000000"/>
                  </a:outerShdw>
                </a:effectLst>
                <a:latin typeface="Comic Sans MS" pitchFamily="66" charset="0"/>
              </a:rPr>
              <a:t>		Tek </a:t>
            </a:r>
            <a:r>
              <a:rPr lang="tr-TR" sz="2400">
                <a:effectLst>
                  <a:outerShdw blurRad="38100" dist="38100" dir="2700000" algn="tl">
                    <a:srgbClr val="000000"/>
                  </a:outerShdw>
                </a:effectLst>
                <a:latin typeface="Comic Sans MS" pitchFamily="66" charset="0"/>
              </a:rPr>
              <a:t>fırsat yöntemiyle değerlendirme yapmanın </a:t>
            </a:r>
            <a:r>
              <a:rPr lang="tr-TR" sz="2400">
                <a:solidFill>
                  <a:schemeClr val="accent4">
                    <a:lumMod val="20000"/>
                    <a:lumOff val="80000"/>
                  </a:schemeClr>
                </a:solidFill>
                <a:effectLst>
                  <a:outerShdw blurRad="38100" dist="38100" dir="2700000" algn="tl">
                    <a:srgbClr val="000000"/>
                  </a:outerShdw>
                </a:effectLst>
                <a:latin typeface="Comic Sans MS" pitchFamily="66" charset="0"/>
              </a:rPr>
              <a:t>A</a:t>
            </a:r>
            <a:r>
              <a:rPr lang="tr-TR" sz="2400" smtClean="0">
                <a:solidFill>
                  <a:schemeClr val="accent4">
                    <a:lumMod val="20000"/>
                    <a:lumOff val="80000"/>
                  </a:schemeClr>
                </a:solidFill>
                <a:effectLst>
                  <a:outerShdw blurRad="38100" dist="38100" dir="2700000" algn="tl">
                    <a:srgbClr val="000000"/>
                  </a:outerShdw>
                </a:effectLst>
                <a:latin typeface="Comic Sans MS" pitchFamily="66" charset="0"/>
              </a:rPr>
              <a:t>vantajları;</a:t>
            </a:r>
            <a:endParaRPr lang="tr-TR" sz="2400">
              <a:solidFill>
                <a:schemeClr val="accent4">
                  <a:lumMod val="20000"/>
                  <a:lumOff val="80000"/>
                </a:schemeClr>
              </a:solidFill>
              <a:effectLst>
                <a:outerShdw blurRad="38100" dist="38100" dir="2700000" algn="tl">
                  <a:srgbClr val="000000"/>
                </a:outerShdw>
              </a:effectLst>
              <a:latin typeface="Comic Sans MS" pitchFamily="66" charset="0"/>
            </a:endParaRPr>
          </a:p>
          <a:p>
            <a:pPr marL="457200" indent="-457200">
              <a:lnSpc>
                <a:spcPct val="90000"/>
              </a:lnSpc>
              <a:spcBef>
                <a:spcPct val="20000"/>
              </a:spcBef>
              <a:buClr>
                <a:schemeClr val="tx2"/>
              </a:buClr>
              <a:buSzPct val="115000"/>
              <a:buFont typeface="Wingdings" pitchFamily="2" charset="2"/>
              <a:buNone/>
              <a:defRPr/>
            </a:pPr>
            <a:endParaRPr lang="tr-TR" sz="800">
              <a:effectLst>
                <a:outerShdw blurRad="38100" dist="38100" dir="2700000" algn="tl">
                  <a:srgbClr val="000000"/>
                </a:outerShdw>
              </a:effectLst>
              <a:latin typeface="Comic Sans MS" pitchFamily="66" charset="0"/>
            </a:endParaRPr>
          </a:p>
          <a:p>
            <a:pPr marL="457200" indent="-457200">
              <a:lnSpc>
                <a:spcPct val="90000"/>
              </a:lnSpc>
              <a:spcBef>
                <a:spcPct val="20000"/>
              </a:spcBef>
              <a:buClr>
                <a:schemeClr val="tx2"/>
              </a:buClr>
              <a:buSzPct val="115000"/>
              <a:buFont typeface="Wingdings" pitchFamily="2" charset="2"/>
              <a:buChar char="ü"/>
              <a:defRPr/>
            </a:pPr>
            <a:r>
              <a:rPr lang="tr-TR" sz="2400" smtClean="0">
                <a:effectLst>
                  <a:outerShdw blurRad="38100" dist="38100" dir="2700000" algn="tl">
                    <a:srgbClr val="000000"/>
                  </a:outerShdw>
                </a:effectLst>
                <a:latin typeface="Comic Sans MS" pitchFamily="66" charset="0"/>
              </a:rPr>
              <a:t>Değerlendirme </a:t>
            </a:r>
            <a:r>
              <a:rPr lang="tr-TR" sz="2400">
                <a:effectLst>
                  <a:outerShdw blurRad="38100" dist="38100" dir="2700000" algn="tl">
                    <a:srgbClr val="000000"/>
                  </a:outerShdw>
                </a:effectLst>
                <a:latin typeface="Comic Sans MS" pitchFamily="66" charset="0"/>
              </a:rPr>
              <a:t>kısa sürede tamamlanır, </a:t>
            </a:r>
          </a:p>
          <a:p>
            <a:pPr marL="457200" indent="-457200">
              <a:lnSpc>
                <a:spcPct val="90000"/>
              </a:lnSpc>
              <a:spcBef>
                <a:spcPct val="20000"/>
              </a:spcBef>
              <a:buClr>
                <a:schemeClr val="tx2"/>
              </a:buClr>
              <a:buSzPct val="115000"/>
              <a:buFont typeface="Wingdings" pitchFamily="2" charset="2"/>
              <a:buChar char="ü"/>
              <a:defRPr/>
            </a:pPr>
            <a:r>
              <a:rPr lang="tr-TR" sz="2400" smtClean="0">
                <a:effectLst>
                  <a:outerShdw blurRad="38100" dist="38100" dir="2700000" algn="tl">
                    <a:srgbClr val="000000"/>
                  </a:outerShdw>
                </a:effectLst>
                <a:latin typeface="Comic Sans MS" pitchFamily="66" charset="0"/>
              </a:rPr>
              <a:t>Bireyin </a:t>
            </a:r>
            <a:r>
              <a:rPr lang="tr-TR" sz="2400">
                <a:effectLst>
                  <a:outerShdw blurRad="38100" dist="38100" dir="2700000" algn="tl">
                    <a:srgbClr val="000000"/>
                  </a:outerShdw>
                </a:effectLst>
                <a:latin typeface="Comic Sans MS" pitchFamily="66" charset="0"/>
              </a:rPr>
              <a:t>yanlış yaptığı ilk basamakta değerlendirme sona erdirilerek öğretime geçildiği için öğretime ayrılan süre artar, değerlendirme sırasında öğrenmenin gerçekleşmesi çok küçük bir olasılık olduğu için uygulamanın etkisi daha kesin biçimde ortaya konur. </a:t>
            </a:r>
            <a:endParaRPr lang="tr-TR" sz="2400" smtClean="0">
              <a:effectLst>
                <a:outerShdw blurRad="38100" dist="38100" dir="2700000" algn="tl">
                  <a:srgbClr val="000000"/>
                </a:outerShdw>
              </a:effectLst>
              <a:latin typeface="Comic Sans MS" pitchFamily="66" charset="0"/>
            </a:endParaRPr>
          </a:p>
          <a:p>
            <a:pPr marL="457200" indent="-457200">
              <a:lnSpc>
                <a:spcPct val="90000"/>
              </a:lnSpc>
              <a:spcBef>
                <a:spcPct val="20000"/>
              </a:spcBef>
              <a:buClr>
                <a:schemeClr val="tx2"/>
              </a:buClr>
              <a:buSzPct val="115000"/>
              <a:buFont typeface="Wingdings" pitchFamily="2" charset="2"/>
              <a:buChar char="ü"/>
              <a:defRPr/>
            </a:pPr>
            <a:endParaRPr lang="tr-TR" sz="2400">
              <a:effectLst>
                <a:outerShdw blurRad="38100" dist="38100" dir="2700000" algn="tl">
                  <a:srgbClr val="000000"/>
                </a:outerShdw>
              </a:effectLst>
              <a:latin typeface="Comic Sans MS" pitchFamily="66" charset="0"/>
            </a:endParaRPr>
          </a:p>
          <a:p>
            <a:pPr marL="457200" indent="-457200">
              <a:lnSpc>
                <a:spcPct val="90000"/>
              </a:lnSpc>
              <a:spcBef>
                <a:spcPct val="20000"/>
              </a:spcBef>
              <a:buClr>
                <a:schemeClr val="tx2"/>
              </a:buClr>
              <a:buSzPct val="115000"/>
              <a:buFont typeface="Wingdings" pitchFamily="2" charset="2"/>
              <a:buNone/>
              <a:defRPr/>
            </a:pPr>
            <a:r>
              <a:rPr lang="tr-TR" sz="2400" smtClean="0">
                <a:effectLst>
                  <a:outerShdw blurRad="38100" dist="38100" dir="2700000" algn="tl">
                    <a:srgbClr val="000000"/>
                  </a:outerShdw>
                </a:effectLst>
                <a:ea typeface="Verdana" pitchFamily="34" charset="0"/>
                <a:cs typeface="Verdana" pitchFamily="34" charset="0"/>
              </a:rPr>
              <a:t>Dezavantajları;</a:t>
            </a:r>
          </a:p>
          <a:p>
            <a:pPr marL="457200" indent="-457200">
              <a:lnSpc>
                <a:spcPct val="90000"/>
              </a:lnSpc>
              <a:spcBef>
                <a:spcPct val="20000"/>
              </a:spcBef>
              <a:buClr>
                <a:schemeClr val="tx2"/>
              </a:buClr>
              <a:buSzPct val="115000"/>
              <a:buFont typeface="Wingdings" pitchFamily="2" charset="2"/>
              <a:buChar char="ü"/>
              <a:defRPr/>
            </a:pPr>
            <a:r>
              <a:rPr lang="tr-TR" sz="2400">
                <a:effectLst>
                  <a:outerShdw blurRad="38100" dist="38100" dir="2700000" algn="tl">
                    <a:srgbClr val="000000"/>
                  </a:outerShdw>
                </a:effectLst>
                <a:latin typeface="Comic Sans MS" pitchFamily="66" charset="0"/>
              </a:rPr>
              <a:t>T</a:t>
            </a:r>
            <a:r>
              <a:rPr lang="tr-TR" sz="2400" smtClean="0">
                <a:effectLst>
                  <a:outerShdw blurRad="38100" dist="38100" dir="2700000" algn="tl">
                    <a:srgbClr val="000000"/>
                  </a:outerShdw>
                </a:effectLst>
                <a:latin typeface="Comic Sans MS" pitchFamily="66" charset="0"/>
              </a:rPr>
              <a:t>ek </a:t>
            </a:r>
            <a:r>
              <a:rPr lang="tr-TR" sz="2400">
                <a:effectLst>
                  <a:outerShdw blurRad="38100" dist="38100" dir="2700000" algn="tl">
                    <a:srgbClr val="000000"/>
                  </a:outerShdw>
                </a:effectLst>
                <a:latin typeface="Comic Sans MS" pitchFamily="66" charset="0"/>
              </a:rPr>
              <a:t>fırsat yönteminde beceri analizinde bireyin doğru olarak sergileyebileceği basamaklar varken, bireyin yanlış yaptığı ilk basamakta değerlendirmeye son verildiği için tüm basamaklara ilişkin doğru bir değerlendirme yapılamamış olabilir.</a:t>
            </a:r>
            <a:endParaRPr lang="tr-TR" sz="2400" b="1">
              <a:effectLst>
                <a:outerShdw blurRad="38100" dist="38100" dir="2700000" algn="tl">
                  <a:srgbClr val="000000"/>
                </a:outerShdw>
              </a:effectLst>
              <a:latin typeface="Comic Sans MS" pitchFamily="66" charset="0"/>
            </a:endParaRPr>
          </a:p>
          <a:p>
            <a:pPr marL="457200" indent="-457200">
              <a:lnSpc>
                <a:spcPct val="90000"/>
              </a:lnSpc>
              <a:spcBef>
                <a:spcPct val="20000"/>
              </a:spcBef>
              <a:buClr>
                <a:schemeClr val="tx2"/>
              </a:buClr>
              <a:buSzPct val="115000"/>
              <a:buFont typeface="Wingdings" pitchFamily="2" charset="2"/>
              <a:buNone/>
              <a:defRPr/>
            </a:pPr>
            <a:endParaRPr lang="tr-TR" sz="2400">
              <a:effectLst>
                <a:outerShdw blurRad="38100" dist="38100" dir="2700000" algn="tl">
                  <a:srgbClr val="000000"/>
                </a:outerShdw>
              </a:effectLst>
              <a:latin typeface="Comic Sans MS" pitchFamily="66" charset="0"/>
            </a:endParaRP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9701"/>
                                        </p:tgtEl>
                                        <p:attrNameLst>
                                          <p:attrName>style.visibility</p:attrName>
                                        </p:attrNameLst>
                                      </p:cBhvr>
                                      <p:to>
                                        <p:strVal val="visible"/>
                                      </p:to>
                                    </p:set>
                                    <p:animEffect transition="in" filter="fade">
                                      <p:cBhvr>
                                        <p:cTn id="7" dur="100"/>
                                        <p:tgtEl>
                                          <p:spTgt spid="29701"/>
                                        </p:tgtEl>
                                      </p:cBhvr>
                                    </p:animEffect>
                                    <p:anim calcmode="lin" valueType="num">
                                      <p:cBhvr>
                                        <p:cTn id="8" dur="400" fill="hold"/>
                                        <p:tgtEl>
                                          <p:spTgt spid="29701"/>
                                        </p:tgtEl>
                                        <p:attrNameLst>
                                          <p:attrName>ppt_x</p:attrName>
                                        </p:attrNameLst>
                                      </p:cBhvr>
                                      <p:tavLst>
                                        <p:tav tm="0">
                                          <p:val>
                                            <p:strVal val="#ppt_x"/>
                                          </p:val>
                                        </p:tav>
                                        <p:tav tm="100000">
                                          <p:val>
                                            <p:strVal val="#ppt_x"/>
                                          </p:val>
                                        </p:tav>
                                      </p:tavLst>
                                    </p:anim>
                                    <p:anim calcmode="lin" valueType="num">
                                      <p:cBhvr>
                                        <p:cTn id="9" dur="400" fill="hold"/>
                                        <p:tgtEl>
                                          <p:spTgt spid="29701"/>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970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970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p:bld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aphicFrame>
        <p:nvGraphicFramePr>
          <p:cNvPr id="132101" name="Group 5"/>
          <p:cNvGraphicFramePr>
            <a:graphicFrameLocks noGrp="1"/>
          </p:cNvGraphicFramePr>
          <p:nvPr/>
        </p:nvGraphicFramePr>
        <p:xfrm>
          <a:off x="295275" y="1266825"/>
          <a:ext cx="8524875" cy="5041905"/>
        </p:xfrm>
        <a:graphic>
          <a:graphicData uri="http://schemas.openxmlformats.org/drawingml/2006/table">
            <a:tbl>
              <a:tblPr/>
              <a:tblGrid>
                <a:gridCol w="3700463"/>
                <a:gridCol w="3586162"/>
                <a:gridCol w="806450"/>
                <a:gridCol w="431800"/>
              </a:tblGrid>
              <a:tr h="3127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ea typeface="Times New Roman" pitchFamily="18" charset="0"/>
                          <a:cs typeface="Arial" charset="0"/>
                        </a:rPr>
                        <a:t>BİLDİRİMLER</a:t>
                      </a:r>
                      <a:endParaRPr kumimoji="0" lang="tr-TR" sz="14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ea typeface="Times New Roman" pitchFamily="18" charset="0"/>
                          <a:cs typeface="Arial" charset="0"/>
                        </a:rPr>
                        <a:t>YÖNERGELER</a:t>
                      </a:r>
                      <a:endParaRPr kumimoji="0" lang="tr-TR" sz="14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ÖLÇÜT</a:t>
                      </a:r>
                      <a:endParaRPr kumimoji="0" lang="tr-TR"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Ana yönerge: Çorabını giy</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r>
                        <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1. Çorabı tutar.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1. Çorabı tut.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Her iki eliyle çoraba uzanır.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Her iki elinle çoraba uzan.</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2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Her iki elinin baş parmağı içeride, diğer parmakları dışarıda olacak şekilde, çorabın koncundan tutar.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Her iki elinin baş  parmağı içeride, diğer parmakları dışarıda olacak şekilde, çorabın koncundan tut.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2. Çorabı ayak parmaklarına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2. Çorabı ayak parmaklarına geçir</a:t>
                      </a: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Parmaklarını birbirine doğru hareket ettirerek, çorabı toplar.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Parmaklarını birbirine doğru hareket ettirerek, çorabı topla.</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Çorabı ayak ucuna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Çorabı ayak ucuna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ayak parmaklarına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ayak parmaklarına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3. Çorabı giyer.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3. Çorabı giy.</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a:t>
                      </a:r>
                      <a:r>
                        <a:rPr kumimoji="0" lang="tr-TR" sz="1400" b="0" i="0" u="none" strike="noStrike" cap="none" normalizeH="0" baseline="0" smtClean="0">
                          <a:ln>
                            <a:noFill/>
                          </a:ln>
                          <a:solidFill>
                            <a:schemeClr val="tx1"/>
                          </a:solidFill>
                          <a:effectLst/>
                          <a:latin typeface="Comic Sans MS" pitchFamily="66" charset="0"/>
                        </a:rPr>
                        <a:t>Çorabı ayak tarağına kadar çeker.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a:t>
                      </a:r>
                      <a:r>
                        <a:rPr kumimoji="0" lang="tr-TR" sz="1400" b="0" i="0" u="none" strike="noStrike" cap="none" normalizeH="0" baseline="0" smtClean="0">
                          <a:ln>
                            <a:noFill/>
                          </a:ln>
                          <a:solidFill>
                            <a:schemeClr val="tx1"/>
                          </a:solidFill>
                          <a:effectLst/>
                          <a:latin typeface="Comic Sans MS" pitchFamily="66" charset="0"/>
                        </a:rPr>
                        <a:t>Çorabı ayak tarağına kadar çek.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Elleriyle çorabı iki yana açar.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Elleriyle çorabı iki yana aç.</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topuğuna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topuğuna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d) Çorabı yukarı çeker.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d) Çorabı yukarı çek.</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9951" name="Text Box 82"/>
          <p:cNvSpPr txBox="1">
            <a:spLocks noChangeArrowheads="1"/>
          </p:cNvSpPr>
          <p:nvPr/>
        </p:nvSpPr>
        <p:spPr bwMode="auto">
          <a:xfrm>
            <a:off x="300038" y="744538"/>
            <a:ext cx="4821237" cy="366712"/>
          </a:xfrm>
          <a:prstGeom prst="rect">
            <a:avLst/>
          </a:prstGeom>
          <a:noFill/>
          <a:ln w="9525">
            <a:noFill/>
            <a:miter lim="800000"/>
            <a:headEnd/>
            <a:tailEnd/>
          </a:ln>
        </p:spPr>
        <p:txBody>
          <a:bodyPr>
            <a:spAutoFit/>
          </a:bodyPr>
          <a:lstStyle/>
          <a:p>
            <a:pPr>
              <a:spcBef>
                <a:spcPct val="50000"/>
              </a:spcBef>
            </a:pPr>
            <a:r>
              <a:rPr lang="tr-TR"/>
              <a:t>Öğrencinin adı soyadı:</a:t>
            </a:r>
          </a:p>
        </p:txBody>
      </p:sp>
      <p:sp>
        <p:nvSpPr>
          <p:cNvPr id="79952" name="Text Box 83"/>
          <p:cNvSpPr txBox="1">
            <a:spLocks noChangeArrowheads="1"/>
          </p:cNvSpPr>
          <p:nvPr/>
        </p:nvSpPr>
        <p:spPr bwMode="auto">
          <a:xfrm>
            <a:off x="6413500" y="703263"/>
            <a:ext cx="1776413" cy="366712"/>
          </a:xfrm>
          <a:prstGeom prst="rect">
            <a:avLst/>
          </a:prstGeom>
          <a:noFill/>
          <a:ln w="9525">
            <a:noFill/>
            <a:miter lim="800000"/>
            <a:headEnd/>
            <a:tailEnd/>
          </a:ln>
        </p:spPr>
        <p:txBody>
          <a:bodyPr>
            <a:spAutoFit/>
          </a:bodyPr>
          <a:lstStyle/>
          <a:p>
            <a:pPr>
              <a:spcBef>
                <a:spcPct val="50000"/>
              </a:spcBef>
            </a:pPr>
            <a:r>
              <a:rPr lang="tr-TR"/>
              <a:t>Tarih:</a:t>
            </a:r>
          </a:p>
        </p:txBody>
      </p:sp>
      <p:sp>
        <p:nvSpPr>
          <p:cNvPr id="79953" name="Text Box 84"/>
          <p:cNvSpPr txBox="1">
            <a:spLocks noChangeArrowheads="1"/>
          </p:cNvSpPr>
          <p:nvPr/>
        </p:nvSpPr>
        <p:spPr bwMode="auto">
          <a:xfrm>
            <a:off x="2913063" y="249238"/>
            <a:ext cx="2692400" cy="366712"/>
          </a:xfrm>
          <a:prstGeom prst="rect">
            <a:avLst/>
          </a:prstGeom>
          <a:noFill/>
          <a:ln w="9525">
            <a:noFill/>
            <a:miter lim="800000"/>
            <a:headEnd/>
            <a:tailEnd/>
          </a:ln>
        </p:spPr>
        <p:txBody>
          <a:bodyPr>
            <a:spAutoFit/>
          </a:bodyPr>
          <a:lstStyle/>
          <a:p>
            <a:pPr>
              <a:spcBef>
                <a:spcPct val="50000"/>
              </a:spcBef>
            </a:pPr>
            <a:r>
              <a:rPr lang="tr-TR"/>
              <a:t>Beceri:Çorap giyme</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32101"/>
                                        </p:tgtEl>
                                        <p:attrNameLst>
                                          <p:attrName>style.visibility</p:attrName>
                                        </p:attrNameLst>
                                      </p:cBhvr>
                                      <p:to>
                                        <p:strVal val="visible"/>
                                      </p:to>
                                    </p:set>
                                    <p:anim calcmode="lin" valueType="num">
                                      <p:cBhvr>
                                        <p:cTn id="7" dur="500" fill="hold"/>
                                        <p:tgtEl>
                                          <p:spTgt spid="132101"/>
                                        </p:tgtEl>
                                        <p:attrNameLst>
                                          <p:attrName>ppt_w</p:attrName>
                                        </p:attrNameLst>
                                      </p:cBhvr>
                                      <p:tavLst>
                                        <p:tav tm="0">
                                          <p:val>
                                            <p:fltVal val="0"/>
                                          </p:val>
                                        </p:tav>
                                        <p:tav tm="100000">
                                          <p:val>
                                            <p:strVal val="#ppt_w"/>
                                          </p:val>
                                        </p:tav>
                                      </p:tavLst>
                                    </p:anim>
                                    <p:anim calcmode="lin" valueType="num">
                                      <p:cBhvr>
                                        <p:cTn id="8" dur="500" fill="hold"/>
                                        <p:tgtEl>
                                          <p:spTgt spid="13210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179388" y="530752"/>
            <a:ext cx="8964612" cy="6063198"/>
          </a:xfrm>
          <a:prstGeom prst="rect">
            <a:avLst/>
          </a:prstGeom>
          <a:noFill/>
          <a:ln w="9525">
            <a:noFill/>
            <a:miter lim="800000"/>
            <a:headEnd/>
            <a:tailEnd/>
          </a:ln>
          <a:effectLst/>
        </p:spPr>
        <p:txBody>
          <a:bodyPr anchor="ctr">
            <a:spAutoFit/>
          </a:bodyPr>
          <a:lstStyle/>
          <a:p>
            <a:pPr lvl="1">
              <a:tabLst>
                <a:tab pos="449263" algn="r"/>
              </a:tabLst>
              <a:defRPr/>
            </a:pPr>
            <a:r>
              <a:rPr lang="tr-TR" sz="2400" smtClean="0">
                <a:solidFill>
                  <a:srgbClr val="FF0000"/>
                </a:solidFill>
                <a:effectLst>
                  <a:outerShdw blurRad="38100" dist="38100" dir="2700000" algn="tl">
                    <a:srgbClr val="000000"/>
                  </a:outerShdw>
                </a:effectLst>
                <a:ea typeface="Verdana" pitchFamily="34" charset="0"/>
                <a:cs typeface="Verdana" pitchFamily="34" charset="0"/>
              </a:rPr>
              <a:t>  </a:t>
            </a:r>
            <a:r>
              <a:rPr lang="tr-TR" sz="2400" b="1" smtClean="0">
                <a:solidFill>
                  <a:srgbClr val="FF0000"/>
                </a:solidFill>
                <a:effectLst>
                  <a:outerShdw blurRad="38100" dist="38100" dir="2700000" algn="tl">
                    <a:srgbClr val="000000"/>
                  </a:outerShdw>
                </a:effectLst>
                <a:ea typeface="Verdana" pitchFamily="34" charset="0"/>
                <a:cs typeface="Verdana" pitchFamily="34" charset="0"/>
              </a:rPr>
              <a:t>ÇOKLU FIRSAT YÖNTEMi</a:t>
            </a:r>
          </a:p>
          <a:p>
            <a:pPr lvl="1">
              <a:tabLst>
                <a:tab pos="449263" algn="r"/>
              </a:tabLst>
              <a:defRPr/>
            </a:pPr>
            <a:endParaRPr lang="tr-TR" sz="2400" b="1" smtClean="0">
              <a:solidFill>
                <a:srgbClr val="FF0000"/>
              </a:solidFill>
              <a:effectLst>
                <a:outerShdw blurRad="38100" dist="38100" dir="2700000" algn="tl">
                  <a:srgbClr val="000000"/>
                </a:outerShdw>
              </a:effectLst>
              <a:ea typeface="Verdana" pitchFamily="34" charset="0"/>
              <a:cs typeface="Verdana" pitchFamily="34" charset="0"/>
            </a:endParaRPr>
          </a:p>
          <a:p>
            <a:pPr lvl="1">
              <a:tabLst>
                <a:tab pos="449263" algn="r"/>
              </a:tabLst>
              <a:defRPr/>
            </a:pPr>
            <a:r>
              <a:rPr lang="tr-TR" sz="2000" smtClean="0">
                <a:effectLst>
                  <a:outerShdw blurRad="38100" dist="38100" dir="2700000" algn="tl">
                    <a:srgbClr val="000000"/>
                  </a:outerShdw>
                </a:effectLst>
                <a:latin typeface="Comic Sans MS" pitchFamily="66" charset="0"/>
              </a:rPr>
              <a:t>	Çoklu </a:t>
            </a:r>
            <a:r>
              <a:rPr lang="tr-TR" sz="2000">
                <a:effectLst>
                  <a:outerShdw blurRad="38100" dist="38100" dir="2700000" algn="tl">
                    <a:srgbClr val="000000"/>
                  </a:outerShdw>
                </a:effectLst>
                <a:latin typeface="Comic Sans MS" pitchFamily="66" charset="0"/>
              </a:rPr>
              <a:t>fırsat yöntemiyle öğrencinin becerinin her bir basamağını hangi ipucu kullanıldığın da gerçekleştirdiği ya da bağımsız olarak yapıp yapmadığı belirlenir.</a:t>
            </a:r>
          </a:p>
          <a:p>
            <a:pPr lvl="2">
              <a:buFont typeface="Wingdings" pitchFamily="2" charset="2"/>
              <a:buChar char="ü"/>
              <a:tabLst>
                <a:tab pos="449263" algn="r"/>
              </a:tabLst>
              <a:defRPr/>
            </a:pPr>
            <a:r>
              <a:rPr lang="tr-TR" sz="2000">
                <a:effectLst>
                  <a:outerShdw blurRad="38100" dist="38100" dir="2700000" algn="tl">
                    <a:srgbClr val="000000"/>
                  </a:outerShdw>
                </a:effectLst>
                <a:latin typeface="Comic Sans MS" pitchFamily="66" charset="0"/>
              </a:rPr>
              <a:t> </a:t>
            </a:r>
            <a:r>
              <a:rPr lang="tr-TR" sz="2000" smtClean="0">
                <a:effectLst>
                  <a:outerShdw blurRad="38100" dist="38100" dir="2700000" algn="tl">
                    <a:srgbClr val="000000"/>
                  </a:outerShdw>
                </a:effectLst>
                <a:latin typeface="Comic Sans MS" pitchFamily="66" charset="0"/>
              </a:rPr>
              <a:t>Öğrenciye </a:t>
            </a:r>
            <a:r>
              <a:rPr lang="tr-TR" sz="2000">
                <a:effectLst>
                  <a:outerShdw blurRad="38100" dist="38100" dir="2700000" algn="tl">
                    <a:srgbClr val="000000"/>
                  </a:outerShdw>
                </a:effectLst>
                <a:latin typeface="Comic Sans MS" pitchFamily="66" charset="0"/>
              </a:rPr>
              <a:t>beceriyle ilgili ana yönerge verilir.</a:t>
            </a:r>
          </a:p>
          <a:p>
            <a:pPr lvl="2">
              <a:buFont typeface="Wingdings" pitchFamily="2" charset="2"/>
              <a:buChar char="ü"/>
              <a:tabLst>
                <a:tab pos="449263" algn="r"/>
              </a:tabLst>
              <a:defRPr/>
            </a:pPr>
            <a:r>
              <a:rPr lang="tr-TR" sz="2000">
                <a:effectLst>
                  <a:outerShdw blurRad="38100" dist="38100" dir="2700000" algn="tl">
                    <a:srgbClr val="000000"/>
                  </a:outerShdw>
                </a:effectLst>
                <a:latin typeface="Comic Sans MS" pitchFamily="66" charset="0"/>
              </a:rPr>
              <a:t>   </a:t>
            </a:r>
            <a:r>
              <a:rPr lang="tr-TR" sz="2000" smtClean="0">
                <a:effectLst>
                  <a:outerShdw blurRad="38100" dist="38100" dir="2700000" algn="tl">
                    <a:srgbClr val="000000"/>
                  </a:outerShdw>
                </a:effectLst>
                <a:latin typeface="Comic Sans MS" pitchFamily="66" charset="0"/>
              </a:rPr>
              <a:t>Beceri </a:t>
            </a:r>
            <a:r>
              <a:rPr lang="tr-TR" sz="2000">
                <a:effectLst>
                  <a:outerShdw blurRad="38100" dist="38100" dir="2700000" algn="tl">
                    <a:srgbClr val="000000"/>
                  </a:outerShdw>
                </a:effectLst>
                <a:latin typeface="Comic Sans MS" pitchFamily="66" charset="0"/>
              </a:rPr>
              <a:t>basamağı bağımsız yapılırsa “</a:t>
            </a:r>
            <a:r>
              <a:rPr lang="tr-TR" sz="2000">
                <a:solidFill>
                  <a:srgbClr val="66FF33"/>
                </a:solidFill>
                <a:effectLst>
                  <a:outerShdw blurRad="38100" dist="38100" dir="2700000" algn="tl">
                    <a:srgbClr val="000000"/>
                  </a:outerShdw>
                </a:effectLst>
                <a:latin typeface="Comic Sans MS" pitchFamily="66" charset="0"/>
              </a:rPr>
              <a:t>B</a:t>
            </a:r>
            <a:r>
              <a:rPr lang="tr-TR" sz="2000">
                <a:effectLst>
                  <a:outerShdw blurRad="38100" dist="38100" dir="2700000" algn="tl">
                    <a:srgbClr val="000000"/>
                  </a:outerShdw>
                </a:effectLst>
                <a:latin typeface="Comic Sans MS" pitchFamily="66" charset="0"/>
              </a:rPr>
              <a:t>” olarak kaydedilir.</a:t>
            </a:r>
          </a:p>
          <a:p>
            <a:pPr lvl="2">
              <a:buFont typeface="Wingdings" pitchFamily="2" charset="2"/>
              <a:buChar char="ü"/>
              <a:tabLst>
                <a:tab pos="449263" algn="r"/>
              </a:tabLst>
              <a:defRPr/>
            </a:pPr>
            <a:r>
              <a:rPr lang="tr-TR" sz="2000">
                <a:effectLst>
                  <a:outerShdw blurRad="38100" dist="38100" dir="2700000" algn="tl">
                    <a:srgbClr val="000000"/>
                  </a:outerShdw>
                </a:effectLst>
                <a:latin typeface="Comic Sans MS" pitchFamily="66" charset="0"/>
              </a:rPr>
              <a:t>   </a:t>
            </a:r>
            <a:r>
              <a:rPr lang="tr-TR" sz="2000" smtClean="0">
                <a:effectLst>
                  <a:outerShdw blurRad="38100" dist="38100" dir="2700000" algn="tl">
                    <a:srgbClr val="000000"/>
                  </a:outerShdw>
                </a:effectLst>
                <a:latin typeface="Comic Sans MS" pitchFamily="66" charset="0"/>
              </a:rPr>
              <a:t>Beceri </a:t>
            </a:r>
            <a:r>
              <a:rPr lang="tr-TR" sz="2000">
                <a:effectLst>
                  <a:outerShdw blurRad="38100" dist="38100" dir="2700000" algn="tl">
                    <a:srgbClr val="000000"/>
                  </a:outerShdw>
                </a:effectLst>
                <a:latin typeface="Comic Sans MS" pitchFamily="66" charset="0"/>
              </a:rPr>
              <a:t>basamağı bağımsız yapılmaz ya da hatalı yapılırsa durdurularak o basamakla ilgili sözel ipucu verilir.</a:t>
            </a:r>
          </a:p>
          <a:p>
            <a:pPr lvl="2">
              <a:buFont typeface="Wingdings" pitchFamily="2" charset="2"/>
              <a:buChar char="ü"/>
              <a:tabLst>
                <a:tab pos="449263" algn="r"/>
              </a:tabLst>
              <a:defRPr/>
            </a:pPr>
            <a:r>
              <a:rPr lang="tr-TR" sz="2000">
                <a:effectLst>
                  <a:outerShdw blurRad="38100" dist="38100" dir="2700000" algn="tl">
                    <a:srgbClr val="000000"/>
                  </a:outerShdw>
                </a:effectLst>
                <a:latin typeface="Comic Sans MS" pitchFamily="66" charset="0"/>
              </a:rPr>
              <a:t>   </a:t>
            </a:r>
            <a:r>
              <a:rPr lang="tr-TR" sz="2000" smtClean="0">
                <a:effectLst>
                  <a:outerShdw blurRad="38100" dist="38100" dir="2700000" algn="tl">
                    <a:srgbClr val="000000"/>
                  </a:outerShdw>
                </a:effectLst>
                <a:latin typeface="Comic Sans MS" pitchFamily="66" charset="0"/>
              </a:rPr>
              <a:t>Sözel </a:t>
            </a:r>
            <a:r>
              <a:rPr lang="tr-TR" sz="2000">
                <a:effectLst>
                  <a:outerShdw blurRad="38100" dist="38100" dir="2700000" algn="tl">
                    <a:srgbClr val="000000"/>
                  </a:outerShdw>
                </a:effectLst>
                <a:latin typeface="Comic Sans MS" pitchFamily="66" charset="0"/>
              </a:rPr>
              <a:t>ipucu verildiğinde beceri basamağı yapılırsa sözel ipucu olarak “</a:t>
            </a:r>
            <a:r>
              <a:rPr lang="tr-TR" sz="2000">
                <a:solidFill>
                  <a:srgbClr val="66FF33"/>
                </a:solidFill>
                <a:effectLst>
                  <a:outerShdw blurRad="38100" dist="38100" dir="2700000" algn="tl">
                    <a:srgbClr val="000000"/>
                  </a:outerShdw>
                </a:effectLst>
                <a:latin typeface="Comic Sans MS" pitchFamily="66" charset="0"/>
              </a:rPr>
              <a:t>Sİ</a:t>
            </a:r>
            <a:r>
              <a:rPr lang="tr-TR" sz="2000">
                <a:effectLst>
                  <a:outerShdw blurRad="38100" dist="38100" dir="2700000" algn="tl">
                    <a:srgbClr val="000000"/>
                  </a:outerShdw>
                </a:effectLst>
                <a:latin typeface="Comic Sans MS" pitchFamily="66" charset="0"/>
              </a:rPr>
              <a:t>” kaydedilir.</a:t>
            </a:r>
          </a:p>
          <a:p>
            <a:pPr lvl="2">
              <a:buFont typeface="Wingdings" pitchFamily="2" charset="2"/>
              <a:buChar char="ü"/>
              <a:tabLst>
                <a:tab pos="449263" algn="r"/>
              </a:tabLst>
              <a:defRPr/>
            </a:pPr>
            <a:r>
              <a:rPr lang="tr-TR" sz="2000">
                <a:effectLst>
                  <a:outerShdw blurRad="38100" dist="38100" dir="2700000" algn="tl">
                    <a:srgbClr val="000000"/>
                  </a:outerShdw>
                </a:effectLst>
                <a:latin typeface="Comic Sans MS" pitchFamily="66" charset="0"/>
              </a:rPr>
              <a:t>  </a:t>
            </a:r>
            <a:r>
              <a:rPr lang="tr-TR" sz="2000" smtClean="0">
                <a:effectLst>
                  <a:outerShdw blurRad="38100" dist="38100" dir="2700000" algn="tl">
                    <a:srgbClr val="000000"/>
                  </a:outerShdw>
                </a:effectLst>
                <a:latin typeface="Comic Sans MS" pitchFamily="66" charset="0"/>
              </a:rPr>
              <a:t>Sözel </a:t>
            </a:r>
            <a:r>
              <a:rPr lang="tr-TR" sz="2000">
                <a:effectLst>
                  <a:outerShdw blurRad="38100" dist="38100" dir="2700000" algn="tl">
                    <a:srgbClr val="000000"/>
                  </a:outerShdw>
                </a:effectLst>
                <a:latin typeface="Comic Sans MS" pitchFamily="66" charset="0"/>
              </a:rPr>
              <a:t>ipucu verildiğinde, beceri basamağı yapılamaz ise model olunarak, beceri öğrenciye gösterilir.</a:t>
            </a:r>
          </a:p>
          <a:p>
            <a:pPr lvl="2">
              <a:buFont typeface="Wingdings" pitchFamily="2" charset="2"/>
              <a:buChar char="ü"/>
              <a:tabLst>
                <a:tab pos="449263" algn="r"/>
              </a:tabLst>
              <a:defRPr/>
            </a:pPr>
            <a:r>
              <a:rPr lang="tr-TR" sz="2000">
                <a:effectLst>
                  <a:outerShdw blurRad="38100" dist="38100" dir="2700000" algn="tl">
                    <a:srgbClr val="000000"/>
                  </a:outerShdw>
                </a:effectLst>
                <a:latin typeface="Comic Sans MS" pitchFamily="66" charset="0"/>
              </a:rPr>
              <a:t>  </a:t>
            </a:r>
            <a:r>
              <a:rPr lang="tr-TR" sz="2000" smtClean="0">
                <a:effectLst>
                  <a:outerShdw blurRad="38100" dist="38100" dir="2700000" algn="tl">
                    <a:srgbClr val="000000"/>
                  </a:outerShdw>
                </a:effectLst>
                <a:latin typeface="Comic Sans MS" pitchFamily="66" charset="0"/>
              </a:rPr>
              <a:t>Model </a:t>
            </a:r>
            <a:r>
              <a:rPr lang="tr-TR" sz="2000">
                <a:effectLst>
                  <a:outerShdw blurRad="38100" dist="38100" dir="2700000" algn="tl">
                    <a:srgbClr val="000000"/>
                  </a:outerShdw>
                </a:effectLst>
                <a:latin typeface="Comic Sans MS" pitchFamily="66" charset="0"/>
              </a:rPr>
              <a:t>olunarak beceri basamağı öğrenciye gösterildiğinde, basamak öğrenci tarafından yapılırsa, model olma “</a:t>
            </a:r>
            <a:r>
              <a:rPr lang="tr-TR" sz="2000">
                <a:solidFill>
                  <a:srgbClr val="66FF33"/>
                </a:solidFill>
                <a:effectLst>
                  <a:outerShdw blurRad="38100" dist="38100" dir="2700000" algn="tl">
                    <a:srgbClr val="000000"/>
                  </a:outerShdw>
                </a:effectLst>
                <a:latin typeface="Comic Sans MS" pitchFamily="66" charset="0"/>
              </a:rPr>
              <a:t>MO</a:t>
            </a:r>
            <a:r>
              <a:rPr lang="tr-TR" sz="2000">
                <a:effectLst>
                  <a:outerShdw blurRad="38100" dist="38100" dir="2700000" algn="tl">
                    <a:srgbClr val="000000"/>
                  </a:outerShdw>
                </a:effectLst>
                <a:latin typeface="Comic Sans MS" pitchFamily="66" charset="0"/>
              </a:rPr>
              <a:t>” olarak kaydedilir.</a:t>
            </a:r>
          </a:p>
          <a:p>
            <a:pPr lvl="2">
              <a:buFont typeface="Wingdings" pitchFamily="2" charset="2"/>
              <a:buChar char="ü"/>
              <a:tabLst>
                <a:tab pos="449263" algn="r"/>
              </a:tabLst>
              <a:defRPr/>
            </a:pPr>
            <a:r>
              <a:rPr lang="tr-TR" sz="2000">
                <a:effectLst>
                  <a:outerShdw blurRad="38100" dist="38100" dir="2700000" algn="tl">
                    <a:srgbClr val="000000"/>
                  </a:outerShdw>
                </a:effectLst>
                <a:latin typeface="Comic Sans MS" pitchFamily="66" charset="0"/>
              </a:rPr>
              <a:t>  </a:t>
            </a:r>
            <a:r>
              <a:rPr lang="tr-TR" sz="2000" smtClean="0">
                <a:effectLst>
                  <a:outerShdw blurRad="38100" dist="38100" dir="2700000" algn="tl">
                    <a:srgbClr val="000000"/>
                  </a:outerShdw>
                </a:effectLst>
                <a:latin typeface="Comic Sans MS" pitchFamily="66" charset="0"/>
              </a:rPr>
              <a:t>Model </a:t>
            </a:r>
            <a:r>
              <a:rPr lang="tr-TR" sz="2000">
                <a:effectLst>
                  <a:outerShdw blurRad="38100" dist="38100" dir="2700000" algn="tl">
                    <a:srgbClr val="000000"/>
                  </a:outerShdw>
                </a:effectLst>
                <a:latin typeface="Comic Sans MS" pitchFamily="66" charset="0"/>
              </a:rPr>
              <a:t>olunduğunda beceri basamağı öğrenci tarafından gerçekleştirilemezse, fiziksel yardım “</a:t>
            </a:r>
            <a:r>
              <a:rPr lang="tr-TR" sz="2000">
                <a:solidFill>
                  <a:srgbClr val="66FF33"/>
                </a:solidFill>
                <a:effectLst>
                  <a:outerShdw blurRad="38100" dist="38100" dir="2700000" algn="tl">
                    <a:srgbClr val="000000"/>
                  </a:outerShdw>
                </a:effectLst>
                <a:latin typeface="Comic Sans MS" pitchFamily="66" charset="0"/>
              </a:rPr>
              <a:t>FY</a:t>
            </a:r>
            <a:r>
              <a:rPr lang="tr-TR" sz="2000">
                <a:effectLst>
                  <a:outerShdw blurRad="38100" dist="38100" dir="2700000" algn="tl">
                    <a:srgbClr val="000000"/>
                  </a:outerShdw>
                </a:effectLst>
                <a:latin typeface="Comic Sans MS" pitchFamily="66" charset="0"/>
              </a:rPr>
              <a:t>” olarak işaretlenir.</a:t>
            </a:r>
          </a:p>
          <a:p>
            <a:pPr>
              <a:tabLst>
                <a:tab pos="449263" algn="r"/>
              </a:tabLst>
              <a:defRPr/>
            </a:pPr>
            <a:r>
              <a:rPr lang="tr-TR" sz="2000" smtClean="0">
                <a:effectLst>
                  <a:outerShdw blurRad="38100" dist="38100" dir="2700000" algn="tl">
                    <a:srgbClr val="000000"/>
                  </a:outerShdw>
                </a:effectLst>
                <a:latin typeface="Comic Sans MS" pitchFamily="66" charset="0"/>
              </a:rPr>
              <a:t>.</a:t>
            </a:r>
            <a:endParaRPr lang="tr-TR" sz="2000">
              <a:effectLst>
                <a:outerShdw blurRad="38100" dist="38100" dir="2700000" algn="tl">
                  <a:srgbClr val="000000"/>
                </a:outerShdw>
              </a:effectLst>
              <a:latin typeface="Comic Sans MS" pitchFamily="66" charset="0"/>
            </a:endParaRP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6322">
                                            <p:txEl>
                                              <p:pRg st="0" end="0"/>
                                            </p:txEl>
                                          </p:spTgt>
                                        </p:tgtEl>
                                        <p:attrNameLst>
                                          <p:attrName>style.visibility</p:attrName>
                                        </p:attrNameLst>
                                      </p:cBhvr>
                                      <p:to>
                                        <p:strVal val="visible"/>
                                      </p:to>
                                    </p:set>
                                    <p:anim calcmode="lin" valueType="num">
                                      <p:cBhvr>
                                        <p:cTn id="7" dur="500" fill="hold"/>
                                        <p:tgtEl>
                                          <p:spTgt spid="5632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632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6322">
                                            <p:txEl>
                                              <p:pRg st="2" end="2"/>
                                            </p:txEl>
                                          </p:spTgt>
                                        </p:tgtEl>
                                        <p:attrNameLst>
                                          <p:attrName>style.visibility</p:attrName>
                                        </p:attrNameLst>
                                      </p:cBhvr>
                                      <p:to>
                                        <p:strVal val="visible"/>
                                      </p:to>
                                    </p:set>
                                    <p:anim calcmode="lin" valueType="num">
                                      <p:cBhvr>
                                        <p:cTn id="13" dur="500" fill="hold"/>
                                        <p:tgtEl>
                                          <p:spTgt spid="5632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5632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6322">
                                            <p:txEl>
                                              <p:pRg st="3" end="3"/>
                                            </p:txEl>
                                          </p:spTgt>
                                        </p:tgtEl>
                                        <p:attrNameLst>
                                          <p:attrName>style.visibility</p:attrName>
                                        </p:attrNameLst>
                                      </p:cBhvr>
                                      <p:to>
                                        <p:strVal val="visible"/>
                                      </p:to>
                                    </p:set>
                                    <p:anim calcmode="lin" valueType="num">
                                      <p:cBhvr additive="base">
                                        <p:cTn id="19" dur="500" fill="hold"/>
                                        <p:tgtEl>
                                          <p:spTgt spid="5632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32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6322">
                                            <p:txEl>
                                              <p:pRg st="4" end="4"/>
                                            </p:txEl>
                                          </p:spTgt>
                                        </p:tgtEl>
                                        <p:attrNameLst>
                                          <p:attrName>style.visibility</p:attrName>
                                        </p:attrNameLst>
                                      </p:cBhvr>
                                      <p:to>
                                        <p:strVal val="visible"/>
                                      </p:to>
                                    </p:set>
                                    <p:anim calcmode="lin" valueType="num">
                                      <p:cBhvr additive="base">
                                        <p:cTn id="23" dur="500" fill="hold"/>
                                        <p:tgtEl>
                                          <p:spTgt spid="5632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63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6322">
                                            <p:txEl>
                                              <p:pRg st="5" end="5"/>
                                            </p:txEl>
                                          </p:spTgt>
                                        </p:tgtEl>
                                        <p:attrNameLst>
                                          <p:attrName>style.visibility</p:attrName>
                                        </p:attrNameLst>
                                      </p:cBhvr>
                                      <p:to>
                                        <p:strVal val="visible"/>
                                      </p:to>
                                    </p:set>
                                    <p:anim calcmode="lin" valueType="num">
                                      <p:cBhvr additive="base">
                                        <p:cTn id="29" dur="500" fill="hold"/>
                                        <p:tgtEl>
                                          <p:spTgt spid="5632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6322">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6322">
                                            <p:txEl>
                                              <p:pRg st="6" end="6"/>
                                            </p:txEl>
                                          </p:spTgt>
                                        </p:tgtEl>
                                        <p:attrNameLst>
                                          <p:attrName>style.visibility</p:attrName>
                                        </p:attrNameLst>
                                      </p:cBhvr>
                                      <p:to>
                                        <p:strVal val="visible"/>
                                      </p:to>
                                    </p:set>
                                    <p:anim calcmode="lin" valueType="num">
                                      <p:cBhvr additive="base">
                                        <p:cTn id="33" dur="500" fill="hold"/>
                                        <p:tgtEl>
                                          <p:spTgt spid="5632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632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6322">
                                            <p:txEl>
                                              <p:pRg st="7" end="7"/>
                                            </p:txEl>
                                          </p:spTgt>
                                        </p:tgtEl>
                                        <p:attrNameLst>
                                          <p:attrName>style.visibility</p:attrName>
                                        </p:attrNameLst>
                                      </p:cBhvr>
                                      <p:to>
                                        <p:strVal val="visible"/>
                                      </p:to>
                                    </p:set>
                                    <p:anim calcmode="lin" valueType="num">
                                      <p:cBhvr additive="base">
                                        <p:cTn id="39" dur="500" fill="hold"/>
                                        <p:tgtEl>
                                          <p:spTgt spid="5632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6322">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6322">
                                            <p:txEl>
                                              <p:pRg st="8" end="8"/>
                                            </p:txEl>
                                          </p:spTgt>
                                        </p:tgtEl>
                                        <p:attrNameLst>
                                          <p:attrName>style.visibility</p:attrName>
                                        </p:attrNameLst>
                                      </p:cBhvr>
                                      <p:to>
                                        <p:strVal val="visible"/>
                                      </p:to>
                                    </p:set>
                                    <p:anim calcmode="lin" valueType="num">
                                      <p:cBhvr additive="base">
                                        <p:cTn id="43" dur="500" fill="hold"/>
                                        <p:tgtEl>
                                          <p:spTgt spid="5632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632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6322">
                                            <p:txEl>
                                              <p:pRg st="9" end="9"/>
                                            </p:txEl>
                                          </p:spTgt>
                                        </p:tgtEl>
                                        <p:attrNameLst>
                                          <p:attrName>style.visibility</p:attrName>
                                        </p:attrNameLst>
                                      </p:cBhvr>
                                      <p:to>
                                        <p:strVal val="visible"/>
                                      </p:to>
                                    </p:set>
                                    <p:anim calcmode="lin" valueType="num">
                                      <p:cBhvr additive="base">
                                        <p:cTn id="49" dur="500" fill="hold"/>
                                        <p:tgtEl>
                                          <p:spTgt spid="5632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632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6322">
                                            <p:txEl>
                                              <p:pRg st="10" end="10"/>
                                            </p:txEl>
                                          </p:spTgt>
                                        </p:tgtEl>
                                        <p:attrNameLst>
                                          <p:attrName>style.visibility</p:attrName>
                                        </p:attrNameLst>
                                      </p:cBhvr>
                                      <p:to>
                                        <p:strVal val="visible"/>
                                      </p:to>
                                    </p:set>
                                    <p:anim calcmode="lin" valueType="num">
                                      <p:cBhvr additive="base">
                                        <p:cTn id="55" dur="500" fill="hold"/>
                                        <p:tgtEl>
                                          <p:spTgt spid="5632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632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 name="1 Dikdörtgen"/>
          <p:cNvSpPr/>
          <p:nvPr/>
        </p:nvSpPr>
        <p:spPr>
          <a:xfrm>
            <a:off x="425513" y="289709"/>
            <a:ext cx="8130011" cy="10064294"/>
          </a:xfrm>
          <a:prstGeom prst="rect">
            <a:avLst/>
          </a:prstGeom>
        </p:spPr>
        <p:txBody>
          <a:bodyPr wrap="square">
            <a:spAutoFit/>
          </a:bodyPr>
          <a:lstStyle/>
          <a:p>
            <a:pPr>
              <a:lnSpc>
                <a:spcPct val="150000"/>
              </a:lnSpc>
            </a:pPr>
            <a:r>
              <a:rPr lang="tr-TR" sz="2400" b="1" i="1" u="sng" smtClean="0">
                <a:solidFill>
                  <a:srgbClr val="FF9933"/>
                </a:solidFill>
                <a:effectLst>
                  <a:outerShdw blurRad="38100" dist="38100" dir="2700000" algn="tl">
                    <a:srgbClr val="000000"/>
                  </a:outerShdw>
                </a:effectLst>
                <a:ea typeface="Verdana" pitchFamily="34" charset="0"/>
                <a:cs typeface="Verdana" pitchFamily="34" charset="0"/>
              </a:rPr>
              <a:t>Ancak : </a:t>
            </a:r>
            <a:r>
              <a:rPr lang="tr-TR" sz="2400" smtClean="0">
                <a:solidFill>
                  <a:srgbClr val="FF9933"/>
                </a:solidFill>
                <a:effectLst>
                  <a:outerShdw blurRad="38100" dist="38100" dir="2700000" algn="tl">
                    <a:srgbClr val="000000"/>
                  </a:outerShdw>
                </a:effectLst>
                <a:ea typeface="Verdana" pitchFamily="34" charset="0"/>
                <a:cs typeface="Verdana" pitchFamily="34" charset="0"/>
              </a:rPr>
              <a:t>Performans alımında öğrencinin fiziksel yardıma ihtiyaç duyduğu basamak daha sonraki basamakları etkilemiyor ise öğretmen beceri basamağına hızlı bir şekilde öğrenciye müdahalede bulunarak uygun pozisyona getirir ve  diğer basamaklar üzerinden performans alımına devam edilir. Ancak FY olarak işaretlenen basamak ondan sonraki basamakları etkileyecek ise performans alımı sonlandırılır.</a:t>
            </a:r>
            <a:endParaRPr lang="tr-TR" sz="2400" smtClean="0">
              <a:effectLst>
                <a:outerShdw blurRad="38100" dist="38100" dir="2700000" algn="tl">
                  <a:srgbClr val="000000"/>
                </a:outerShdw>
              </a:effectLst>
              <a:ea typeface="Verdana" pitchFamily="34" charset="0"/>
              <a:cs typeface="Verdana" pitchFamily="34" charset="0"/>
            </a:endParaRPr>
          </a:p>
          <a:p>
            <a:endParaRPr lang="tr-TR">
              <a:effectLst>
                <a:outerShdw blurRad="38100" dist="38100" dir="2700000" algn="tl">
                  <a:srgbClr val="000000"/>
                </a:outerShdw>
              </a:effectLst>
              <a:latin typeface="Comic Sans MS" pitchFamily="66" charset="0"/>
            </a:endParaRPr>
          </a:p>
          <a:p>
            <a:endParaRPr lang="tr-TR" smtClean="0">
              <a:effectLst>
                <a:outerShdw blurRad="38100" dist="38100" dir="2700000" algn="tl">
                  <a:srgbClr val="000000"/>
                </a:outerShdw>
              </a:effectLst>
              <a:latin typeface="Comic Sans MS" pitchFamily="66" charset="0"/>
            </a:endParaRPr>
          </a:p>
          <a:p>
            <a:endParaRPr lang="tr-TR">
              <a:effectLst>
                <a:outerShdw blurRad="38100" dist="38100" dir="2700000" algn="tl">
                  <a:srgbClr val="000000"/>
                </a:outerShdw>
              </a:effectLst>
              <a:latin typeface="Comic Sans MS" pitchFamily="66" charset="0"/>
            </a:endParaRPr>
          </a:p>
          <a:p>
            <a:endParaRPr lang="tr-TR" smtClean="0">
              <a:effectLst>
                <a:outerShdw blurRad="38100" dist="38100" dir="2700000" algn="tl">
                  <a:srgbClr val="000000"/>
                </a:outerShdw>
              </a:effectLst>
              <a:latin typeface="Comic Sans MS" pitchFamily="66" charset="0"/>
            </a:endParaRPr>
          </a:p>
          <a:p>
            <a:endParaRPr lang="tr-TR">
              <a:effectLst>
                <a:outerShdw blurRad="38100" dist="38100" dir="2700000" algn="tl">
                  <a:srgbClr val="000000"/>
                </a:outerShdw>
              </a:effectLst>
              <a:latin typeface="Comic Sans MS" pitchFamily="66" charset="0"/>
            </a:endParaRPr>
          </a:p>
          <a:p>
            <a:endParaRPr lang="tr-TR" smtClean="0">
              <a:effectLst>
                <a:outerShdw blurRad="38100" dist="38100" dir="2700000" algn="tl">
                  <a:srgbClr val="000000"/>
                </a:outerShdw>
              </a:effectLst>
              <a:latin typeface="Comic Sans MS" pitchFamily="66" charset="0"/>
            </a:endParaRPr>
          </a:p>
          <a:p>
            <a:endParaRPr lang="tr-TR">
              <a:effectLst>
                <a:outerShdw blurRad="38100" dist="38100" dir="2700000" algn="tl">
                  <a:srgbClr val="000000"/>
                </a:outerShdw>
              </a:effectLst>
              <a:latin typeface="Comic Sans MS" pitchFamily="66" charset="0"/>
            </a:endParaRPr>
          </a:p>
          <a:p>
            <a:endParaRPr lang="tr-TR" smtClean="0">
              <a:effectLst>
                <a:outerShdw blurRad="38100" dist="38100" dir="2700000" algn="tl">
                  <a:srgbClr val="000000"/>
                </a:outerShdw>
              </a:effectLst>
              <a:latin typeface="Comic Sans MS" pitchFamily="66" charset="0"/>
            </a:endParaRPr>
          </a:p>
          <a:p>
            <a:endParaRPr lang="tr-TR">
              <a:effectLst>
                <a:outerShdw blurRad="38100" dist="38100" dir="2700000" algn="tl">
                  <a:srgbClr val="000000"/>
                </a:outerShdw>
              </a:effectLst>
              <a:latin typeface="Comic Sans MS" pitchFamily="66" charset="0"/>
            </a:endParaRPr>
          </a:p>
          <a:p>
            <a:endParaRPr lang="tr-TR" smtClean="0">
              <a:effectLst>
                <a:outerShdw blurRad="38100" dist="38100" dir="2700000" algn="tl">
                  <a:srgbClr val="000000"/>
                </a:outerShdw>
              </a:effectLst>
              <a:latin typeface="Comic Sans MS" pitchFamily="66" charset="0"/>
            </a:endParaRPr>
          </a:p>
          <a:p>
            <a:endParaRPr lang="tr-TR">
              <a:effectLst>
                <a:outerShdw blurRad="38100" dist="38100" dir="2700000" algn="tl">
                  <a:srgbClr val="000000"/>
                </a:outerShdw>
              </a:effectLst>
              <a:latin typeface="Comic Sans MS" pitchFamily="66" charset="0"/>
            </a:endParaRPr>
          </a:p>
          <a:p>
            <a:endParaRPr lang="tr-TR" smtClean="0">
              <a:effectLst>
                <a:outerShdw blurRad="38100" dist="38100" dir="2700000" algn="tl">
                  <a:srgbClr val="000000"/>
                </a:outerShdw>
              </a:effectLst>
              <a:latin typeface="Comic Sans MS" pitchFamily="66" charset="0"/>
            </a:endParaRPr>
          </a:p>
          <a:p>
            <a:endParaRPr lang="tr-TR">
              <a:effectLst>
                <a:outerShdw blurRad="38100" dist="38100" dir="2700000" algn="tl">
                  <a:srgbClr val="000000"/>
                </a:outerShdw>
              </a:effectLst>
              <a:latin typeface="Comic Sans MS" pitchFamily="66" charset="0"/>
            </a:endParaRPr>
          </a:p>
          <a:p>
            <a:endParaRPr lang="tr-TR" smtClean="0">
              <a:effectLst>
                <a:outerShdw blurRad="38100" dist="38100" dir="2700000" algn="tl">
                  <a:srgbClr val="000000"/>
                </a:outerShdw>
              </a:effectLst>
              <a:latin typeface="Comic Sans MS" pitchFamily="66" charset="0"/>
            </a:endParaRPr>
          </a:p>
          <a:p>
            <a:endParaRPr lang="tr-TR">
              <a:effectLst>
                <a:outerShdw blurRad="38100" dist="38100" dir="2700000" algn="tl">
                  <a:srgbClr val="000000"/>
                </a:outerShdw>
              </a:effectLst>
              <a:latin typeface="Comic Sans MS" pitchFamily="66" charset="0"/>
            </a:endParaRPr>
          </a:p>
          <a:p>
            <a:endParaRPr lang="tr-TR" smtClean="0">
              <a:effectLst>
                <a:outerShdw blurRad="38100" dist="38100" dir="2700000" algn="tl">
                  <a:srgbClr val="000000"/>
                </a:outerShdw>
              </a:effectLst>
              <a:latin typeface="Comic Sans MS" pitchFamily="66" charset="0"/>
            </a:endParaRPr>
          </a:p>
          <a:p>
            <a:endParaRPr lang="tr-TR">
              <a:effectLst>
                <a:outerShdw blurRad="38100" dist="38100" dir="2700000" algn="tl">
                  <a:srgbClr val="000000"/>
                </a:outerShdw>
              </a:effectLst>
              <a:latin typeface="Comic Sans MS" pitchFamily="66" charset="0"/>
            </a:endParaRPr>
          </a:p>
          <a:p>
            <a:endParaRPr lang="tr-T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ChangeArrowheads="1"/>
          </p:cNvSpPr>
          <p:nvPr/>
        </p:nvSpPr>
        <p:spPr bwMode="auto">
          <a:xfrm>
            <a:off x="606253" y="285939"/>
            <a:ext cx="7772400" cy="990600"/>
          </a:xfrm>
          <a:prstGeom prst="rect">
            <a:avLst/>
          </a:prstGeom>
          <a:noFill/>
          <a:ln w="9525">
            <a:noFill/>
            <a:miter lim="800000"/>
            <a:headEnd/>
            <a:tailEnd/>
          </a:ln>
          <a:effectLst/>
        </p:spPr>
        <p:txBody>
          <a:bodyPr anchor="b"/>
          <a:lstStyle/>
          <a:p>
            <a:pPr algn="ctr">
              <a:defRPr/>
            </a:pPr>
            <a:r>
              <a:rPr lang="tr-TR" sz="4400" smtClean="0">
                <a:solidFill>
                  <a:schemeClr val="tx2"/>
                </a:solidFill>
                <a:effectLst>
                  <a:outerShdw blurRad="38100" dist="38100" dir="2700000" algn="tl">
                    <a:srgbClr val="000000"/>
                  </a:outerShdw>
                </a:effectLst>
                <a:latin typeface="Arial" charset="0"/>
              </a:rPr>
              <a:t>BECERİ ALANLARI</a:t>
            </a:r>
            <a:endParaRPr lang="tr-TR" sz="4400">
              <a:solidFill>
                <a:schemeClr val="tx2"/>
              </a:solidFill>
              <a:effectLst>
                <a:outerShdw blurRad="38100" dist="38100" dir="2700000" algn="tl">
                  <a:srgbClr val="000000"/>
                </a:outerShdw>
              </a:effectLst>
              <a:latin typeface="Arial" charset="0"/>
            </a:endParaRPr>
          </a:p>
        </p:txBody>
      </p:sp>
      <p:sp>
        <p:nvSpPr>
          <p:cNvPr id="59397" name="Rectangle 5"/>
          <p:cNvSpPr>
            <a:spLocks noChangeArrowheads="1"/>
          </p:cNvSpPr>
          <p:nvPr/>
        </p:nvSpPr>
        <p:spPr bwMode="auto">
          <a:xfrm>
            <a:off x="334963" y="1330860"/>
            <a:ext cx="7772400" cy="4840523"/>
          </a:xfrm>
          <a:prstGeom prst="rect">
            <a:avLst/>
          </a:prstGeom>
          <a:noFill/>
          <a:ln w="9525">
            <a:noFill/>
            <a:miter lim="800000"/>
            <a:headEnd/>
            <a:tailEnd/>
          </a:ln>
          <a:effectLst/>
        </p:spPr>
        <p:txBody>
          <a:bodyPr/>
          <a:lstStyle/>
          <a:p>
            <a:pPr>
              <a:buFont typeface="Wingdings" pitchFamily="2" charset="2"/>
              <a:buChar char="Ø"/>
            </a:pPr>
            <a:r>
              <a:rPr lang="tr-TR" sz="2000" smtClean="0"/>
              <a:t>Öz bakım Becerileri</a:t>
            </a:r>
          </a:p>
          <a:p>
            <a:pPr lvl="1">
              <a:buFont typeface="Wingdings" pitchFamily="2" charset="2"/>
              <a:buChar char="ü"/>
            </a:pPr>
            <a:r>
              <a:rPr lang="tr-TR" sz="2000" smtClean="0"/>
              <a:t>Tuvalet becerileri</a:t>
            </a:r>
          </a:p>
          <a:p>
            <a:pPr lvl="1">
              <a:buFont typeface="Wingdings" pitchFamily="2" charset="2"/>
              <a:buChar char="ü"/>
            </a:pPr>
            <a:r>
              <a:rPr lang="tr-TR" sz="2000" smtClean="0"/>
              <a:t>Yemek yeme becerileri</a:t>
            </a:r>
          </a:p>
          <a:p>
            <a:pPr lvl="1">
              <a:buFont typeface="Wingdings" pitchFamily="2" charset="2"/>
              <a:buChar char="ü"/>
            </a:pPr>
            <a:r>
              <a:rPr lang="tr-TR" sz="2000" smtClean="0"/>
              <a:t>Giyinme-Soyunma becerileri</a:t>
            </a:r>
          </a:p>
          <a:p>
            <a:pPr lvl="1">
              <a:buFont typeface="Wingdings" pitchFamily="2" charset="2"/>
              <a:buChar char="ü"/>
            </a:pPr>
            <a:r>
              <a:rPr lang="tr-TR" sz="2000" smtClean="0"/>
              <a:t>Kişisel bakım ve temizlik becerileri</a:t>
            </a:r>
          </a:p>
          <a:p>
            <a:pPr lvl="1"/>
            <a:endParaRPr lang="tr-TR" sz="2000" smtClean="0"/>
          </a:p>
          <a:p>
            <a:pPr>
              <a:buFont typeface="Wingdings" pitchFamily="2" charset="2"/>
              <a:buChar char="Ø"/>
            </a:pPr>
            <a:r>
              <a:rPr lang="tr-TR" sz="2000" smtClean="0"/>
              <a:t>Günlük Yaşam Becerileri	</a:t>
            </a:r>
          </a:p>
          <a:p>
            <a:pPr lvl="1">
              <a:buFont typeface="Wingdings" pitchFamily="2" charset="2"/>
              <a:buChar char="ü"/>
            </a:pPr>
            <a:r>
              <a:rPr lang="tr-TR" sz="2000" smtClean="0">
                <a:effectLst>
                  <a:outerShdw blurRad="38100" dist="38100" dir="2700000" algn="tl">
                    <a:srgbClr val="000000"/>
                  </a:outerShdw>
                </a:effectLst>
              </a:rPr>
              <a:t>Evdeki  araç gereci  kullanma</a:t>
            </a:r>
          </a:p>
          <a:p>
            <a:pPr lvl="1">
              <a:buFont typeface="Wingdings" pitchFamily="2" charset="2"/>
              <a:buChar char="ü"/>
            </a:pPr>
            <a:r>
              <a:rPr lang="tr-TR" sz="2000" smtClean="0"/>
              <a:t>Ev temizliği ve düzeni</a:t>
            </a:r>
          </a:p>
          <a:p>
            <a:pPr lvl="1">
              <a:buFont typeface="Wingdings" pitchFamily="2" charset="2"/>
              <a:buChar char="ü"/>
            </a:pPr>
            <a:r>
              <a:rPr lang="tr-TR" sz="2000" smtClean="0"/>
              <a:t>Mutfak becerileri</a:t>
            </a:r>
          </a:p>
          <a:p>
            <a:pPr lvl="1">
              <a:buFont typeface="Wingdings" pitchFamily="2" charset="2"/>
              <a:buChar char="ü"/>
            </a:pPr>
            <a:r>
              <a:rPr lang="tr-TR" sz="2000" smtClean="0">
                <a:effectLst>
                  <a:outerShdw blurRad="38100" dist="38100" dir="2700000" algn="tl">
                    <a:srgbClr val="000000"/>
                  </a:outerShdw>
                </a:effectLst>
              </a:rPr>
              <a:t>Çamaşır </a:t>
            </a:r>
            <a:r>
              <a:rPr lang="tr-TR" sz="2000">
                <a:effectLst>
                  <a:outerShdw blurRad="38100" dist="38100" dir="2700000" algn="tl">
                    <a:srgbClr val="000000"/>
                  </a:outerShdw>
                </a:effectLst>
              </a:rPr>
              <a:t>yıkama ve giysilerin </a:t>
            </a:r>
            <a:r>
              <a:rPr lang="tr-TR" sz="2000" smtClean="0">
                <a:effectLst>
                  <a:outerShdw blurRad="38100" dist="38100" dir="2700000" algn="tl">
                    <a:srgbClr val="000000"/>
                  </a:outerShdw>
                </a:effectLst>
              </a:rPr>
              <a:t>bakımı</a:t>
            </a:r>
          </a:p>
          <a:p>
            <a:pPr lvl="1">
              <a:buFont typeface="Wingdings" pitchFamily="2" charset="2"/>
              <a:buChar char="ü"/>
            </a:pPr>
            <a:r>
              <a:rPr lang="tr-TR" sz="2000" smtClean="0">
                <a:effectLst>
                  <a:outerShdw blurRad="38100" dist="38100" dir="2700000" algn="tl">
                    <a:srgbClr val="000000"/>
                  </a:outerShdw>
                </a:effectLst>
              </a:rPr>
              <a:t>Uyku </a:t>
            </a:r>
            <a:r>
              <a:rPr lang="tr-TR" sz="2000">
                <a:effectLst>
                  <a:outerShdw blurRad="38100" dist="38100" dir="2700000" algn="tl">
                    <a:srgbClr val="000000"/>
                  </a:outerShdw>
                </a:effectLst>
              </a:rPr>
              <a:t>zamanı  becerileri</a:t>
            </a:r>
          </a:p>
          <a:p>
            <a:pPr lvl="1">
              <a:buFont typeface="Wingdings" pitchFamily="2" charset="2"/>
              <a:buChar char="ü"/>
            </a:pPr>
            <a:endParaRPr lang="tr-TR" sz="2000" smtClean="0"/>
          </a:p>
          <a:p>
            <a:pPr lvl="1">
              <a:buFont typeface="Wingdings" pitchFamily="2" charset="2"/>
              <a:buChar char="ü"/>
            </a:pPr>
            <a:endParaRPr lang="tr-TR" sz="2000">
              <a:effectLst>
                <a:outerShdw blurRad="38100" dist="38100" dir="2700000" algn="tl">
                  <a:srgbClr val="000000"/>
                </a:outerShdw>
              </a:effectLst>
            </a:endParaRPr>
          </a:p>
        </p:txBody>
      </p:sp>
      <p:pic>
        <p:nvPicPr>
          <p:cNvPr id="59399" name="Picture 7" descr="g0305653"/>
          <p:cNvPicPr>
            <a:picLocks noChangeAspect="1" noChangeArrowheads="1"/>
          </p:cNvPicPr>
          <p:nvPr/>
        </p:nvPicPr>
        <p:blipFill>
          <a:blip r:embed="rId4" cstate="print"/>
          <a:srcRect/>
          <a:stretch>
            <a:fillRect/>
          </a:stretch>
        </p:blipFill>
        <p:spPr bwMode="auto">
          <a:xfrm>
            <a:off x="7188451" y="945427"/>
            <a:ext cx="1709706" cy="2712173"/>
          </a:xfrm>
          <a:prstGeom prst="rect">
            <a:avLst/>
          </a:prstGeom>
          <a:noFill/>
          <a:ln w="9525">
            <a:noFill/>
            <a:miter lim="800000"/>
            <a:headEnd/>
            <a:tailEnd/>
          </a:ln>
        </p:spPr>
      </p:pic>
      <p:pic>
        <p:nvPicPr>
          <p:cNvPr id="59400" name="Picture 8" descr="g0305674"/>
          <p:cNvPicPr>
            <a:picLocks noChangeAspect="1" noChangeArrowheads="1"/>
          </p:cNvPicPr>
          <p:nvPr/>
        </p:nvPicPr>
        <p:blipFill>
          <a:blip r:embed="rId5" cstate="print"/>
          <a:srcRect/>
          <a:stretch>
            <a:fillRect/>
          </a:stretch>
        </p:blipFill>
        <p:spPr bwMode="auto">
          <a:xfrm>
            <a:off x="854075" y="5084763"/>
            <a:ext cx="1966913" cy="1773237"/>
          </a:xfrm>
          <a:prstGeom prst="rect">
            <a:avLst/>
          </a:prstGeom>
          <a:noFill/>
          <a:ln w="9525">
            <a:noFill/>
            <a:miter lim="800000"/>
            <a:headEnd/>
            <a:tailEnd/>
          </a:ln>
        </p:spPr>
      </p:pic>
      <p:pic>
        <p:nvPicPr>
          <p:cNvPr id="6" name="Picture 7" descr="CHILD012"/>
          <p:cNvPicPr>
            <a:picLocks noChangeAspect="1" noChangeArrowheads="1"/>
          </p:cNvPicPr>
          <p:nvPr/>
        </p:nvPicPr>
        <p:blipFill>
          <a:blip r:embed="rId6" cstate="print"/>
          <a:srcRect/>
          <a:stretch>
            <a:fillRect/>
          </a:stretch>
        </p:blipFill>
        <p:spPr bwMode="auto">
          <a:xfrm>
            <a:off x="5957606" y="4879818"/>
            <a:ext cx="2109032" cy="1686774"/>
          </a:xfrm>
          <a:prstGeom prst="rect">
            <a:avLst/>
          </a:prstGeom>
          <a:noFill/>
          <a:ln w="9525">
            <a:noFill/>
            <a:miter lim="800000"/>
            <a:headEnd/>
            <a:tailEnd/>
          </a:ln>
        </p:spPr>
      </p:pic>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9396">
                                            <p:txEl>
                                              <p:pRg st="0" end="0"/>
                                            </p:txEl>
                                          </p:spTgt>
                                        </p:tgtEl>
                                        <p:attrNameLst>
                                          <p:attrName>style.visibility</p:attrName>
                                        </p:attrNameLst>
                                      </p:cBhvr>
                                      <p:to>
                                        <p:strVal val="visible"/>
                                      </p:to>
                                    </p:set>
                                    <p:anim calcmode="lin" valueType="num">
                                      <p:cBhvr additive="base">
                                        <p:cTn id="7" dur="500" fill="hold"/>
                                        <p:tgtEl>
                                          <p:spTgt spid="5939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9396">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ANISES.WAV"/>
                                        </p:tgtEl>
                                      </p:cMediaNode>
                                    </p:audio>
                                  </p:subTnLst>
                                </p:cTn>
                              </p:par>
                            </p:childTnLst>
                          </p:cTn>
                        </p:par>
                      </p:childTnLst>
                    </p:cTn>
                  </p:par>
                  <p:par>
                    <p:cTn id="9" fill="hold">
                      <p:stCondLst>
                        <p:cond delay="indefinite"/>
                      </p:stCondLst>
                      <p:childTnLst>
                        <p:par>
                          <p:cTn id="10" fill="hold">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59397">
                                            <p:txEl>
                                              <p:pRg st="0" end="0"/>
                                            </p:txEl>
                                          </p:spTgt>
                                        </p:tgtEl>
                                        <p:attrNameLst>
                                          <p:attrName>style.visibility</p:attrName>
                                        </p:attrNameLst>
                                      </p:cBhvr>
                                      <p:to>
                                        <p:strVal val="visible"/>
                                      </p:to>
                                    </p:set>
                                    <p:animEffect transition="in" filter="box(out)">
                                      <p:cBhvr>
                                        <p:cTn id="13" dur="500"/>
                                        <p:tgtEl>
                                          <p:spTgt spid="59397">
                                            <p:txEl>
                                              <p:pRg st="0" end="0"/>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KAMERA.WAV"/>
                                        </p:tgtEl>
                                      </p:cMediaNode>
                                    </p:audio>
                                  </p:subTnLst>
                                </p:cTn>
                              </p:par>
                              <p:par>
                                <p:cTn id="14" presetID="4" presetClass="entr" presetSubtype="32" fill="hold" grpId="0" nodeType="withEffect">
                                  <p:stCondLst>
                                    <p:cond delay="0"/>
                                  </p:stCondLst>
                                  <p:childTnLst>
                                    <p:set>
                                      <p:cBhvr>
                                        <p:cTn id="15" dur="1" fill="hold">
                                          <p:stCondLst>
                                            <p:cond delay="0"/>
                                          </p:stCondLst>
                                        </p:cTn>
                                        <p:tgtEl>
                                          <p:spTgt spid="59397">
                                            <p:txEl>
                                              <p:pRg st="1" end="1"/>
                                            </p:txEl>
                                          </p:spTgt>
                                        </p:tgtEl>
                                        <p:attrNameLst>
                                          <p:attrName>style.visibility</p:attrName>
                                        </p:attrNameLst>
                                      </p:cBhvr>
                                      <p:to>
                                        <p:strVal val="visible"/>
                                      </p:to>
                                    </p:set>
                                    <p:animEffect transition="in" filter="box(out)">
                                      <p:cBhvr>
                                        <p:cTn id="16" dur="500"/>
                                        <p:tgtEl>
                                          <p:spTgt spid="59397">
                                            <p:txEl>
                                              <p:pRg st="1" end="1"/>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3" name="KAMERA.WAV"/>
                                        </p:tgtEl>
                                      </p:cMediaNode>
                                    </p:audio>
                                  </p:subTnLst>
                                </p:cTn>
                              </p:par>
                              <p:par>
                                <p:cTn id="17" presetID="4" presetClass="entr" presetSubtype="32" fill="hold" grpId="0" nodeType="withEffect">
                                  <p:stCondLst>
                                    <p:cond delay="0"/>
                                  </p:stCondLst>
                                  <p:childTnLst>
                                    <p:set>
                                      <p:cBhvr>
                                        <p:cTn id="18" dur="1" fill="hold">
                                          <p:stCondLst>
                                            <p:cond delay="0"/>
                                          </p:stCondLst>
                                        </p:cTn>
                                        <p:tgtEl>
                                          <p:spTgt spid="59397">
                                            <p:txEl>
                                              <p:pRg st="2" end="2"/>
                                            </p:txEl>
                                          </p:spTgt>
                                        </p:tgtEl>
                                        <p:attrNameLst>
                                          <p:attrName>style.visibility</p:attrName>
                                        </p:attrNameLst>
                                      </p:cBhvr>
                                      <p:to>
                                        <p:strVal val="visible"/>
                                      </p:to>
                                    </p:set>
                                    <p:animEffect transition="in" filter="box(out)">
                                      <p:cBhvr>
                                        <p:cTn id="19" dur="500"/>
                                        <p:tgtEl>
                                          <p:spTgt spid="59397">
                                            <p:txEl>
                                              <p:pRg st="2" end="2"/>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3" name="KAMERA.WAV"/>
                                        </p:tgtEl>
                                      </p:cMediaNode>
                                    </p:audio>
                                  </p:subTnLst>
                                </p:cTn>
                              </p:par>
                              <p:par>
                                <p:cTn id="20" presetID="4" presetClass="entr" presetSubtype="32" fill="hold" grpId="0" nodeType="withEffect">
                                  <p:stCondLst>
                                    <p:cond delay="0"/>
                                  </p:stCondLst>
                                  <p:childTnLst>
                                    <p:set>
                                      <p:cBhvr>
                                        <p:cTn id="21" dur="1" fill="hold">
                                          <p:stCondLst>
                                            <p:cond delay="0"/>
                                          </p:stCondLst>
                                        </p:cTn>
                                        <p:tgtEl>
                                          <p:spTgt spid="59397">
                                            <p:txEl>
                                              <p:pRg st="3" end="3"/>
                                            </p:txEl>
                                          </p:spTgt>
                                        </p:tgtEl>
                                        <p:attrNameLst>
                                          <p:attrName>style.visibility</p:attrName>
                                        </p:attrNameLst>
                                      </p:cBhvr>
                                      <p:to>
                                        <p:strVal val="visible"/>
                                      </p:to>
                                    </p:set>
                                    <p:animEffect transition="in" filter="box(out)">
                                      <p:cBhvr>
                                        <p:cTn id="22" dur="500"/>
                                        <p:tgtEl>
                                          <p:spTgt spid="59397">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KAMERA.WAV"/>
                                        </p:tgtEl>
                                      </p:cMediaNode>
                                    </p:audio>
                                  </p:subTnLst>
                                </p:cTn>
                              </p:par>
                              <p:par>
                                <p:cTn id="23" presetID="4" presetClass="entr" presetSubtype="32" fill="hold" grpId="0" nodeType="withEffect">
                                  <p:stCondLst>
                                    <p:cond delay="0"/>
                                  </p:stCondLst>
                                  <p:childTnLst>
                                    <p:set>
                                      <p:cBhvr>
                                        <p:cTn id="24" dur="1" fill="hold">
                                          <p:stCondLst>
                                            <p:cond delay="0"/>
                                          </p:stCondLst>
                                        </p:cTn>
                                        <p:tgtEl>
                                          <p:spTgt spid="59397">
                                            <p:txEl>
                                              <p:pRg st="4" end="4"/>
                                            </p:txEl>
                                          </p:spTgt>
                                        </p:tgtEl>
                                        <p:attrNameLst>
                                          <p:attrName>style.visibility</p:attrName>
                                        </p:attrNameLst>
                                      </p:cBhvr>
                                      <p:to>
                                        <p:strVal val="visible"/>
                                      </p:to>
                                    </p:set>
                                    <p:animEffect transition="in" filter="box(out)">
                                      <p:cBhvr>
                                        <p:cTn id="25" dur="500"/>
                                        <p:tgtEl>
                                          <p:spTgt spid="59397">
                                            <p:txEl>
                                              <p:pRg st="4" end="4"/>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3" name="KAMERA.WAV"/>
                                        </p:tgtEl>
                                      </p:cMediaNode>
                                    </p:audio>
                                  </p:subTnLst>
                                </p:cTn>
                              </p:par>
                            </p:childTnLst>
                          </p:cTn>
                        </p:par>
                      </p:childTnLst>
                    </p:cTn>
                  </p:par>
                  <p:par>
                    <p:cTn id="26" fill="hold">
                      <p:stCondLst>
                        <p:cond delay="indefinite"/>
                      </p:stCondLst>
                      <p:childTnLst>
                        <p:par>
                          <p:cTn id="27" fill="hold">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59397">
                                            <p:txEl>
                                              <p:pRg st="6" end="6"/>
                                            </p:txEl>
                                          </p:spTgt>
                                        </p:tgtEl>
                                        <p:attrNameLst>
                                          <p:attrName>style.visibility</p:attrName>
                                        </p:attrNameLst>
                                      </p:cBhvr>
                                      <p:to>
                                        <p:strVal val="visible"/>
                                      </p:to>
                                    </p:set>
                                    <p:animEffect transition="in" filter="box(out)">
                                      <p:cBhvr>
                                        <p:cTn id="30" dur="500"/>
                                        <p:tgtEl>
                                          <p:spTgt spid="59397">
                                            <p:txEl>
                                              <p:pRg st="6" end="6"/>
                                            </p:txEl>
                                          </p:spTgt>
                                        </p:tgtEl>
                                      </p:cBhvr>
                                    </p:animEffect>
                                  </p:childTnLst>
                                  <p:subTnLst>
                                    <p:audio>
                                      <p:cMediaNode>
                                        <p:cTn display="0" masterRel="sameClick">
                                          <p:stCondLst>
                                            <p:cond evt="begin" delay="0">
                                              <p:tn val="28"/>
                                            </p:cond>
                                          </p:stCondLst>
                                          <p:endCondLst>
                                            <p:cond evt="onStopAudio" delay="0">
                                              <p:tgtEl>
                                                <p:sldTgt/>
                                              </p:tgtEl>
                                            </p:cond>
                                          </p:endCondLst>
                                        </p:cTn>
                                        <p:tgtEl>
                                          <p:sndTgt r:embed="rId3" name="KAMERA.WAV"/>
                                        </p:tgtEl>
                                      </p:cMediaNode>
                                    </p:audio>
                                  </p:subTnLst>
                                </p:cTn>
                              </p:par>
                              <p:par>
                                <p:cTn id="31" presetID="4" presetClass="entr" presetSubtype="32" fill="hold" grpId="0" nodeType="withEffect">
                                  <p:stCondLst>
                                    <p:cond delay="0"/>
                                  </p:stCondLst>
                                  <p:childTnLst>
                                    <p:set>
                                      <p:cBhvr>
                                        <p:cTn id="32" dur="1" fill="hold">
                                          <p:stCondLst>
                                            <p:cond delay="0"/>
                                          </p:stCondLst>
                                        </p:cTn>
                                        <p:tgtEl>
                                          <p:spTgt spid="59397">
                                            <p:txEl>
                                              <p:pRg st="7" end="7"/>
                                            </p:txEl>
                                          </p:spTgt>
                                        </p:tgtEl>
                                        <p:attrNameLst>
                                          <p:attrName>style.visibility</p:attrName>
                                        </p:attrNameLst>
                                      </p:cBhvr>
                                      <p:to>
                                        <p:strVal val="visible"/>
                                      </p:to>
                                    </p:set>
                                    <p:animEffect transition="in" filter="box(out)">
                                      <p:cBhvr>
                                        <p:cTn id="33" dur="500"/>
                                        <p:tgtEl>
                                          <p:spTgt spid="59397">
                                            <p:txEl>
                                              <p:pRg st="7" end="7"/>
                                            </p:txEl>
                                          </p:spTgt>
                                        </p:tgtEl>
                                      </p:cBhvr>
                                    </p:animEffect>
                                  </p:childTnLst>
                                  <p:subTnLst>
                                    <p:audio>
                                      <p:cMediaNode>
                                        <p:cTn display="0" masterRel="sameClick">
                                          <p:stCondLst>
                                            <p:cond evt="begin" delay="0">
                                              <p:tn val="31"/>
                                            </p:cond>
                                          </p:stCondLst>
                                          <p:endCondLst>
                                            <p:cond evt="onStopAudio" delay="0">
                                              <p:tgtEl>
                                                <p:sldTgt/>
                                              </p:tgtEl>
                                            </p:cond>
                                          </p:endCondLst>
                                        </p:cTn>
                                        <p:tgtEl>
                                          <p:sndTgt r:embed="rId3" name="KAMERA.WAV"/>
                                        </p:tgtEl>
                                      </p:cMediaNode>
                                    </p:audio>
                                  </p:subTnLst>
                                </p:cTn>
                              </p:par>
                              <p:par>
                                <p:cTn id="34" presetID="4" presetClass="entr" presetSubtype="32" fill="hold" grpId="0" nodeType="withEffect">
                                  <p:stCondLst>
                                    <p:cond delay="0"/>
                                  </p:stCondLst>
                                  <p:childTnLst>
                                    <p:set>
                                      <p:cBhvr>
                                        <p:cTn id="35" dur="1" fill="hold">
                                          <p:stCondLst>
                                            <p:cond delay="0"/>
                                          </p:stCondLst>
                                        </p:cTn>
                                        <p:tgtEl>
                                          <p:spTgt spid="59397">
                                            <p:txEl>
                                              <p:pRg st="8" end="8"/>
                                            </p:txEl>
                                          </p:spTgt>
                                        </p:tgtEl>
                                        <p:attrNameLst>
                                          <p:attrName>style.visibility</p:attrName>
                                        </p:attrNameLst>
                                      </p:cBhvr>
                                      <p:to>
                                        <p:strVal val="visible"/>
                                      </p:to>
                                    </p:set>
                                    <p:animEffect transition="in" filter="box(out)">
                                      <p:cBhvr>
                                        <p:cTn id="36" dur="500"/>
                                        <p:tgtEl>
                                          <p:spTgt spid="59397">
                                            <p:txEl>
                                              <p:pRg st="8" end="8"/>
                                            </p:txEl>
                                          </p:spTgt>
                                        </p:tgtEl>
                                      </p:cBhvr>
                                    </p:animEffect>
                                  </p:childTnLst>
                                  <p:subTnLst>
                                    <p:audio>
                                      <p:cMediaNode>
                                        <p:cTn display="0" masterRel="sameClick">
                                          <p:stCondLst>
                                            <p:cond evt="begin" delay="0">
                                              <p:tn val="34"/>
                                            </p:cond>
                                          </p:stCondLst>
                                          <p:endCondLst>
                                            <p:cond evt="onStopAudio" delay="0">
                                              <p:tgtEl>
                                                <p:sldTgt/>
                                              </p:tgtEl>
                                            </p:cond>
                                          </p:endCondLst>
                                        </p:cTn>
                                        <p:tgtEl>
                                          <p:sndTgt r:embed="rId3" name="KAMERA.WAV"/>
                                        </p:tgtEl>
                                      </p:cMediaNode>
                                    </p:audio>
                                  </p:subTnLst>
                                </p:cTn>
                              </p:par>
                              <p:par>
                                <p:cTn id="37" presetID="4" presetClass="entr" presetSubtype="32" fill="hold" grpId="0" nodeType="withEffect">
                                  <p:stCondLst>
                                    <p:cond delay="0"/>
                                  </p:stCondLst>
                                  <p:childTnLst>
                                    <p:set>
                                      <p:cBhvr>
                                        <p:cTn id="38" dur="1" fill="hold">
                                          <p:stCondLst>
                                            <p:cond delay="0"/>
                                          </p:stCondLst>
                                        </p:cTn>
                                        <p:tgtEl>
                                          <p:spTgt spid="59397">
                                            <p:txEl>
                                              <p:pRg st="9" end="9"/>
                                            </p:txEl>
                                          </p:spTgt>
                                        </p:tgtEl>
                                        <p:attrNameLst>
                                          <p:attrName>style.visibility</p:attrName>
                                        </p:attrNameLst>
                                      </p:cBhvr>
                                      <p:to>
                                        <p:strVal val="visible"/>
                                      </p:to>
                                    </p:set>
                                    <p:animEffect transition="in" filter="box(out)">
                                      <p:cBhvr>
                                        <p:cTn id="39" dur="500"/>
                                        <p:tgtEl>
                                          <p:spTgt spid="59397">
                                            <p:txEl>
                                              <p:pRg st="9" end="9"/>
                                            </p:txEl>
                                          </p:spTgt>
                                        </p:tgtEl>
                                      </p:cBhvr>
                                    </p:animEffect>
                                  </p:childTnLst>
                                  <p:subTnLst>
                                    <p:audio>
                                      <p:cMediaNode>
                                        <p:cTn display="0" masterRel="sameClick">
                                          <p:stCondLst>
                                            <p:cond evt="begin" delay="0">
                                              <p:tn val="37"/>
                                            </p:cond>
                                          </p:stCondLst>
                                          <p:endCondLst>
                                            <p:cond evt="onStopAudio" delay="0">
                                              <p:tgtEl>
                                                <p:sldTgt/>
                                              </p:tgtEl>
                                            </p:cond>
                                          </p:endCondLst>
                                        </p:cTn>
                                        <p:tgtEl>
                                          <p:sndTgt r:embed="rId3" name="KAMERA.WAV"/>
                                        </p:tgtEl>
                                      </p:cMediaNode>
                                    </p:audio>
                                  </p:subTnLst>
                                </p:cTn>
                              </p:par>
                              <p:par>
                                <p:cTn id="40" presetID="4" presetClass="entr" presetSubtype="32" fill="hold" grpId="0" nodeType="withEffect">
                                  <p:stCondLst>
                                    <p:cond delay="0"/>
                                  </p:stCondLst>
                                  <p:childTnLst>
                                    <p:set>
                                      <p:cBhvr>
                                        <p:cTn id="41" dur="1" fill="hold">
                                          <p:stCondLst>
                                            <p:cond delay="0"/>
                                          </p:stCondLst>
                                        </p:cTn>
                                        <p:tgtEl>
                                          <p:spTgt spid="59397">
                                            <p:txEl>
                                              <p:pRg st="10" end="10"/>
                                            </p:txEl>
                                          </p:spTgt>
                                        </p:tgtEl>
                                        <p:attrNameLst>
                                          <p:attrName>style.visibility</p:attrName>
                                        </p:attrNameLst>
                                      </p:cBhvr>
                                      <p:to>
                                        <p:strVal val="visible"/>
                                      </p:to>
                                    </p:set>
                                    <p:animEffect transition="in" filter="box(out)">
                                      <p:cBhvr>
                                        <p:cTn id="42" dur="500"/>
                                        <p:tgtEl>
                                          <p:spTgt spid="59397">
                                            <p:txEl>
                                              <p:pRg st="10" end="10"/>
                                            </p:txEl>
                                          </p:spTgt>
                                        </p:tgtEl>
                                      </p:cBhvr>
                                    </p:animEffect>
                                  </p:childTnLst>
                                  <p:subTnLst>
                                    <p:audio>
                                      <p:cMediaNode>
                                        <p:cTn display="0" masterRel="sameClick">
                                          <p:stCondLst>
                                            <p:cond evt="begin" delay="0">
                                              <p:tn val="40"/>
                                            </p:cond>
                                          </p:stCondLst>
                                          <p:endCondLst>
                                            <p:cond evt="onStopAudio" delay="0">
                                              <p:tgtEl>
                                                <p:sldTgt/>
                                              </p:tgtEl>
                                            </p:cond>
                                          </p:endCondLst>
                                        </p:cTn>
                                        <p:tgtEl>
                                          <p:sndTgt r:embed="rId3" name="KAMERA.WAV"/>
                                        </p:tgtEl>
                                      </p:cMediaNode>
                                    </p:audio>
                                  </p:subTnLst>
                                </p:cTn>
                              </p:par>
                              <p:par>
                                <p:cTn id="43" presetID="4" presetClass="entr" presetSubtype="32" fill="hold" grpId="0" nodeType="withEffect">
                                  <p:stCondLst>
                                    <p:cond delay="0"/>
                                  </p:stCondLst>
                                  <p:childTnLst>
                                    <p:set>
                                      <p:cBhvr>
                                        <p:cTn id="44" dur="1" fill="hold">
                                          <p:stCondLst>
                                            <p:cond delay="0"/>
                                          </p:stCondLst>
                                        </p:cTn>
                                        <p:tgtEl>
                                          <p:spTgt spid="59397">
                                            <p:txEl>
                                              <p:pRg st="11" end="11"/>
                                            </p:txEl>
                                          </p:spTgt>
                                        </p:tgtEl>
                                        <p:attrNameLst>
                                          <p:attrName>style.visibility</p:attrName>
                                        </p:attrNameLst>
                                      </p:cBhvr>
                                      <p:to>
                                        <p:strVal val="visible"/>
                                      </p:to>
                                    </p:set>
                                    <p:animEffect transition="in" filter="box(out)">
                                      <p:cBhvr>
                                        <p:cTn id="45" dur="500"/>
                                        <p:tgtEl>
                                          <p:spTgt spid="59397">
                                            <p:txEl>
                                              <p:pRg st="11" end="11"/>
                                            </p:txEl>
                                          </p:spTgt>
                                        </p:tgtEl>
                                      </p:cBhvr>
                                    </p:animEffect>
                                  </p:childTnLst>
                                  <p:subTnLst>
                                    <p:audio>
                                      <p:cMediaNode>
                                        <p:cTn display="0" masterRel="sameClick">
                                          <p:stCondLst>
                                            <p:cond evt="begin" delay="0">
                                              <p:tn val="43"/>
                                            </p:cond>
                                          </p:stCondLst>
                                          <p:endCondLst>
                                            <p:cond evt="onStopAudio" delay="0">
                                              <p:tgtEl>
                                                <p:sldTgt/>
                                              </p:tgtEl>
                                            </p:cond>
                                          </p:endCondLst>
                                        </p:cTn>
                                        <p:tgtEl>
                                          <p:sndTgt r:embed="rId3" name="KAMERA.WAV"/>
                                        </p:tgtEl>
                                      </p:cMediaNode>
                                    </p:audio>
                                  </p:subTnLst>
                                </p:cTn>
                              </p:par>
                            </p:childTnLst>
                          </p:cTn>
                        </p:par>
                      </p:childTnLst>
                    </p:cTn>
                  </p:par>
                  <p:par>
                    <p:cTn id="46" fill="hold">
                      <p:stCondLst>
                        <p:cond delay="indefinite"/>
                      </p:stCondLst>
                      <p:childTnLst>
                        <p:par>
                          <p:cTn id="47" fill="hold">
                            <p:stCondLst>
                              <p:cond delay="0"/>
                            </p:stCondLst>
                            <p:childTnLst>
                              <p:par>
                                <p:cTn id="48" presetID="21" presetClass="entr" presetSubtype="4" fill="hold" nodeType="clickEffect">
                                  <p:stCondLst>
                                    <p:cond delay="0"/>
                                  </p:stCondLst>
                                  <p:childTnLst>
                                    <p:set>
                                      <p:cBhvr>
                                        <p:cTn id="49" dur="1" fill="hold">
                                          <p:stCondLst>
                                            <p:cond delay="0"/>
                                          </p:stCondLst>
                                        </p:cTn>
                                        <p:tgtEl>
                                          <p:spTgt spid="59400"/>
                                        </p:tgtEl>
                                        <p:attrNameLst>
                                          <p:attrName>style.visibility</p:attrName>
                                        </p:attrNameLst>
                                      </p:cBhvr>
                                      <p:to>
                                        <p:strVal val="visible"/>
                                      </p:to>
                                    </p:set>
                                    <p:animEffect transition="in" filter="wheel(4)">
                                      <p:cBhvr>
                                        <p:cTn id="50" dur="2000"/>
                                        <p:tgtEl>
                                          <p:spTgt spid="59400"/>
                                        </p:tgtEl>
                                      </p:cBhvr>
                                    </p:animEffect>
                                  </p:childTnLst>
                                </p:cTn>
                              </p:par>
                            </p:childTnLst>
                          </p:cTn>
                        </p:par>
                      </p:childTnLst>
                    </p:cTn>
                  </p:par>
                  <p:par>
                    <p:cTn id="51" fill="hold">
                      <p:stCondLst>
                        <p:cond delay="indefinite"/>
                      </p:stCondLst>
                      <p:childTnLst>
                        <p:par>
                          <p:cTn id="52" fill="hold">
                            <p:stCondLst>
                              <p:cond delay="0"/>
                            </p:stCondLst>
                            <p:childTnLst>
                              <p:par>
                                <p:cTn id="53" presetID="5" presetClass="entr" presetSubtype="10" fill="hold" nodeType="clickEffect">
                                  <p:stCondLst>
                                    <p:cond delay="0"/>
                                  </p:stCondLst>
                                  <p:childTnLst>
                                    <p:set>
                                      <p:cBhvr>
                                        <p:cTn id="54" dur="1" fill="hold">
                                          <p:stCondLst>
                                            <p:cond delay="0"/>
                                          </p:stCondLst>
                                        </p:cTn>
                                        <p:tgtEl>
                                          <p:spTgt spid="59399"/>
                                        </p:tgtEl>
                                        <p:attrNameLst>
                                          <p:attrName>style.visibility</p:attrName>
                                        </p:attrNameLst>
                                      </p:cBhvr>
                                      <p:to>
                                        <p:strVal val="visible"/>
                                      </p:to>
                                    </p:set>
                                    <p:animEffect transition="in" filter="checkerboard(across)">
                                      <p:cBhvr>
                                        <p:cTn id="55" dur="500"/>
                                        <p:tgtEl>
                                          <p:spTgt spid="59399"/>
                                        </p:tgtEl>
                                      </p:cBhvr>
                                    </p:animEffect>
                                  </p:childTnLst>
                                </p:cTn>
                              </p:par>
                            </p:childTnLst>
                          </p:cTn>
                        </p:par>
                      </p:childTnLst>
                    </p:cTn>
                  </p:par>
                  <p:par>
                    <p:cTn id="56" fill="hold">
                      <p:stCondLst>
                        <p:cond delay="indefinite"/>
                      </p:stCondLst>
                      <p:childTnLst>
                        <p:par>
                          <p:cTn id="57" fill="hold">
                            <p:stCondLst>
                              <p:cond delay="0"/>
                            </p:stCondLst>
                            <p:childTnLst>
                              <p:par>
                                <p:cTn id="58" presetID="49" presetClass="path" presetSubtype="0" accel="50000" decel="50000" fill="hold" nodeType="clickEffect">
                                  <p:stCondLst>
                                    <p:cond delay="0"/>
                                  </p:stCondLst>
                                  <p:childTnLst>
                                    <p:animMotion origin="layout" path="M 0.0 0.0  L 0.25 0.33287  E" pathEditMode="relative" ptsTypes="">
                                      <p:cBhvr>
                                        <p:cTn id="59" dur="2000" fill="hold"/>
                                        <p:tgtEl>
                                          <p:spTgt spid="6"/>
                                        </p:tgtEl>
                                        <p:attrNameLst>
                                          <p:attrName>ppt_x</p:attrName>
                                          <p:attrName>ppt_y</p:attrName>
                                        </p:attrNameLst>
                                      </p:cBhvr>
                                    </p:animMotion>
                                  </p:childTnLst>
                                </p:cTn>
                              </p:par>
                            </p:childTnLst>
                          </p:cTn>
                        </p:par>
                      </p:childTnLst>
                    </p:cTn>
                  </p:par>
                  <p:par>
                    <p:cTn id="60" fill="hold">
                      <p:stCondLst>
                        <p:cond delay="indefinite"/>
                      </p:stCondLst>
                      <p:childTnLst>
                        <p:par>
                          <p:cTn id="61" fill="hold">
                            <p:stCondLst>
                              <p:cond delay="0"/>
                            </p:stCondLst>
                            <p:childTnLst>
                              <p:par>
                                <p:cTn id="62" presetID="8" presetClass="exit" presetSubtype="16" fill="hold" nodeType="clickEffect">
                                  <p:stCondLst>
                                    <p:cond delay="0"/>
                                  </p:stCondLst>
                                  <p:childTnLst>
                                    <p:animEffect transition="out" filter="diamond(in)">
                                      <p:cBhvr>
                                        <p:cTn id="63" dur="2000"/>
                                        <p:tgtEl>
                                          <p:spTgt spid="6"/>
                                        </p:tgtEl>
                                      </p:cBhvr>
                                    </p:animEffect>
                                    <p:set>
                                      <p:cBhvr>
                                        <p:cTn id="64"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build="p" autoUpdateAnimBg="0"/>
      <p:bldP spid="59397"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55299" name="Rectangle 3"/>
          <p:cNvSpPr>
            <a:spLocks noChangeArrowheads="1"/>
          </p:cNvSpPr>
          <p:nvPr/>
        </p:nvSpPr>
        <p:spPr bwMode="auto">
          <a:xfrm>
            <a:off x="488887" y="749300"/>
            <a:ext cx="8312213" cy="5778249"/>
          </a:xfrm>
          <a:prstGeom prst="rect">
            <a:avLst/>
          </a:prstGeom>
          <a:noFill/>
          <a:ln w="9525">
            <a:noFill/>
            <a:miter lim="800000"/>
            <a:headEnd/>
            <a:tailEnd/>
          </a:ln>
          <a:effectLst/>
        </p:spPr>
        <p:txBody>
          <a:bodyPr/>
          <a:lstStyle/>
          <a:p>
            <a:pPr marL="342900" indent="-342900">
              <a:spcBef>
                <a:spcPct val="20000"/>
              </a:spcBef>
              <a:buClr>
                <a:schemeClr val="tx2"/>
              </a:buClr>
              <a:buSzPct val="115000"/>
              <a:buFont typeface="Wingdings" pitchFamily="2" charset="2"/>
              <a:buNone/>
              <a:defRPr/>
            </a:pPr>
            <a:r>
              <a:rPr lang="tr-TR" sz="2800" smtClean="0">
                <a:solidFill>
                  <a:schemeClr val="hlink"/>
                </a:solidFill>
                <a:effectLst>
                  <a:outerShdw blurRad="38100" dist="38100" dir="2700000" algn="tl">
                    <a:srgbClr val="000000"/>
                  </a:outerShdw>
                </a:effectLst>
                <a:latin typeface="Comic Sans MS" pitchFamily="66" charset="0"/>
              </a:rPr>
              <a:t>Çoklu fırsat yönteminin</a:t>
            </a:r>
          </a:p>
          <a:p>
            <a:pPr marL="342900" indent="-342900">
              <a:spcBef>
                <a:spcPct val="20000"/>
              </a:spcBef>
              <a:buClr>
                <a:schemeClr val="tx2"/>
              </a:buClr>
              <a:buSzPct val="115000"/>
              <a:buFont typeface="Wingdings" pitchFamily="2" charset="2"/>
              <a:buNone/>
              <a:defRPr/>
            </a:pPr>
            <a:r>
              <a:rPr lang="tr-TR" sz="2800" smtClean="0">
                <a:solidFill>
                  <a:schemeClr val="hlink"/>
                </a:solidFill>
                <a:effectLst>
                  <a:outerShdw blurRad="38100" dist="38100" dir="2700000" algn="tl">
                    <a:srgbClr val="000000"/>
                  </a:outerShdw>
                </a:effectLst>
                <a:latin typeface="Comic Sans MS" pitchFamily="66" charset="0"/>
              </a:rPr>
              <a:t>Avantajları; </a:t>
            </a:r>
          </a:p>
          <a:p>
            <a:pPr marL="342900" indent="-342900">
              <a:spcBef>
                <a:spcPct val="20000"/>
              </a:spcBef>
              <a:buClr>
                <a:schemeClr val="tx2"/>
              </a:buClr>
              <a:buSzPct val="115000"/>
              <a:buFont typeface="Wingdings" pitchFamily="2" charset="2"/>
              <a:buChar char="ü"/>
              <a:defRPr/>
            </a:pPr>
            <a:r>
              <a:rPr lang="tr-TR" sz="2800" smtClean="0">
                <a:solidFill>
                  <a:schemeClr val="hlink"/>
                </a:solidFill>
                <a:effectLst>
                  <a:outerShdw blurRad="38100" dist="38100" dir="2700000" algn="tl">
                    <a:srgbClr val="000000"/>
                  </a:outerShdw>
                </a:effectLst>
                <a:latin typeface="Comic Sans MS" pitchFamily="66" charset="0"/>
              </a:rPr>
              <a:t>  </a:t>
            </a:r>
            <a:r>
              <a:rPr lang="tr-TR" sz="2800" smtClean="0">
                <a:effectLst>
                  <a:outerShdw blurRad="38100" dist="38100" dir="2700000" algn="tl">
                    <a:srgbClr val="000000"/>
                  </a:outerShdw>
                </a:effectLst>
                <a:latin typeface="Comic Sans MS" pitchFamily="66" charset="0"/>
              </a:rPr>
              <a:t>Bu </a:t>
            </a:r>
            <a:r>
              <a:rPr lang="tr-TR" sz="2800">
                <a:effectLst>
                  <a:outerShdw blurRad="38100" dist="38100" dir="2700000" algn="tl">
                    <a:srgbClr val="000000"/>
                  </a:outerShdw>
                </a:effectLst>
                <a:latin typeface="Comic Sans MS" pitchFamily="66" charset="0"/>
              </a:rPr>
              <a:t>yöntemde bireyin doğru olarak sergileyebileceği tüm basamaklar için şans tanınıyor olması, yöntemin bir</a:t>
            </a:r>
            <a:r>
              <a:rPr lang="tr-TR" sz="2800">
                <a:solidFill>
                  <a:schemeClr val="accent4">
                    <a:lumMod val="20000"/>
                    <a:lumOff val="80000"/>
                  </a:schemeClr>
                </a:solidFill>
                <a:effectLst>
                  <a:outerShdw blurRad="38100" dist="38100" dir="2700000" algn="tl">
                    <a:srgbClr val="000000"/>
                  </a:outerShdw>
                </a:effectLst>
                <a:latin typeface="Comic Sans MS" pitchFamily="66" charset="0"/>
              </a:rPr>
              <a:t> yararı </a:t>
            </a:r>
            <a:r>
              <a:rPr lang="tr-TR" sz="2800">
                <a:effectLst>
                  <a:outerShdw blurRad="38100" dist="38100" dir="2700000" algn="tl">
                    <a:srgbClr val="000000"/>
                  </a:outerShdw>
                </a:effectLst>
                <a:latin typeface="Comic Sans MS" pitchFamily="66" charset="0"/>
              </a:rPr>
              <a:t>olarak değerlendirilebilir. </a:t>
            </a:r>
            <a:endParaRPr lang="tr-TR" sz="2800" smtClean="0">
              <a:effectLst>
                <a:outerShdw blurRad="38100" dist="38100" dir="2700000" algn="tl">
                  <a:srgbClr val="000000"/>
                </a:outerShdw>
              </a:effectLst>
              <a:latin typeface="Comic Sans MS" pitchFamily="66" charset="0"/>
            </a:endParaRPr>
          </a:p>
          <a:p>
            <a:pPr marL="342900" indent="-342900">
              <a:spcBef>
                <a:spcPct val="20000"/>
              </a:spcBef>
              <a:buClr>
                <a:schemeClr val="tx2"/>
              </a:buClr>
              <a:buSzPct val="115000"/>
              <a:defRPr/>
            </a:pPr>
            <a:r>
              <a:rPr lang="tr-TR" sz="2800" smtClean="0">
                <a:solidFill>
                  <a:srgbClr val="00B0F0"/>
                </a:solidFill>
                <a:effectLst>
                  <a:outerShdw blurRad="38100" dist="38100" dir="2700000" algn="tl">
                    <a:srgbClr val="000000"/>
                  </a:outerShdw>
                </a:effectLst>
                <a:latin typeface="Comic Sans MS" pitchFamily="66" charset="0"/>
              </a:rPr>
              <a:t>Dezavantajları;</a:t>
            </a:r>
          </a:p>
          <a:p>
            <a:pPr marL="342900" indent="-342900">
              <a:spcBef>
                <a:spcPct val="20000"/>
              </a:spcBef>
              <a:buClr>
                <a:schemeClr val="tx2"/>
              </a:buClr>
              <a:buSzPct val="115000"/>
              <a:buFont typeface="Wingdings" pitchFamily="2" charset="2"/>
              <a:buChar char="ü"/>
              <a:defRPr/>
            </a:pPr>
            <a:r>
              <a:rPr lang="tr-TR" sz="2800">
                <a:solidFill>
                  <a:srgbClr val="00B0F0"/>
                </a:solidFill>
                <a:effectLst>
                  <a:outerShdw blurRad="38100" dist="38100" dir="2700000" algn="tl">
                    <a:srgbClr val="000000"/>
                  </a:outerShdw>
                </a:effectLst>
                <a:latin typeface="Comic Sans MS" pitchFamily="66" charset="0"/>
              </a:rPr>
              <a:t> </a:t>
            </a:r>
            <a:r>
              <a:rPr lang="tr-TR" sz="2800" smtClean="0">
                <a:solidFill>
                  <a:srgbClr val="00B0F0"/>
                </a:solidFill>
                <a:effectLst>
                  <a:outerShdw blurRad="38100" dist="38100" dir="2700000" algn="tl">
                    <a:srgbClr val="000000"/>
                  </a:outerShdw>
                </a:effectLst>
                <a:latin typeface="Comic Sans MS" pitchFamily="66" charset="0"/>
              </a:rPr>
              <a:t> </a:t>
            </a:r>
            <a:r>
              <a:rPr lang="tr-TR" sz="2800" smtClean="0">
                <a:effectLst>
                  <a:outerShdw blurRad="38100" dist="38100" dir="2700000" algn="tl">
                    <a:srgbClr val="000000"/>
                  </a:outerShdw>
                </a:effectLst>
                <a:latin typeface="Comic Sans MS" pitchFamily="66" charset="0"/>
              </a:rPr>
              <a:t>Bireyin </a:t>
            </a:r>
            <a:r>
              <a:rPr lang="tr-TR" sz="2800">
                <a:effectLst>
                  <a:outerShdw blurRad="38100" dist="38100" dir="2700000" algn="tl">
                    <a:srgbClr val="000000"/>
                  </a:outerShdw>
                </a:effectLst>
                <a:latin typeface="Comic Sans MS" pitchFamily="66" charset="0"/>
              </a:rPr>
              <a:t>doğru olarak sergileyemediği davranışların uygulamacı tarafından yerine getirilmesi sırasında, öğrenme gerçekleşebilir. Bu durum, uygulamanın etkililiğinin net biçimde görülmesini engelleyebilir. </a:t>
            </a:r>
          </a:p>
          <a:p>
            <a:pPr marL="342900" indent="-342900">
              <a:spcBef>
                <a:spcPct val="20000"/>
              </a:spcBef>
              <a:buClr>
                <a:schemeClr val="tx2"/>
              </a:buClr>
              <a:buSzPct val="115000"/>
              <a:buFont typeface="Wingdings" pitchFamily="2" charset="2"/>
              <a:buChar char="§"/>
              <a:defRPr/>
            </a:pPr>
            <a:endParaRPr lang="tr-TR" sz="2800">
              <a:effectLst>
                <a:outerShdw blurRad="38100" dist="38100" dir="2700000" algn="tl">
                  <a:srgbClr val="000000"/>
                </a:outerShdw>
              </a:effectLst>
              <a:latin typeface="Comic Sans MS" pitchFamily="66" charset="0"/>
            </a:endParaRP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grpId="0" nodeType="clickEffect">
                                  <p:stCondLst>
                                    <p:cond delay="0"/>
                                  </p:stCondLst>
                                  <p:childTnLst>
                                    <p:animClr clrSpc="hsl" dir="cw">
                                      <p:cBhvr override="childStyle">
                                        <p:cTn id="6" dur="500" fill="hold"/>
                                        <p:tgtEl>
                                          <p:spTgt spid="55299"/>
                                        </p:tgtEl>
                                        <p:attrNameLst>
                                          <p:attrName>style.color</p:attrName>
                                        </p:attrNameLst>
                                      </p:cBhvr>
                                      <p:by>
                                        <p:hsl h="-7200000" s="0" l="0"/>
                                      </p:by>
                                    </p:animClr>
                                    <p:animClr clrSpc="hsl" dir="cw">
                                      <p:cBhvr>
                                        <p:cTn id="7" dur="500" fill="hold"/>
                                        <p:tgtEl>
                                          <p:spTgt spid="55299"/>
                                        </p:tgtEl>
                                        <p:attrNameLst>
                                          <p:attrName>fillcolor</p:attrName>
                                        </p:attrNameLst>
                                      </p:cBhvr>
                                      <p:by>
                                        <p:hsl h="-7200000" s="0" l="0"/>
                                      </p:by>
                                    </p:animClr>
                                    <p:animClr clrSpc="hsl" dir="cw">
                                      <p:cBhvr>
                                        <p:cTn id="8" dur="500" fill="hold"/>
                                        <p:tgtEl>
                                          <p:spTgt spid="55299"/>
                                        </p:tgtEl>
                                        <p:attrNameLst>
                                          <p:attrName>stroke.color</p:attrName>
                                        </p:attrNameLst>
                                      </p:cBhvr>
                                      <p:by>
                                        <p:hsl h="-7200000" s="0" l="0"/>
                                      </p:by>
                                    </p:animClr>
                                    <p:set>
                                      <p:cBhvr>
                                        <p:cTn id="9" dur="500" fill="hold"/>
                                        <p:tgtEl>
                                          <p:spTgt spid="5529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p:bld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aphicFrame>
        <p:nvGraphicFramePr>
          <p:cNvPr id="54387" name="Group 115"/>
          <p:cNvGraphicFramePr>
            <a:graphicFrameLocks noGrp="1"/>
          </p:cNvGraphicFramePr>
          <p:nvPr/>
        </p:nvGraphicFramePr>
        <p:xfrm>
          <a:off x="287338" y="1116013"/>
          <a:ext cx="8569325" cy="5120640"/>
        </p:xfrm>
        <a:graphic>
          <a:graphicData uri="http://schemas.openxmlformats.org/drawingml/2006/table">
            <a:tbl>
              <a:tblPr/>
              <a:tblGrid>
                <a:gridCol w="3448050"/>
                <a:gridCol w="3211512"/>
                <a:gridCol w="482600"/>
                <a:gridCol w="481013"/>
                <a:gridCol w="512762"/>
                <a:gridCol w="433388"/>
              </a:tblGrid>
              <a:tr h="2603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ea typeface="Times New Roman" pitchFamily="18" charset="0"/>
                          <a:cs typeface="Arial" charset="0"/>
                        </a:rPr>
                        <a:t>BİLDİRİMLER</a:t>
                      </a:r>
                      <a:endParaRPr kumimoji="0" lang="tr-TR" sz="14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ea typeface="Times New Roman" pitchFamily="18" charset="0"/>
                          <a:cs typeface="Arial" charset="0"/>
                        </a:rPr>
                        <a:t>YÖNERGELER</a:t>
                      </a:r>
                      <a:endParaRPr kumimoji="0" lang="tr-TR" sz="14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B</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Sİ</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MO</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FY</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Ana yönerge: Çorabını giy</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1. Çorabı tutar.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1. Çorabı tut.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Her iki eliyle çoraba uzanır.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Her iki elinle çoraba uzan.</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Her iki elinin baş parmağı içeride, diğer parmakları dışarıda olacak şekilde, çorabın koncundan tutar.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Her iki elinin baş  parmağı içeride, diğer parmakları dışarıda olacak şekilde, çorabın koncundan tut.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2. Çorabı ayak parmaklarına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2. Çorabı ayak parmaklarına geçir</a:t>
                      </a: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Parmaklarını birbirine doğru hareket ettirerek, çorabı toplar.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Parmaklarını birbirine doğru hareket ettirerek, çorabı topla.</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Çorabı ayak ucuna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Çorabı ayak ucuna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ayak parmaklarına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ayak parmaklarına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3. Çorabı giyer.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Comic Sans MS" pitchFamily="66" charset="0"/>
                          <a:cs typeface="Times New Roman" pitchFamily="18" charset="0"/>
                        </a:rPr>
                        <a:t>3. Çorabı giy.</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a:t>
                      </a:r>
                      <a:r>
                        <a:rPr kumimoji="0" lang="tr-TR" sz="1400" b="0" i="0" u="none" strike="noStrike" cap="none" normalizeH="0" baseline="0" smtClean="0">
                          <a:ln>
                            <a:noFill/>
                          </a:ln>
                          <a:solidFill>
                            <a:schemeClr val="tx1"/>
                          </a:solidFill>
                          <a:effectLst/>
                          <a:latin typeface="Comic Sans MS" pitchFamily="66" charset="0"/>
                        </a:rPr>
                        <a:t>Çorabı ayak tarağına kadar çeker.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a) </a:t>
                      </a:r>
                      <a:r>
                        <a:rPr kumimoji="0" lang="tr-TR" sz="1400" b="0" i="0" u="none" strike="noStrike" cap="none" normalizeH="0" baseline="0" smtClean="0">
                          <a:ln>
                            <a:noFill/>
                          </a:ln>
                          <a:solidFill>
                            <a:schemeClr val="tx1"/>
                          </a:solidFill>
                          <a:effectLst/>
                          <a:latin typeface="Comic Sans MS" pitchFamily="66" charset="0"/>
                        </a:rPr>
                        <a:t>Çorabı ayak tarağına kadar çek.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Elleriyle çorabı iki yana açar.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b) Elleriyle çorabı iki yana aç.</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topuğuna geçirir.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c) Çorabı topuğuna geçir.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d) Çorabı yukarı çeker.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omic Sans MS" pitchFamily="66" charset="0"/>
                          <a:cs typeface="Times New Roman" pitchFamily="18" charset="0"/>
                        </a:rPr>
                        <a:t>d) Çorabı yukarı çek.</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endPar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4381" name="Rectangle 109"/>
          <p:cNvSpPr>
            <a:spLocks noChangeArrowheads="1"/>
          </p:cNvSpPr>
          <p:nvPr/>
        </p:nvSpPr>
        <p:spPr bwMode="auto">
          <a:xfrm>
            <a:off x="881063" y="177800"/>
            <a:ext cx="7381875" cy="765175"/>
          </a:xfrm>
          <a:prstGeom prst="rect">
            <a:avLst/>
          </a:prstGeom>
          <a:noFill/>
          <a:ln w="9525">
            <a:noFill/>
            <a:miter lim="800000"/>
            <a:headEnd/>
            <a:tailEnd/>
          </a:ln>
        </p:spPr>
        <p:txBody>
          <a:bodyPr anchor="ctr"/>
          <a:lstStyle/>
          <a:p>
            <a:pPr algn="ctr">
              <a:lnSpc>
                <a:spcPct val="85000"/>
              </a:lnSpc>
            </a:pPr>
            <a:endParaRPr lang="tr-TR" b="1">
              <a:latin typeface="Comic Sans MS" pitchFamily="66" charset="0"/>
            </a:endParaRPr>
          </a:p>
        </p:txBody>
      </p:sp>
      <p:sp>
        <p:nvSpPr>
          <p:cNvPr id="83054" name="Text Box 111"/>
          <p:cNvSpPr txBox="1">
            <a:spLocks noChangeArrowheads="1"/>
          </p:cNvSpPr>
          <p:nvPr/>
        </p:nvSpPr>
        <p:spPr bwMode="auto">
          <a:xfrm>
            <a:off x="2913063" y="249238"/>
            <a:ext cx="2692400" cy="366712"/>
          </a:xfrm>
          <a:prstGeom prst="rect">
            <a:avLst/>
          </a:prstGeom>
          <a:noFill/>
          <a:ln w="9525">
            <a:noFill/>
            <a:miter lim="800000"/>
            <a:headEnd/>
            <a:tailEnd/>
          </a:ln>
        </p:spPr>
        <p:txBody>
          <a:bodyPr>
            <a:spAutoFit/>
          </a:bodyPr>
          <a:lstStyle/>
          <a:p>
            <a:pPr>
              <a:spcBef>
                <a:spcPct val="50000"/>
              </a:spcBef>
            </a:pPr>
            <a:r>
              <a:rPr lang="tr-TR"/>
              <a:t>Beceri:Çorap giyme</a:t>
            </a:r>
          </a:p>
        </p:txBody>
      </p:sp>
      <p:sp>
        <p:nvSpPr>
          <p:cNvPr id="83055" name="Text Box 112"/>
          <p:cNvSpPr txBox="1">
            <a:spLocks noChangeArrowheads="1"/>
          </p:cNvSpPr>
          <p:nvPr/>
        </p:nvSpPr>
        <p:spPr bwMode="auto">
          <a:xfrm>
            <a:off x="352425" y="588963"/>
            <a:ext cx="4821238" cy="366712"/>
          </a:xfrm>
          <a:prstGeom prst="rect">
            <a:avLst/>
          </a:prstGeom>
          <a:noFill/>
          <a:ln w="9525">
            <a:noFill/>
            <a:miter lim="800000"/>
            <a:headEnd/>
            <a:tailEnd/>
          </a:ln>
        </p:spPr>
        <p:txBody>
          <a:bodyPr>
            <a:spAutoFit/>
          </a:bodyPr>
          <a:lstStyle/>
          <a:p>
            <a:pPr>
              <a:spcBef>
                <a:spcPct val="50000"/>
              </a:spcBef>
            </a:pPr>
            <a:r>
              <a:rPr lang="tr-TR"/>
              <a:t>Öğrencinin adı soyadı:</a:t>
            </a:r>
          </a:p>
        </p:txBody>
      </p:sp>
      <p:sp>
        <p:nvSpPr>
          <p:cNvPr id="83056" name="Text Box 113"/>
          <p:cNvSpPr txBox="1">
            <a:spLocks noChangeArrowheads="1"/>
          </p:cNvSpPr>
          <p:nvPr/>
        </p:nvSpPr>
        <p:spPr bwMode="auto">
          <a:xfrm>
            <a:off x="6413500" y="703263"/>
            <a:ext cx="1776413" cy="366712"/>
          </a:xfrm>
          <a:prstGeom prst="rect">
            <a:avLst/>
          </a:prstGeom>
          <a:noFill/>
          <a:ln w="9525">
            <a:noFill/>
            <a:miter lim="800000"/>
            <a:headEnd/>
            <a:tailEnd/>
          </a:ln>
        </p:spPr>
        <p:txBody>
          <a:bodyPr>
            <a:spAutoFit/>
          </a:bodyPr>
          <a:lstStyle/>
          <a:p>
            <a:pPr>
              <a:spcBef>
                <a:spcPct val="50000"/>
              </a:spcBef>
            </a:pPr>
            <a:r>
              <a:rPr lang="tr-TR"/>
              <a:t>Tarih:</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nodePh="1">
                                  <p:stCondLst>
                                    <p:cond delay="0"/>
                                  </p:stCondLst>
                                  <p:endCondLst>
                                    <p:cond evt="begin" delay="0">
                                      <p:tn val="5"/>
                                    </p:cond>
                                  </p:endCondLst>
                                  <p:childTnLst>
                                    <p:set>
                                      <p:cBhvr>
                                        <p:cTn id="6" dur="1" fill="hold">
                                          <p:stCondLst>
                                            <p:cond delay="0"/>
                                          </p:stCondLst>
                                        </p:cTn>
                                        <p:tgtEl>
                                          <p:spTgt spid="54381"/>
                                        </p:tgtEl>
                                        <p:attrNameLst>
                                          <p:attrName>style.visibility</p:attrName>
                                        </p:attrNameLst>
                                      </p:cBhvr>
                                      <p:to>
                                        <p:strVal val="visible"/>
                                      </p:to>
                                    </p:set>
                                    <p:anim calcmode="lin" valueType="num">
                                      <p:cBhvr>
                                        <p:cTn id="7" dur="500" fill="hold"/>
                                        <p:tgtEl>
                                          <p:spTgt spid="54381"/>
                                        </p:tgtEl>
                                        <p:attrNameLst>
                                          <p:attrName>ppt_w</p:attrName>
                                        </p:attrNameLst>
                                      </p:cBhvr>
                                      <p:tavLst>
                                        <p:tav tm="0">
                                          <p:val>
                                            <p:fltVal val="0"/>
                                          </p:val>
                                        </p:tav>
                                        <p:tav tm="100000">
                                          <p:val>
                                            <p:strVal val="#ppt_w"/>
                                          </p:val>
                                        </p:tav>
                                      </p:tavLst>
                                    </p:anim>
                                    <p:anim calcmode="lin" valueType="num">
                                      <p:cBhvr>
                                        <p:cTn id="8" dur="500" fill="hold"/>
                                        <p:tgtEl>
                                          <p:spTgt spid="54381"/>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4387"/>
                                        </p:tgtEl>
                                        <p:attrNameLst>
                                          <p:attrName>style.visibility</p:attrName>
                                        </p:attrNameLst>
                                      </p:cBhvr>
                                      <p:to>
                                        <p:strVal val="visible"/>
                                      </p:to>
                                    </p:set>
                                    <p:anim calcmode="lin" valueType="num">
                                      <p:cBhvr>
                                        <p:cTn id="13" dur="500" fill="hold"/>
                                        <p:tgtEl>
                                          <p:spTgt spid="54387"/>
                                        </p:tgtEl>
                                        <p:attrNameLst>
                                          <p:attrName>ppt_w</p:attrName>
                                        </p:attrNameLst>
                                      </p:cBhvr>
                                      <p:tavLst>
                                        <p:tav tm="0">
                                          <p:val>
                                            <p:fltVal val="0"/>
                                          </p:val>
                                        </p:tav>
                                        <p:tav tm="100000">
                                          <p:val>
                                            <p:strVal val="#ppt_w"/>
                                          </p:val>
                                        </p:tav>
                                      </p:tavLst>
                                    </p:anim>
                                    <p:anim calcmode="lin" valueType="num">
                                      <p:cBhvr>
                                        <p:cTn id="14" dur="500" fill="hold"/>
                                        <p:tgtEl>
                                          <p:spTgt spid="5438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81" grpId="0"/>
    </p:bldLst>
  </p:timing>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148484" name="Text Box 4"/>
          <p:cNvSpPr txBox="1">
            <a:spLocks noChangeArrowheads="1"/>
          </p:cNvSpPr>
          <p:nvPr/>
        </p:nvSpPr>
        <p:spPr bwMode="auto">
          <a:xfrm>
            <a:off x="539750" y="768350"/>
            <a:ext cx="8424863" cy="5262979"/>
          </a:xfrm>
          <a:prstGeom prst="rect">
            <a:avLst/>
          </a:prstGeom>
          <a:noFill/>
          <a:ln w="9525">
            <a:noFill/>
            <a:miter lim="800000"/>
            <a:headEnd/>
            <a:tailEnd/>
          </a:ln>
          <a:effectLst/>
        </p:spPr>
        <p:txBody>
          <a:bodyPr>
            <a:spAutoFit/>
          </a:bodyPr>
          <a:lstStyle/>
          <a:p>
            <a:pPr>
              <a:spcBef>
                <a:spcPct val="50000"/>
              </a:spcBef>
              <a:defRPr/>
            </a:pPr>
            <a:r>
              <a:rPr lang="tr-TR" sz="3200" b="1">
                <a:solidFill>
                  <a:schemeClr val="accent4">
                    <a:lumMod val="20000"/>
                    <a:lumOff val="80000"/>
                  </a:schemeClr>
                </a:solidFill>
                <a:effectLst>
                  <a:outerShdw blurRad="38100" dist="38100" dir="2700000" algn="tl">
                    <a:srgbClr val="000000"/>
                  </a:outerShdw>
                </a:effectLst>
                <a:latin typeface="Comic Sans MS" pitchFamily="66" charset="0"/>
              </a:rPr>
              <a:t>   </a:t>
            </a:r>
            <a:r>
              <a:rPr lang="tr-TR" sz="3200" b="1">
                <a:solidFill>
                  <a:srgbClr val="FF0000"/>
                </a:solidFill>
                <a:effectLst>
                  <a:outerShdw blurRad="38100" dist="38100" dir="2700000" algn="tl">
                    <a:srgbClr val="000000"/>
                  </a:outerShdw>
                </a:effectLst>
                <a:latin typeface="Comic Sans MS" pitchFamily="66" charset="0"/>
              </a:rPr>
              <a:t>Beceride performans düzeyi belirlenirken, </a:t>
            </a:r>
          </a:p>
          <a:p>
            <a:pPr>
              <a:spcBef>
                <a:spcPct val="50000"/>
              </a:spcBef>
              <a:defRPr/>
            </a:pPr>
            <a:r>
              <a:rPr lang="tr-TR" sz="3200" b="1">
                <a:solidFill>
                  <a:schemeClr val="accent4">
                    <a:lumMod val="20000"/>
                    <a:lumOff val="80000"/>
                  </a:schemeClr>
                </a:solidFill>
                <a:effectLst>
                  <a:outerShdw blurRad="38100" dist="38100" dir="2700000" algn="tl">
                    <a:srgbClr val="000000"/>
                  </a:outerShdw>
                </a:effectLst>
                <a:latin typeface="Comic Sans MS" pitchFamily="66" charset="0"/>
              </a:rPr>
              <a:t>öncelikle uygulamanın yapılacağı ortam düzenlenir. Bunun için performans alımı sırasında ortam, öğrenciyle bire bir çalışılabilecek şekilde düzenlenmelidir. Öğretmen gerektiğinde model olabilmek için performans alımı sırasında öğrencinin yanında durmalıdır ve öğretmenin önünde de aynı araç seti bulunmalıdır</a:t>
            </a:r>
            <a:r>
              <a:rPr lang="tr-TR" sz="3200" b="1">
                <a:effectLst>
                  <a:outerShdw blurRad="38100" dist="38100" dir="2700000" algn="tl">
                    <a:srgbClr val="000000"/>
                  </a:outerShdw>
                </a:effectLst>
                <a:latin typeface="Comic Sans MS" pitchFamily="66" charset="0"/>
              </a:rPr>
              <a:t>. </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48484">
                                            <p:txEl>
                                              <p:pRg st="0" end="0"/>
                                            </p:txEl>
                                          </p:spTgt>
                                        </p:tgtEl>
                                        <p:attrNameLst>
                                          <p:attrName>style.visibility</p:attrName>
                                        </p:attrNameLst>
                                      </p:cBhvr>
                                      <p:to>
                                        <p:strVal val="visible"/>
                                      </p:to>
                                    </p:set>
                                    <p:animEffect transition="in" filter="wheel(4)">
                                      <p:cBhvr>
                                        <p:cTn id="7" dur="2000"/>
                                        <p:tgtEl>
                                          <p:spTgt spid="1484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48484">
                                            <p:txEl>
                                              <p:pRg st="1" end="1"/>
                                            </p:txEl>
                                          </p:spTgt>
                                        </p:tgtEl>
                                        <p:attrNameLst>
                                          <p:attrName>style.visibility</p:attrName>
                                        </p:attrNameLst>
                                      </p:cBhvr>
                                      <p:to>
                                        <p:strVal val="visible"/>
                                      </p:to>
                                    </p:set>
                                    <p:animEffect transition="in" filter="diamond(in)">
                                      <p:cBhvr>
                                        <p:cTn id="12" dur="2000"/>
                                        <p:tgtEl>
                                          <p:spTgt spid="1484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455613" y="2144713"/>
            <a:ext cx="8226425" cy="1143000"/>
          </a:xfrm>
        </p:spPr>
        <p:txBody>
          <a:bodyPr>
            <a:normAutofit fontScale="90000"/>
          </a:bodyPr>
          <a:lstStyle/>
          <a:p>
            <a:pPr eaLnBrk="1" hangingPunct="1">
              <a:defRPr/>
            </a:pPr>
            <a:r>
              <a:rPr lang="tr-TR" sz="4800" b="1" smtClean="0">
                <a:solidFill>
                  <a:srgbClr val="66FF33"/>
                </a:solidFill>
                <a:latin typeface="Comic Sans MS" pitchFamily="66" charset="0"/>
              </a:rPr>
              <a:t>BECERİ ÖĞRETİMİNDE KULLANILAN İPUÇLARI</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85725" y="549275"/>
            <a:ext cx="8893175" cy="865188"/>
          </a:xfrm>
          <a:prstGeom prst="rect">
            <a:avLst/>
          </a:prstGeom>
          <a:noFill/>
          <a:ln w="9525">
            <a:noFill/>
            <a:miter lim="800000"/>
            <a:headEnd/>
            <a:tailEnd/>
          </a:ln>
          <a:effectLst/>
        </p:spPr>
        <p:txBody>
          <a:bodyPr anchor="ctr"/>
          <a:lstStyle/>
          <a:p>
            <a:pPr algn="ctr">
              <a:defRPr/>
            </a:pPr>
            <a:endParaRPr lang="tr-TR" sz="2400" b="1">
              <a:solidFill>
                <a:srgbClr val="66FF33"/>
              </a:solidFill>
              <a:effectLst>
                <a:outerShdw blurRad="38100" dist="38100" dir="2700000" algn="tl">
                  <a:srgbClr val="000000"/>
                </a:outerShdw>
              </a:effectLst>
              <a:latin typeface="Comic Sans MS" pitchFamily="66" charset="0"/>
            </a:endParaRPr>
          </a:p>
        </p:txBody>
      </p:sp>
      <p:sp>
        <p:nvSpPr>
          <p:cNvPr id="97283" name="Text Box 3"/>
          <p:cNvSpPr txBox="1">
            <a:spLocks noChangeArrowheads="1"/>
          </p:cNvSpPr>
          <p:nvPr/>
        </p:nvSpPr>
        <p:spPr bwMode="auto">
          <a:xfrm>
            <a:off x="539750" y="1341438"/>
            <a:ext cx="8135938" cy="366712"/>
          </a:xfrm>
          <a:prstGeom prst="rect">
            <a:avLst/>
          </a:prstGeom>
          <a:noFill/>
          <a:ln w="9525">
            <a:noFill/>
            <a:miter lim="800000"/>
            <a:headEnd/>
            <a:tailEnd/>
          </a:ln>
        </p:spPr>
        <p:txBody>
          <a:bodyPr>
            <a:spAutoFit/>
          </a:bodyPr>
          <a:lstStyle/>
          <a:p>
            <a:pPr algn="r">
              <a:spcBef>
                <a:spcPct val="50000"/>
              </a:spcBef>
            </a:pPr>
            <a:endParaRPr lang="tr-TR">
              <a:latin typeface="Arial" pitchFamily="34" charset="0"/>
            </a:endParaRPr>
          </a:p>
        </p:txBody>
      </p:sp>
      <p:sp>
        <p:nvSpPr>
          <p:cNvPr id="208900" name="Rectangle 4"/>
          <p:cNvSpPr>
            <a:spLocks noChangeArrowheads="1"/>
          </p:cNvSpPr>
          <p:nvPr/>
        </p:nvSpPr>
        <p:spPr bwMode="auto">
          <a:xfrm>
            <a:off x="107950" y="800100"/>
            <a:ext cx="8964613" cy="6661150"/>
          </a:xfrm>
          <a:prstGeom prst="rect">
            <a:avLst/>
          </a:prstGeom>
          <a:noFill/>
          <a:ln w="9525">
            <a:noFill/>
            <a:miter lim="800000"/>
            <a:headEnd/>
            <a:tailEnd/>
          </a:ln>
          <a:effectLst/>
        </p:spPr>
        <p:txBody>
          <a:bodyPr/>
          <a:lstStyle/>
          <a:p>
            <a:pPr marL="609600" indent="-609600">
              <a:spcBef>
                <a:spcPct val="20000"/>
              </a:spcBef>
              <a:buClr>
                <a:schemeClr val="tx2"/>
              </a:buClr>
              <a:buSzPct val="115000"/>
              <a:buFont typeface="Wingdings" pitchFamily="2" charset="2"/>
              <a:buNone/>
              <a:defRPr/>
            </a:pPr>
            <a:r>
              <a:rPr lang="tr-TR" b="1">
                <a:solidFill>
                  <a:srgbClr val="66FF33"/>
                </a:solidFill>
                <a:effectLst>
                  <a:outerShdw blurRad="38100" dist="38100" dir="2700000" algn="tl">
                    <a:srgbClr val="000000"/>
                  </a:outerShdw>
                </a:effectLst>
                <a:latin typeface="Comic Sans MS" pitchFamily="66" charset="0"/>
              </a:rPr>
              <a:t>1. Sözel İpucunun Verilmesi ve Geri Çekilmesi</a:t>
            </a:r>
          </a:p>
          <a:p>
            <a:pPr marL="609600" indent="-609600">
              <a:spcBef>
                <a:spcPct val="20000"/>
              </a:spcBef>
              <a:buClr>
                <a:schemeClr val="tx2"/>
              </a:buClr>
              <a:buSzPct val="115000"/>
              <a:buFont typeface="Wingdings" pitchFamily="2" charset="2"/>
              <a:buNone/>
              <a:defRPr/>
            </a:pPr>
            <a:r>
              <a:rPr lang="tr-TR" b="1">
                <a:effectLst>
                  <a:outerShdw blurRad="38100" dist="38100" dir="2700000" algn="tl">
                    <a:srgbClr val="000000"/>
                  </a:outerShdw>
                </a:effectLst>
                <a:latin typeface="Comic Sans MS" pitchFamily="66" charset="0"/>
              </a:rPr>
              <a:t>   Sözel ipucu, öğretmenin , öğrencinin yapmasını istediği</a:t>
            </a:r>
          </a:p>
          <a:p>
            <a:pPr marL="609600" indent="-609600">
              <a:spcBef>
                <a:spcPct val="20000"/>
              </a:spcBef>
              <a:buClr>
                <a:schemeClr val="tx2"/>
              </a:buClr>
              <a:buSzPct val="115000"/>
              <a:buFont typeface="Wingdings" pitchFamily="2" charset="2"/>
              <a:buNone/>
              <a:defRPr/>
            </a:pPr>
            <a:r>
              <a:rPr lang="tr-TR" b="1">
                <a:effectLst>
                  <a:outerShdw blurRad="38100" dist="38100" dir="2700000" algn="tl">
                    <a:srgbClr val="000000"/>
                  </a:outerShdw>
                </a:effectLst>
                <a:latin typeface="Comic Sans MS" pitchFamily="66" charset="0"/>
              </a:rPr>
              <a:t>davranışı, sözel olarak ifade etmesidir. Sözel ipucu,</a:t>
            </a:r>
          </a:p>
          <a:p>
            <a:pPr marL="609600" indent="-609600">
              <a:spcBef>
                <a:spcPct val="20000"/>
              </a:spcBef>
              <a:buClr>
                <a:schemeClr val="tx2"/>
              </a:buClr>
              <a:buSzPct val="115000"/>
              <a:buFont typeface="Wingdings" pitchFamily="2" charset="2"/>
              <a:buNone/>
              <a:defRPr/>
            </a:pPr>
            <a:r>
              <a:rPr lang="tr-TR" b="1">
                <a:effectLst>
                  <a:outerShdw blurRad="38100" dist="38100" dir="2700000" algn="tl">
                    <a:srgbClr val="000000"/>
                  </a:outerShdw>
                </a:effectLst>
                <a:latin typeface="Comic Sans MS" pitchFamily="66" charset="0"/>
              </a:rPr>
              <a:t>öğrenciye bir beceriyi yapması için en az yardım etme yoludur.</a:t>
            </a:r>
          </a:p>
          <a:p>
            <a:pPr marL="609600" indent="-609600">
              <a:spcBef>
                <a:spcPct val="20000"/>
              </a:spcBef>
              <a:buClr>
                <a:schemeClr val="tx2"/>
              </a:buClr>
              <a:buSzPct val="115000"/>
              <a:buFont typeface="Wingdings" pitchFamily="2" charset="2"/>
              <a:buNone/>
              <a:defRPr/>
            </a:pPr>
            <a:endParaRPr lang="tr-TR" b="1">
              <a:effectLst>
                <a:outerShdw blurRad="38100" dist="38100" dir="2700000" algn="tl">
                  <a:srgbClr val="000000"/>
                </a:outerShdw>
              </a:effectLst>
              <a:latin typeface="Comic Sans MS" pitchFamily="66" charset="0"/>
            </a:endParaRPr>
          </a:p>
          <a:p>
            <a:pPr marL="609600" indent="-609600">
              <a:spcBef>
                <a:spcPct val="20000"/>
              </a:spcBef>
              <a:buClr>
                <a:schemeClr val="tx2"/>
              </a:buClr>
              <a:buSzPct val="115000"/>
              <a:buFont typeface="Wingdings" pitchFamily="2" charset="2"/>
              <a:buNone/>
              <a:defRPr/>
            </a:pPr>
            <a:r>
              <a:rPr lang="tr-TR" b="1">
                <a:effectLst>
                  <a:outerShdw blurRad="38100" dist="38100" dir="2700000" algn="tl">
                    <a:srgbClr val="000000"/>
                  </a:outerShdw>
                </a:effectLst>
                <a:latin typeface="Comic Sans MS" pitchFamily="66" charset="0"/>
              </a:rPr>
              <a:t>   Öğrencinin çoklu fırsat yöntemiyle beceride</a:t>
            </a:r>
          </a:p>
          <a:p>
            <a:pPr marL="609600" indent="-609600">
              <a:spcBef>
                <a:spcPct val="20000"/>
              </a:spcBef>
              <a:buClr>
                <a:schemeClr val="tx2"/>
              </a:buClr>
              <a:buSzPct val="115000"/>
              <a:buFont typeface="Wingdings" pitchFamily="2" charset="2"/>
              <a:buNone/>
              <a:defRPr/>
            </a:pPr>
            <a:r>
              <a:rPr lang="tr-TR" b="1">
                <a:effectLst>
                  <a:outerShdw blurRad="38100" dist="38100" dir="2700000" algn="tl">
                    <a:srgbClr val="000000"/>
                  </a:outerShdw>
                </a:effectLst>
                <a:latin typeface="Comic Sans MS" pitchFamily="66" charset="0"/>
              </a:rPr>
              <a:t>yapabildikleri belirlenmeden, öğretimde sözel ipucunun</a:t>
            </a:r>
          </a:p>
          <a:p>
            <a:pPr marL="609600" indent="-609600">
              <a:spcBef>
                <a:spcPct val="20000"/>
              </a:spcBef>
              <a:buClr>
                <a:schemeClr val="tx2"/>
              </a:buClr>
              <a:buSzPct val="115000"/>
              <a:buFont typeface="Wingdings" pitchFamily="2" charset="2"/>
              <a:buNone/>
              <a:defRPr/>
            </a:pPr>
            <a:r>
              <a:rPr lang="tr-TR" b="1">
                <a:effectLst>
                  <a:outerShdw blurRad="38100" dist="38100" dir="2700000" algn="tl">
                    <a:srgbClr val="000000"/>
                  </a:outerShdw>
                </a:effectLst>
                <a:latin typeface="Comic Sans MS" pitchFamily="66" charset="0"/>
              </a:rPr>
              <a:t>kullanılması düşünüldüğünde, kullanılacak sözel ipuçlarının</a:t>
            </a:r>
          </a:p>
          <a:p>
            <a:pPr marL="609600" indent="-609600">
              <a:spcBef>
                <a:spcPct val="20000"/>
              </a:spcBef>
              <a:buClr>
                <a:schemeClr val="tx2"/>
              </a:buClr>
              <a:buSzPct val="115000"/>
              <a:buFont typeface="Wingdings" pitchFamily="2" charset="2"/>
              <a:buNone/>
              <a:defRPr/>
            </a:pPr>
            <a:r>
              <a:rPr lang="tr-TR" b="1">
                <a:effectLst>
                  <a:outerShdw blurRad="38100" dist="38100" dir="2700000" algn="tl">
                    <a:srgbClr val="000000"/>
                  </a:outerShdw>
                </a:effectLst>
                <a:latin typeface="Comic Sans MS" pitchFamily="66" charset="0"/>
              </a:rPr>
              <a:t>öğrenci için anlamlı olup olmadığının araştırılması gereklidir. </a:t>
            </a:r>
          </a:p>
          <a:p>
            <a:pPr marL="609600" indent="-609600">
              <a:spcBef>
                <a:spcPct val="20000"/>
              </a:spcBef>
              <a:buClr>
                <a:schemeClr val="tx2"/>
              </a:buClr>
              <a:buSzPct val="115000"/>
              <a:buFont typeface="Wingdings" pitchFamily="2" charset="2"/>
              <a:buNone/>
              <a:defRPr/>
            </a:pPr>
            <a:endParaRPr lang="tr-TR" b="1">
              <a:effectLst>
                <a:outerShdw blurRad="38100" dist="38100" dir="2700000" algn="tl">
                  <a:srgbClr val="000000"/>
                </a:outerShdw>
              </a:effectLst>
              <a:latin typeface="Comic Sans MS" pitchFamily="66" charset="0"/>
            </a:endParaRPr>
          </a:p>
          <a:p>
            <a:pPr marL="609600" indent="-609600">
              <a:spcBef>
                <a:spcPct val="20000"/>
              </a:spcBef>
              <a:buClr>
                <a:schemeClr val="tx2"/>
              </a:buClr>
              <a:buSzPct val="115000"/>
              <a:buFont typeface="Wingdings" pitchFamily="2" charset="2"/>
              <a:buNone/>
              <a:defRPr/>
            </a:pPr>
            <a:r>
              <a:rPr lang="tr-TR" b="1">
                <a:effectLst>
                  <a:outerShdw blurRad="38100" dist="38100" dir="2700000" algn="tl">
                    <a:srgbClr val="000000"/>
                  </a:outerShdw>
                </a:effectLst>
                <a:latin typeface="Comic Sans MS" pitchFamily="66" charset="0"/>
              </a:rPr>
              <a:t>   Öğretimde kullanılan ipuçları, öğrenciler başarılı oldukça</a:t>
            </a:r>
          </a:p>
          <a:p>
            <a:pPr marL="609600" indent="-609600">
              <a:spcBef>
                <a:spcPct val="20000"/>
              </a:spcBef>
              <a:buClr>
                <a:schemeClr val="tx2"/>
              </a:buClr>
              <a:buSzPct val="115000"/>
              <a:buFont typeface="Wingdings" pitchFamily="2" charset="2"/>
              <a:buNone/>
              <a:defRPr/>
            </a:pPr>
            <a:r>
              <a:rPr lang="tr-TR" b="1">
                <a:effectLst>
                  <a:outerShdw blurRad="38100" dist="38100" dir="2700000" algn="tl">
                    <a:srgbClr val="000000"/>
                  </a:outerShdw>
                </a:effectLst>
                <a:latin typeface="Comic Sans MS" pitchFamily="66" charset="0"/>
              </a:rPr>
              <a:t>geri çekilmelidir. Örneğin; “</a:t>
            </a:r>
            <a:r>
              <a:rPr lang="tr-TR" b="1">
                <a:solidFill>
                  <a:srgbClr val="66FF33"/>
                </a:solidFill>
                <a:effectLst>
                  <a:outerShdw blurRad="38100" dist="38100" dir="2700000" algn="tl">
                    <a:srgbClr val="000000"/>
                  </a:outerShdw>
                </a:effectLst>
                <a:latin typeface="Comic Sans MS" pitchFamily="66" charset="0"/>
              </a:rPr>
              <a:t>her iki elinle pantolonun belinden</a:t>
            </a:r>
          </a:p>
          <a:p>
            <a:pPr marL="609600" indent="-609600">
              <a:spcBef>
                <a:spcPct val="20000"/>
              </a:spcBef>
              <a:buClr>
                <a:schemeClr val="tx2"/>
              </a:buClr>
              <a:buSzPct val="115000"/>
              <a:buFont typeface="Wingdings" pitchFamily="2" charset="2"/>
              <a:buNone/>
              <a:defRPr/>
            </a:pPr>
            <a:r>
              <a:rPr lang="tr-TR" b="1">
                <a:solidFill>
                  <a:srgbClr val="66FF33"/>
                </a:solidFill>
                <a:effectLst>
                  <a:outerShdw blurRad="38100" dist="38100" dir="2700000" algn="tl">
                    <a:srgbClr val="000000"/>
                  </a:outerShdw>
                </a:effectLst>
                <a:latin typeface="Comic Sans MS" pitchFamily="66" charset="0"/>
              </a:rPr>
              <a:t>tut</a:t>
            </a:r>
            <a:r>
              <a:rPr lang="tr-TR" b="1">
                <a:effectLst>
                  <a:outerShdw blurRad="38100" dist="38100" dir="2700000" algn="tl">
                    <a:srgbClr val="000000"/>
                  </a:outerShdw>
                </a:effectLst>
                <a:latin typeface="Comic Sans MS" pitchFamily="66" charset="0"/>
              </a:rPr>
              <a:t>”,“</a:t>
            </a:r>
            <a:r>
              <a:rPr lang="tr-TR" b="1">
                <a:solidFill>
                  <a:srgbClr val="66FF33"/>
                </a:solidFill>
                <a:effectLst>
                  <a:outerShdw blurRad="38100" dist="38100" dir="2700000" algn="tl">
                    <a:srgbClr val="000000"/>
                  </a:outerShdw>
                </a:effectLst>
                <a:latin typeface="Comic Sans MS" pitchFamily="66" charset="0"/>
              </a:rPr>
              <a:t>pantolonun belinden tut</a:t>
            </a:r>
            <a:r>
              <a:rPr lang="tr-TR" b="1">
                <a:effectLst>
                  <a:outerShdw blurRad="38100" dist="38100" dir="2700000" algn="tl">
                    <a:srgbClr val="000000"/>
                  </a:outerShdw>
                </a:effectLst>
                <a:latin typeface="Comic Sans MS" pitchFamily="66" charset="0"/>
              </a:rPr>
              <a:t>”,“</a:t>
            </a:r>
            <a:r>
              <a:rPr lang="tr-TR" b="1">
                <a:solidFill>
                  <a:srgbClr val="66FF33"/>
                </a:solidFill>
                <a:effectLst>
                  <a:outerShdw blurRad="38100" dist="38100" dir="2700000" algn="tl">
                    <a:srgbClr val="000000"/>
                  </a:outerShdw>
                </a:effectLst>
                <a:latin typeface="Comic Sans MS" pitchFamily="66" charset="0"/>
              </a:rPr>
              <a:t>pantolonu tut</a:t>
            </a:r>
            <a:r>
              <a:rPr lang="tr-TR" b="1">
                <a:effectLst>
                  <a:outerShdw blurRad="38100" dist="38100" dir="2700000" algn="tl">
                    <a:srgbClr val="000000"/>
                  </a:outerShdw>
                </a:effectLst>
                <a:latin typeface="Comic Sans MS" pitchFamily="66" charset="0"/>
              </a:rPr>
              <a:t>”,“</a:t>
            </a:r>
            <a:r>
              <a:rPr lang="tr-TR" b="1">
                <a:solidFill>
                  <a:srgbClr val="66FF33"/>
                </a:solidFill>
                <a:effectLst>
                  <a:outerShdw blurRad="38100" dist="38100" dir="2700000" algn="tl">
                    <a:srgbClr val="000000"/>
                  </a:outerShdw>
                </a:effectLst>
                <a:latin typeface="Comic Sans MS" pitchFamily="66" charset="0"/>
              </a:rPr>
              <a:t>tut</a:t>
            </a:r>
            <a:r>
              <a:rPr lang="tr-TR" b="1">
                <a:effectLst>
                  <a:outerShdw blurRad="38100" dist="38100" dir="2700000" algn="tl">
                    <a:srgbClr val="000000"/>
                  </a:outerShdw>
                </a:effectLst>
                <a:latin typeface="Comic Sans MS" pitchFamily="66" charset="0"/>
              </a:rPr>
              <a:t>” ve “</a:t>
            </a:r>
            <a:r>
              <a:rPr lang="tr-TR" b="1">
                <a:solidFill>
                  <a:srgbClr val="66FF33"/>
                </a:solidFill>
                <a:effectLst>
                  <a:outerShdw blurRad="38100" dist="38100" dir="2700000" algn="tl">
                    <a:srgbClr val="000000"/>
                  </a:outerShdw>
                </a:effectLst>
                <a:latin typeface="Comic Sans MS" pitchFamily="66" charset="0"/>
              </a:rPr>
              <a:t>fısıltı</a:t>
            </a:r>
          </a:p>
          <a:p>
            <a:pPr marL="609600" indent="-609600">
              <a:spcBef>
                <a:spcPct val="20000"/>
              </a:spcBef>
              <a:buClr>
                <a:schemeClr val="tx2"/>
              </a:buClr>
              <a:buSzPct val="115000"/>
              <a:buFont typeface="Wingdings" pitchFamily="2" charset="2"/>
              <a:buNone/>
              <a:defRPr/>
            </a:pPr>
            <a:r>
              <a:rPr lang="tr-TR" b="1">
                <a:solidFill>
                  <a:srgbClr val="66FF33"/>
                </a:solidFill>
                <a:effectLst>
                  <a:outerShdw blurRad="38100" dist="38100" dir="2700000" algn="tl">
                    <a:srgbClr val="000000"/>
                  </a:outerShdw>
                </a:effectLst>
                <a:latin typeface="Comic Sans MS" pitchFamily="66" charset="0"/>
              </a:rPr>
              <a:t>sesi</a:t>
            </a:r>
            <a:r>
              <a:rPr lang="tr-TR" b="1">
                <a:effectLst>
                  <a:outerShdw blurRad="38100" dist="38100" dir="2700000" algn="tl">
                    <a:srgbClr val="000000"/>
                  </a:outerShdw>
                </a:effectLst>
                <a:latin typeface="Comic Sans MS" pitchFamily="66" charset="0"/>
              </a:rPr>
              <a:t>” gibi.</a:t>
            </a:r>
            <a:r>
              <a:rPr lang="tr-TR" b="1">
                <a:solidFill>
                  <a:srgbClr val="CC0000"/>
                </a:solidFill>
                <a:effectLst>
                  <a:outerShdw blurRad="38100" dist="38100" dir="2700000" algn="tl">
                    <a:srgbClr val="000000"/>
                  </a:outerShdw>
                </a:effectLst>
                <a:latin typeface="Comic Sans MS" pitchFamily="66" charset="0"/>
              </a:rPr>
              <a:t>	</a:t>
            </a:r>
          </a:p>
        </p:txBody>
      </p:sp>
      <p:pic>
        <p:nvPicPr>
          <p:cNvPr id="97285" name="Picture 5" descr="CMEN111"/>
          <p:cNvPicPr>
            <a:picLocks noChangeAspect="1" noChangeArrowheads="1"/>
          </p:cNvPicPr>
          <p:nvPr/>
        </p:nvPicPr>
        <p:blipFill>
          <a:blip r:embed="rId2" cstate="print"/>
          <a:srcRect/>
          <a:stretch>
            <a:fillRect/>
          </a:stretch>
        </p:blipFill>
        <p:spPr bwMode="auto">
          <a:xfrm>
            <a:off x="7446963" y="2986088"/>
            <a:ext cx="1314450" cy="1965325"/>
          </a:xfrm>
          <a:prstGeom prst="rect">
            <a:avLst/>
          </a:prstGeom>
          <a:noFill/>
          <a:ln w="9525">
            <a:noFill/>
            <a:miter lim="800000"/>
            <a:headEnd/>
            <a:tailEnd/>
          </a:ln>
        </p:spPr>
      </p:pic>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nodePh="1">
                                  <p:stCondLst>
                                    <p:cond delay="0"/>
                                  </p:stCondLst>
                                  <p:endCondLst>
                                    <p:cond evt="begin" delay="0">
                                      <p:tn val="5"/>
                                    </p:cond>
                                  </p:endCondLst>
                                  <p:childTnLst>
                                    <p:set>
                                      <p:cBhvr>
                                        <p:cTn id="6" dur="1" fill="hold">
                                          <p:stCondLst>
                                            <p:cond delay="0"/>
                                          </p:stCondLst>
                                        </p:cTn>
                                        <p:tgtEl>
                                          <p:spTgt spid="208898"/>
                                        </p:tgtEl>
                                        <p:attrNameLst>
                                          <p:attrName>style.visibility</p:attrName>
                                        </p:attrNameLst>
                                      </p:cBhvr>
                                      <p:to>
                                        <p:strVal val="visible"/>
                                      </p:to>
                                    </p:set>
                                    <p:anim calcmode="lin" valueType="num">
                                      <p:cBhvr>
                                        <p:cTn id="7" dur="500" fill="hold"/>
                                        <p:tgtEl>
                                          <p:spTgt spid="208898"/>
                                        </p:tgtEl>
                                        <p:attrNameLst>
                                          <p:attrName>ppt_w</p:attrName>
                                        </p:attrNameLst>
                                      </p:cBhvr>
                                      <p:tavLst>
                                        <p:tav tm="0">
                                          <p:val>
                                            <p:fltVal val="0"/>
                                          </p:val>
                                        </p:tav>
                                        <p:tav tm="100000">
                                          <p:val>
                                            <p:strVal val="#ppt_w"/>
                                          </p:val>
                                        </p:tav>
                                      </p:tavLst>
                                    </p:anim>
                                    <p:anim calcmode="lin" valueType="num">
                                      <p:cBhvr>
                                        <p:cTn id="8" dur="500" fill="hold"/>
                                        <p:tgtEl>
                                          <p:spTgt spid="20889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208900">
                                            <p:txEl>
                                              <p:pRg st="0" end="0"/>
                                            </p:txEl>
                                          </p:spTgt>
                                        </p:tgtEl>
                                        <p:attrNameLst>
                                          <p:attrName>style.visibility</p:attrName>
                                        </p:attrNameLst>
                                      </p:cBhvr>
                                      <p:to>
                                        <p:strVal val="visible"/>
                                      </p:to>
                                    </p:set>
                                    <p:anim calcmode="lin" valueType="num">
                                      <p:cBhvr>
                                        <p:cTn id="13" dur="500" fill="hold"/>
                                        <p:tgtEl>
                                          <p:spTgt spid="20890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0890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208900">
                                            <p:txEl>
                                              <p:pRg st="1" end="1"/>
                                            </p:txEl>
                                          </p:spTgt>
                                        </p:tgtEl>
                                        <p:attrNameLst>
                                          <p:attrName>style.visibility</p:attrName>
                                        </p:attrNameLst>
                                      </p:cBhvr>
                                      <p:to>
                                        <p:strVal val="visible"/>
                                      </p:to>
                                    </p:set>
                                    <p:anim calcmode="lin" valueType="num">
                                      <p:cBhvr>
                                        <p:cTn id="19" dur="500" fill="hold"/>
                                        <p:tgtEl>
                                          <p:spTgt spid="208900">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08900">
                                            <p:txEl>
                                              <p:pRg st="1" end="1"/>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208900">
                                            <p:txEl>
                                              <p:pRg st="2" end="2"/>
                                            </p:txEl>
                                          </p:spTgt>
                                        </p:tgtEl>
                                        <p:attrNameLst>
                                          <p:attrName>style.visibility</p:attrName>
                                        </p:attrNameLst>
                                      </p:cBhvr>
                                      <p:to>
                                        <p:strVal val="visible"/>
                                      </p:to>
                                    </p:set>
                                    <p:anim calcmode="lin" valueType="num">
                                      <p:cBhvr>
                                        <p:cTn id="23" dur="500" fill="hold"/>
                                        <p:tgtEl>
                                          <p:spTgt spid="208900">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208900">
                                            <p:txEl>
                                              <p:pRg st="2" end="2"/>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208900">
                                            <p:txEl>
                                              <p:pRg st="3" end="3"/>
                                            </p:txEl>
                                          </p:spTgt>
                                        </p:tgtEl>
                                        <p:attrNameLst>
                                          <p:attrName>style.visibility</p:attrName>
                                        </p:attrNameLst>
                                      </p:cBhvr>
                                      <p:to>
                                        <p:strVal val="visible"/>
                                      </p:to>
                                    </p:set>
                                    <p:anim calcmode="lin" valueType="num">
                                      <p:cBhvr>
                                        <p:cTn id="27" dur="500" fill="hold"/>
                                        <p:tgtEl>
                                          <p:spTgt spid="208900">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208900">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208900">
                                            <p:txEl>
                                              <p:pRg st="5" end="5"/>
                                            </p:txEl>
                                          </p:spTgt>
                                        </p:tgtEl>
                                        <p:attrNameLst>
                                          <p:attrName>style.visibility</p:attrName>
                                        </p:attrNameLst>
                                      </p:cBhvr>
                                      <p:to>
                                        <p:strVal val="visible"/>
                                      </p:to>
                                    </p:set>
                                    <p:anim calcmode="lin" valueType="num">
                                      <p:cBhvr>
                                        <p:cTn id="33" dur="500" fill="hold"/>
                                        <p:tgtEl>
                                          <p:spTgt spid="208900">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208900">
                                            <p:txEl>
                                              <p:pRg st="5" end="5"/>
                                            </p:txEl>
                                          </p:spTgt>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208900">
                                            <p:txEl>
                                              <p:pRg st="6" end="6"/>
                                            </p:txEl>
                                          </p:spTgt>
                                        </p:tgtEl>
                                        <p:attrNameLst>
                                          <p:attrName>style.visibility</p:attrName>
                                        </p:attrNameLst>
                                      </p:cBhvr>
                                      <p:to>
                                        <p:strVal val="visible"/>
                                      </p:to>
                                    </p:set>
                                    <p:anim calcmode="lin" valueType="num">
                                      <p:cBhvr>
                                        <p:cTn id="37" dur="500" fill="hold"/>
                                        <p:tgtEl>
                                          <p:spTgt spid="208900">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208900">
                                            <p:txEl>
                                              <p:pRg st="6" end="6"/>
                                            </p:txEl>
                                          </p:spTgt>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208900">
                                            <p:txEl>
                                              <p:pRg st="7" end="7"/>
                                            </p:txEl>
                                          </p:spTgt>
                                        </p:tgtEl>
                                        <p:attrNameLst>
                                          <p:attrName>style.visibility</p:attrName>
                                        </p:attrNameLst>
                                      </p:cBhvr>
                                      <p:to>
                                        <p:strVal val="visible"/>
                                      </p:to>
                                    </p:set>
                                    <p:anim calcmode="lin" valueType="num">
                                      <p:cBhvr>
                                        <p:cTn id="41" dur="500" fill="hold"/>
                                        <p:tgtEl>
                                          <p:spTgt spid="208900">
                                            <p:txEl>
                                              <p:pRg st="7" end="7"/>
                                            </p:txEl>
                                          </p:spTgt>
                                        </p:tgtEl>
                                        <p:attrNameLst>
                                          <p:attrName>ppt_w</p:attrName>
                                        </p:attrNameLst>
                                      </p:cBhvr>
                                      <p:tavLst>
                                        <p:tav tm="0">
                                          <p:val>
                                            <p:fltVal val="0"/>
                                          </p:val>
                                        </p:tav>
                                        <p:tav tm="100000">
                                          <p:val>
                                            <p:strVal val="#ppt_w"/>
                                          </p:val>
                                        </p:tav>
                                      </p:tavLst>
                                    </p:anim>
                                    <p:anim calcmode="lin" valueType="num">
                                      <p:cBhvr>
                                        <p:cTn id="42" dur="500" fill="hold"/>
                                        <p:tgtEl>
                                          <p:spTgt spid="208900">
                                            <p:txEl>
                                              <p:pRg st="7" end="7"/>
                                            </p:txEl>
                                          </p:spTgt>
                                        </p:tgtEl>
                                        <p:attrNameLst>
                                          <p:attrName>ppt_h</p:attrName>
                                        </p:attrNameLst>
                                      </p:cBhvr>
                                      <p:tavLst>
                                        <p:tav tm="0">
                                          <p:val>
                                            <p:fltVal val="0"/>
                                          </p:val>
                                        </p:tav>
                                        <p:tav tm="100000">
                                          <p:val>
                                            <p:strVal val="#ppt_h"/>
                                          </p:val>
                                        </p:tav>
                                      </p:tavLst>
                                    </p:anim>
                                  </p:childTnLst>
                                </p:cTn>
                              </p:par>
                              <p:par>
                                <p:cTn id="43" presetID="23" presetClass="entr" presetSubtype="16" fill="hold" nodeType="withEffect">
                                  <p:stCondLst>
                                    <p:cond delay="0"/>
                                  </p:stCondLst>
                                  <p:childTnLst>
                                    <p:set>
                                      <p:cBhvr>
                                        <p:cTn id="44" dur="1" fill="hold">
                                          <p:stCondLst>
                                            <p:cond delay="0"/>
                                          </p:stCondLst>
                                        </p:cTn>
                                        <p:tgtEl>
                                          <p:spTgt spid="208900">
                                            <p:txEl>
                                              <p:pRg st="8" end="8"/>
                                            </p:txEl>
                                          </p:spTgt>
                                        </p:tgtEl>
                                        <p:attrNameLst>
                                          <p:attrName>style.visibility</p:attrName>
                                        </p:attrNameLst>
                                      </p:cBhvr>
                                      <p:to>
                                        <p:strVal val="visible"/>
                                      </p:to>
                                    </p:set>
                                    <p:anim calcmode="lin" valueType="num">
                                      <p:cBhvr>
                                        <p:cTn id="45" dur="500" fill="hold"/>
                                        <p:tgtEl>
                                          <p:spTgt spid="208900">
                                            <p:txEl>
                                              <p:pRg st="8" end="8"/>
                                            </p:txEl>
                                          </p:spTgt>
                                        </p:tgtEl>
                                        <p:attrNameLst>
                                          <p:attrName>ppt_w</p:attrName>
                                        </p:attrNameLst>
                                      </p:cBhvr>
                                      <p:tavLst>
                                        <p:tav tm="0">
                                          <p:val>
                                            <p:fltVal val="0"/>
                                          </p:val>
                                        </p:tav>
                                        <p:tav tm="100000">
                                          <p:val>
                                            <p:strVal val="#ppt_w"/>
                                          </p:val>
                                        </p:tav>
                                      </p:tavLst>
                                    </p:anim>
                                    <p:anim calcmode="lin" valueType="num">
                                      <p:cBhvr>
                                        <p:cTn id="46" dur="500" fill="hold"/>
                                        <p:tgtEl>
                                          <p:spTgt spid="208900">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nodeType="clickEffect">
                                  <p:stCondLst>
                                    <p:cond delay="0"/>
                                  </p:stCondLst>
                                  <p:childTnLst>
                                    <p:set>
                                      <p:cBhvr>
                                        <p:cTn id="50" dur="1" fill="hold">
                                          <p:stCondLst>
                                            <p:cond delay="0"/>
                                          </p:stCondLst>
                                        </p:cTn>
                                        <p:tgtEl>
                                          <p:spTgt spid="208900">
                                            <p:txEl>
                                              <p:pRg st="10" end="10"/>
                                            </p:txEl>
                                          </p:spTgt>
                                        </p:tgtEl>
                                        <p:attrNameLst>
                                          <p:attrName>style.visibility</p:attrName>
                                        </p:attrNameLst>
                                      </p:cBhvr>
                                      <p:to>
                                        <p:strVal val="visible"/>
                                      </p:to>
                                    </p:set>
                                    <p:anim calcmode="lin" valueType="num">
                                      <p:cBhvr>
                                        <p:cTn id="51" dur="500" fill="hold"/>
                                        <p:tgtEl>
                                          <p:spTgt spid="208900">
                                            <p:txEl>
                                              <p:pRg st="10" end="10"/>
                                            </p:txEl>
                                          </p:spTgt>
                                        </p:tgtEl>
                                        <p:attrNameLst>
                                          <p:attrName>ppt_w</p:attrName>
                                        </p:attrNameLst>
                                      </p:cBhvr>
                                      <p:tavLst>
                                        <p:tav tm="0">
                                          <p:val>
                                            <p:fltVal val="0"/>
                                          </p:val>
                                        </p:tav>
                                        <p:tav tm="100000">
                                          <p:val>
                                            <p:strVal val="#ppt_w"/>
                                          </p:val>
                                        </p:tav>
                                      </p:tavLst>
                                    </p:anim>
                                    <p:anim calcmode="lin" valueType="num">
                                      <p:cBhvr>
                                        <p:cTn id="52" dur="500" fill="hold"/>
                                        <p:tgtEl>
                                          <p:spTgt spid="208900">
                                            <p:txEl>
                                              <p:pRg st="10" end="10"/>
                                            </p:txEl>
                                          </p:spTgt>
                                        </p:tgtEl>
                                        <p:attrNameLst>
                                          <p:attrName>ppt_h</p:attrName>
                                        </p:attrNameLst>
                                      </p:cBhvr>
                                      <p:tavLst>
                                        <p:tav tm="0">
                                          <p:val>
                                            <p:fltVal val="0"/>
                                          </p:val>
                                        </p:tav>
                                        <p:tav tm="100000">
                                          <p:val>
                                            <p:strVal val="#ppt_h"/>
                                          </p:val>
                                        </p:tav>
                                      </p:tavLst>
                                    </p:anim>
                                  </p:childTnLst>
                                </p:cTn>
                              </p:par>
                              <p:par>
                                <p:cTn id="53" presetID="23" presetClass="entr" presetSubtype="16" fill="hold" nodeType="withEffect">
                                  <p:stCondLst>
                                    <p:cond delay="0"/>
                                  </p:stCondLst>
                                  <p:childTnLst>
                                    <p:set>
                                      <p:cBhvr>
                                        <p:cTn id="54" dur="1" fill="hold">
                                          <p:stCondLst>
                                            <p:cond delay="0"/>
                                          </p:stCondLst>
                                        </p:cTn>
                                        <p:tgtEl>
                                          <p:spTgt spid="208900">
                                            <p:txEl>
                                              <p:pRg st="11" end="11"/>
                                            </p:txEl>
                                          </p:spTgt>
                                        </p:tgtEl>
                                        <p:attrNameLst>
                                          <p:attrName>style.visibility</p:attrName>
                                        </p:attrNameLst>
                                      </p:cBhvr>
                                      <p:to>
                                        <p:strVal val="visible"/>
                                      </p:to>
                                    </p:set>
                                    <p:anim calcmode="lin" valueType="num">
                                      <p:cBhvr>
                                        <p:cTn id="55" dur="500" fill="hold"/>
                                        <p:tgtEl>
                                          <p:spTgt spid="208900">
                                            <p:txEl>
                                              <p:pRg st="11" end="11"/>
                                            </p:txEl>
                                          </p:spTgt>
                                        </p:tgtEl>
                                        <p:attrNameLst>
                                          <p:attrName>ppt_w</p:attrName>
                                        </p:attrNameLst>
                                      </p:cBhvr>
                                      <p:tavLst>
                                        <p:tav tm="0">
                                          <p:val>
                                            <p:fltVal val="0"/>
                                          </p:val>
                                        </p:tav>
                                        <p:tav tm="100000">
                                          <p:val>
                                            <p:strVal val="#ppt_w"/>
                                          </p:val>
                                        </p:tav>
                                      </p:tavLst>
                                    </p:anim>
                                    <p:anim calcmode="lin" valueType="num">
                                      <p:cBhvr>
                                        <p:cTn id="56" dur="500" fill="hold"/>
                                        <p:tgtEl>
                                          <p:spTgt spid="208900">
                                            <p:txEl>
                                              <p:pRg st="11" end="11"/>
                                            </p:txEl>
                                          </p:spTgt>
                                        </p:tgtEl>
                                        <p:attrNameLst>
                                          <p:attrName>ppt_h</p:attrName>
                                        </p:attrNameLst>
                                      </p:cBhvr>
                                      <p:tavLst>
                                        <p:tav tm="0">
                                          <p:val>
                                            <p:fltVal val="0"/>
                                          </p:val>
                                        </p:tav>
                                        <p:tav tm="100000">
                                          <p:val>
                                            <p:strVal val="#ppt_h"/>
                                          </p:val>
                                        </p:tav>
                                      </p:tavLst>
                                    </p:anim>
                                  </p:childTnLst>
                                </p:cTn>
                              </p:par>
                              <p:par>
                                <p:cTn id="57" presetID="23" presetClass="entr" presetSubtype="16" fill="hold" nodeType="withEffect">
                                  <p:stCondLst>
                                    <p:cond delay="0"/>
                                  </p:stCondLst>
                                  <p:childTnLst>
                                    <p:set>
                                      <p:cBhvr>
                                        <p:cTn id="58" dur="1" fill="hold">
                                          <p:stCondLst>
                                            <p:cond delay="0"/>
                                          </p:stCondLst>
                                        </p:cTn>
                                        <p:tgtEl>
                                          <p:spTgt spid="208900">
                                            <p:txEl>
                                              <p:pRg st="12" end="12"/>
                                            </p:txEl>
                                          </p:spTgt>
                                        </p:tgtEl>
                                        <p:attrNameLst>
                                          <p:attrName>style.visibility</p:attrName>
                                        </p:attrNameLst>
                                      </p:cBhvr>
                                      <p:to>
                                        <p:strVal val="visible"/>
                                      </p:to>
                                    </p:set>
                                    <p:anim calcmode="lin" valueType="num">
                                      <p:cBhvr>
                                        <p:cTn id="59" dur="500" fill="hold"/>
                                        <p:tgtEl>
                                          <p:spTgt spid="208900">
                                            <p:txEl>
                                              <p:pRg st="12" end="12"/>
                                            </p:txEl>
                                          </p:spTgt>
                                        </p:tgtEl>
                                        <p:attrNameLst>
                                          <p:attrName>ppt_w</p:attrName>
                                        </p:attrNameLst>
                                      </p:cBhvr>
                                      <p:tavLst>
                                        <p:tav tm="0">
                                          <p:val>
                                            <p:fltVal val="0"/>
                                          </p:val>
                                        </p:tav>
                                        <p:tav tm="100000">
                                          <p:val>
                                            <p:strVal val="#ppt_w"/>
                                          </p:val>
                                        </p:tav>
                                      </p:tavLst>
                                    </p:anim>
                                    <p:anim calcmode="lin" valueType="num">
                                      <p:cBhvr>
                                        <p:cTn id="60" dur="500" fill="hold"/>
                                        <p:tgtEl>
                                          <p:spTgt spid="208900">
                                            <p:txEl>
                                              <p:pRg st="12" end="12"/>
                                            </p:txEl>
                                          </p:spTgt>
                                        </p:tgtEl>
                                        <p:attrNameLst>
                                          <p:attrName>ppt_h</p:attrName>
                                        </p:attrNameLst>
                                      </p:cBhvr>
                                      <p:tavLst>
                                        <p:tav tm="0">
                                          <p:val>
                                            <p:fltVal val="0"/>
                                          </p:val>
                                        </p:tav>
                                        <p:tav tm="100000">
                                          <p:val>
                                            <p:strVal val="#ppt_h"/>
                                          </p:val>
                                        </p:tav>
                                      </p:tavLst>
                                    </p:anim>
                                  </p:childTnLst>
                                </p:cTn>
                              </p:par>
                              <p:par>
                                <p:cTn id="61" presetID="23" presetClass="entr" presetSubtype="16" fill="hold" nodeType="withEffect">
                                  <p:stCondLst>
                                    <p:cond delay="0"/>
                                  </p:stCondLst>
                                  <p:childTnLst>
                                    <p:set>
                                      <p:cBhvr>
                                        <p:cTn id="62" dur="1" fill="hold">
                                          <p:stCondLst>
                                            <p:cond delay="0"/>
                                          </p:stCondLst>
                                        </p:cTn>
                                        <p:tgtEl>
                                          <p:spTgt spid="208900">
                                            <p:txEl>
                                              <p:pRg st="13" end="13"/>
                                            </p:txEl>
                                          </p:spTgt>
                                        </p:tgtEl>
                                        <p:attrNameLst>
                                          <p:attrName>style.visibility</p:attrName>
                                        </p:attrNameLst>
                                      </p:cBhvr>
                                      <p:to>
                                        <p:strVal val="visible"/>
                                      </p:to>
                                    </p:set>
                                    <p:anim calcmode="lin" valueType="num">
                                      <p:cBhvr>
                                        <p:cTn id="63" dur="500" fill="hold"/>
                                        <p:tgtEl>
                                          <p:spTgt spid="208900">
                                            <p:txEl>
                                              <p:pRg st="13" end="13"/>
                                            </p:txEl>
                                          </p:spTgt>
                                        </p:tgtEl>
                                        <p:attrNameLst>
                                          <p:attrName>ppt_w</p:attrName>
                                        </p:attrNameLst>
                                      </p:cBhvr>
                                      <p:tavLst>
                                        <p:tav tm="0">
                                          <p:val>
                                            <p:fltVal val="0"/>
                                          </p:val>
                                        </p:tav>
                                        <p:tav tm="100000">
                                          <p:val>
                                            <p:strVal val="#ppt_w"/>
                                          </p:val>
                                        </p:tav>
                                      </p:tavLst>
                                    </p:anim>
                                    <p:anim calcmode="lin" valueType="num">
                                      <p:cBhvr>
                                        <p:cTn id="64" dur="500" fill="hold"/>
                                        <p:tgtEl>
                                          <p:spTgt spid="208900">
                                            <p:txEl>
                                              <p:pRg st="13" end="1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8" grpId="0"/>
    </p:bldLst>
  </p:timing>
</p:sld>
</file>

<file path=ppt/slides/slide5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468313" y="1341438"/>
            <a:ext cx="8351837" cy="366712"/>
          </a:xfrm>
          <a:prstGeom prst="rect">
            <a:avLst/>
          </a:prstGeom>
          <a:noFill/>
          <a:ln w="9525">
            <a:noFill/>
            <a:miter lim="800000"/>
            <a:headEnd/>
            <a:tailEnd/>
          </a:ln>
        </p:spPr>
        <p:txBody>
          <a:bodyPr>
            <a:spAutoFit/>
          </a:bodyPr>
          <a:lstStyle/>
          <a:p>
            <a:pPr algn="r">
              <a:spcBef>
                <a:spcPct val="50000"/>
              </a:spcBef>
            </a:pPr>
            <a:endParaRPr lang="tr-TR">
              <a:latin typeface="Arial" pitchFamily="34" charset="0"/>
            </a:endParaRPr>
          </a:p>
        </p:txBody>
      </p:sp>
      <p:sp>
        <p:nvSpPr>
          <p:cNvPr id="209923" name="Rectangle 3"/>
          <p:cNvSpPr>
            <a:spLocks noChangeArrowheads="1"/>
          </p:cNvSpPr>
          <p:nvPr/>
        </p:nvSpPr>
        <p:spPr bwMode="auto">
          <a:xfrm>
            <a:off x="323850" y="908050"/>
            <a:ext cx="8640763" cy="5184775"/>
          </a:xfrm>
          <a:prstGeom prst="rect">
            <a:avLst/>
          </a:prstGeom>
          <a:noFill/>
          <a:ln w="9525">
            <a:noFill/>
            <a:miter lim="800000"/>
            <a:headEnd/>
            <a:tailEnd/>
          </a:ln>
          <a:effectLst/>
        </p:spPr>
        <p:txBody>
          <a:bodyPr/>
          <a:lstStyle/>
          <a:p>
            <a:pPr marL="609600" indent="-609600">
              <a:lnSpc>
                <a:spcPct val="80000"/>
              </a:lnSpc>
              <a:spcBef>
                <a:spcPct val="20000"/>
              </a:spcBef>
              <a:buClr>
                <a:schemeClr val="tx2"/>
              </a:buClr>
              <a:buSzPct val="115000"/>
              <a:buFont typeface="Wingdings" pitchFamily="2" charset="2"/>
              <a:buNone/>
              <a:defRPr/>
            </a:pPr>
            <a:r>
              <a:rPr lang="tr-TR" sz="2000" b="1">
                <a:solidFill>
                  <a:srgbClr val="66FF33"/>
                </a:solidFill>
                <a:effectLst>
                  <a:outerShdw blurRad="38100" dist="38100" dir="2700000" algn="tl">
                    <a:srgbClr val="000000"/>
                  </a:outerShdw>
                </a:effectLst>
                <a:latin typeface="Comic Sans MS" pitchFamily="66" charset="0"/>
              </a:rPr>
              <a:t>   2.Model Olma İpucunun Verilmesi ve Geri Çekilmesi</a:t>
            </a:r>
          </a:p>
          <a:p>
            <a:pPr marL="609600" indent="-609600">
              <a:lnSpc>
                <a:spcPct val="80000"/>
              </a:lnSpc>
              <a:spcBef>
                <a:spcPct val="20000"/>
              </a:spcBef>
              <a:buClr>
                <a:schemeClr val="tx2"/>
              </a:buClr>
              <a:buSzPct val="115000"/>
              <a:buFont typeface="Wingdings" pitchFamily="2" charset="2"/>
              <a:buNone/>
              <a:defRPr/>
            </a:pPr>
            <a:endParaRPr lang="tr-TR" sz="2000" b="1">
              <a:solidFill>
                <a:srgbClr val="66FF33"/>
              </a:solidFill>
              <a:effectLst>
                <a:outerShdw blurRad="38100" dist="38100" dir="2700000" algn="tl">
                  <a:srgbClr val="000000"/>
                </a:outerShdw>
              </a:effectLst>
              <a:latin typeface="Comic Sans MS" pitchFamily="66" charset="0"/>
            </a:endParaRPr>
          </a:p>
          <a:p>
            <a:pPr marL="609600" indent="-609600">
              <a:lnSpc>
                <a:spcPct val="80000"/>
              </a:lnSpc>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   Model alma, bir kişinin yaptığı hareketi</a:t>
            </a:r>
          </a:p>
          <a:p>
            <a:pPr marL="609600" indent="-609600">
              <a:lnSpc>
                <a:spcPct val="80000"/>
              </a:lnSpc>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Gözleyerek ve taklit ederek yapma ve</a:t>
            </a:r>
          </a:p>
          <a:p>
            <a:pPr marL="609600" indent="-609600">
              <a:lnSpc>
                <a:spcPct val="80000"/>
              </a:lnSpc>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öğrenmedir. Beceri öğretiminde model olmanın</a:t>
            </a:r>
          </a:p>
          <a:p>
            <a:pPr marL="609600" indent="-609600">
              <a:lnSpc>
                <a:spcPct val="80000"/>
              </a:lnSpc>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kullanılabilmesi için, öğrencinin taklit etme</a:t>
            </a:r>
          </a:p>
          <a:p>
            <a:pPr marL="609600" indent="-609600">
              <a:lnSpc>
                <a:spcPct val="80000"/>
              </a:lnSpc>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becerilerine sahip olması gerekmektedir. </a:t>
            </a:r>
          </a:p>
          <a:p>
            <a:pPr marL="609600" indent="-609600">
              <a:lnSpc>
                <a:spcPct val="80000"/>
              </a:lnSpc>
              <a:spcBef>
                <a:spcPct val="20000"/>
              </a:spcBef>
              <a:buClr>
                <a:schemeClr val="tx2"/>
              </a:buClr>
              <a:buSzPct val="115000"/>
              <a:buFont typeface="Wingdings" pitchFamily="2" charset="2"/>
              <a:buNone/>
              <a:defRPr/>
            </a:pPr>
            <a:endParaRPr lang="tr-TR" sz="2000" b="1">
              <a:effectLst>
                <a:outerShdw blurRad="38100" dist="38100" dir="2700000" algn="tl">
                  <a:srgbClr val="000000"/>
                </a:outerShdw>
              </a:effectLst>
              <a:latin typeface="Comic Sans MS" pitchFamily="66" charset="0"/>
            </a:endParaRPr>
          </a:p>
          <a:p>
            <a:pPr marL="609600" indent="-609600">
              <a:lnSpc>
                <a:spcPct val="80000"/>
              </a:lnSpc>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   Model olma ipucu, sözel ipucu ile birlikte</a:t>
            </a:r>
          </a:p>
          <a:p>
            <a:pPr marL="609600" indent="-609600">
              <a:lnSpc>
                <a:spcPct val="80000"/>
              </a:lnSpc>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kullanılır ve öğretim süreci içinde model olunan</a:t>
            </a:r>
          </a:p>
          <a:p>
            <a:pPr marL="609600" indent="-609600">
              <a:lnSpc>
                <a:spcPct val="80000"/>
              </a:lnSpc>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hareket geri çekilerek, öğrencinin sadece sözel</a:t>
            </a:r>
          </a:p>
          <a:p>
            <a:pPr marL="609600" indent="-609600">
              <a:lnSpc>
                <a:spcPct val="80000"/>
              </a:lnSpc>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ipucu ile hareket yapması amaçlanır. </a:t>
            </a:r>
            <a:endParaRPr lang="tr-TR" sz="2000" b="1">
              <a:solidFill>
                <a:srgbClr val="CC0000"/>
              </a:solidFill>
              <a:effectLst>
                <a:outerShdw blurRad="38100" dist="38100" dir="2700000" algn="tl">
                  <a:srgbClr val="000000"/>
                </a:outerShdw>
              </a:effectLst>
              <a:latin typeface="Comic Sans MS" pitchFamily="66" charset="0"/>
            </a:endParaRP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09923">
                                            <p:txEl>
                                              <p:pRg st="0" end="0"/>
                                            </p:txEl>
                                          </p:spTgt>
                                        </p:tgtEl>
                                        <p:attrNameLst>
                                          <p:attrName>style.visibility</p:attrName>
                                        </p:attrNameLst>
                                      </p:cBhvr>
                                      <p:to>
                                        <p:strVal val="visible"/>
                                      </p:to>
                                    </p:set>
                                    <p:anim calcmode="lin" valueType="num">
                                      <p:cBhvr>
                                        <p:cTn id="7" dur="500" fill="hold"/>
                                        <p:tgtEl>
                                          <p:spTgt spid="20992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992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209923">
                                            <p:txEl>
                                              <p:pRg st="2" end="2"/>
                                            </p:txEl>
                                          </p:spTgt>
                                        </p:tgtEl>
                                        <p:attrNameLst>
                                          <p:attrName>style.visibility</p:attrName>
                                        </p:attrNameLst>
                                      </p:cBhvr>
                                      <p:to>
                                        <p:strVal val="visible"/>
                                      </p:to>
                                    </p:set>
                                    <p:anim calcmode="lin" valueType="num">
                                      <p:cBhvr>
                                        <p:cTn id="13" dur="500" fill="hold"/>
                                        <p:tgtEl>
                                          <p:spTgt spid="20992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09923">
                                            <p:txEl>
                                              <p:pRg st="2" end="2"/>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209923">
                                            <p:txEl>
                                              <p:pRg st="3" end="3"/>
                                            </p:txEl>
                                          </p:spTgt>
                                        </p:tgtEl>
                                        <p:attrNameLst>
                                          <p:attrName>style.visibility</p:attrName>
                                        </p:attrNameLst>
                                      </p:cBhvr>
                                      <p:to>
                                        <p:strVal val="visible"/>
                                      </p:to>
                                    </p:set>
                                    <p:anim calcmode="lin" valueType="num">
                                      <p:cBhvr>
                                        <p:cTn id="17" dur="500" fill="hold"/>
                                        <p:tgtEl>
                                          <p:spTgt spid="20992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209923">
                                            <p:txEl>
                                              <p:pRg st="3" end="3"/>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209923">
                                            <p:txEl>
                                              <p:pRg st="4" end="4"/>
                                            </p:txEl>
                                          </p:spTgt>
                                        </p:tgtEl>
                                        <p:attrNameLst>
                                          <p:attrName>style.visibility</p:attrName>
                                        </p:attrNameLst>
                                      </p:cBhvr>
                                      <p:to>
                                        <p:strVal val="visible"/>
                                      </p:to>
                                    </p:set>
                                    <p:anim calcmode="lin" valueType="num">
                                      <p:cBhvr>
                                        <p:cTn id="21" dur="500" fill="hold"/>
                                        <p:tgtEl>
                                          <p:spTgt spid="20992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09923">
                                            <p:txEl>
                                              <p:pRg st="4" end="4"/>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209923">
                                            <p:txEl>
                                              <p:pRg st="5" end="5"/>
                                            </p:txEl>
                                          </p:spTgt>
                                        </p:tgtEl>
                                        <p:attrNameLst>
                                          <p:attrName>style.visibility</p:attrName>
                                        </p:attrNameLst>
                                      </p:cBhvr>
                                      <p:to>
                                        <p:strVal val="visible"/>
                                      </p:to>
                                    </p:set>
                                    <p:anim calcmode="lin" valueType="num">
                                      <p:cBhvr>
                                        <p:cTn id="25" dur="500" fill="hold"/>
                                        <p:tgtEl>
                                          <p:spTgt spid="209923">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209923">
                                            <p:txEl>
                                              <p:pRg st="5" end="5"/>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209923">
                                            <p:txEl>
                                              <p:pRg st="6" end="6"/>
                                            </p:txEl>
                                          </p:spTgt>
                                        </p:tgtEl>
                                        <p:attrNameLst>
                                          <p:attrName>style.visibility</p:attrName>
                                        </p:attrNameLst>
                                      </p:cBhvr>
                                      <p:to>
                                        <p:strVal val="visible"/>
                                      </p:to>
                                    </p:set>
                                    <p:anim calcmode="lin" valueType="num">
                                      <p:cBhvr>
                                        <p:cTn id="29" dur="500" fill="hold"/>
                                        <p:tgtEl>
                                          <p:spTgt spid="209923">
                                            <p:txEl>
                                              <p:pRg st="6" end="6"/>
                                            </p:txEl>
                                          </p:spTgt>
                                        </p:tgtEl>
                                        <p:attrNameLst>
                                          <p:attrName>ppt_w</p:attrName>
                                        </p:attrNameLst>
                                      </p:cBhvr>
                                      <p:tavLst>
                                        <p:tav tm="0">
                                          <p:val>
                                            <p:fltVal val="0"/>
                                          </p:val>
                                        </p:tav>
                                        <p:tav tm="100000">
                                          <p:val>
                                            <p:strVal val="#ppt_w"/>
                                          </p:val>
                                        </p:tav>
                                      </p:tavLst>
                                    </p:anim>
                                    <p:anim calcmode="lin" valueType="num">
                                      <p:cBhvr>
                                        <p:cTn id="30" dur="500" fill="hold"/>
                                        <p:tgtEl>
                                          <p:spTgt spid="20992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209923">
                                            <p:txEl>
                                              <p:pRg st="8" end="8"/>
                                            </p:txEl>
                                          </p:spTgt>
                                        </p:tgtEl>
                                        <p:attrNameLst>
                                          <p:attrName>style.visibility</p:attrName>
                                        </p:attrNameLst>
                                      </p:cBhvr>
                                      <p:to>
                                        <p:strVal val="visible"/>
                                      </p:to>
                                    </p:set>
                                    <p:anim calcmode="lin" valueType="num">
                                      <p:cBhvr>
                                        <p:cTn id="35" dur="500" fill="hold"/>
                                        <p:tgtEl>
                                          <p:spTgt spid="209923">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209923">
                                            <p:txEl>
                                              <p:pRg st="8" end="8"/>
                                            </p:txEl>
                                          </p:spTgt>
                                        </p:tgtEl>
                                        <p:attrNameLst>
                                          <p:attrName>ppt_h</p:attrName>
                                        </p:attrNameLst>
                                      </p:cBhvr>
                                      <p:tavLst>
                                        <p:tav tm="0">
                                          <p:val>
                                            <p:fltVal val="0"/>
                                          </p:val>
                                        </p:tav>
                                        <p:tav tm="100000">
                                          <p:val>
                                            <p:strVal val="#ppt_h"/>
                                          </p:val>
                                        </p:tav>
                                      </p:tavLst>
                                    </p:anim>
                                  </p:childTnLst>
                                </p:cTn>
                              </p:par>
                              <p:par>
                                <p:cTn id="37" presetID="23" presetClass="entr" presetSubtype="16" fill="hold" nodeType="withEffect">
                                  <p:stCondLst>
                                    <p:cond delay="0"/>
                                  </p:stCondLst>
                                  <p:childTnLst>
                                    <p:set>
                                      <p:cBhvr>
                                        <p:cTn id="38" dur="1" fill="hold">
                                          <p:stCondLst>
                                            <p:cond delay="0"/>
                                          </p:stCondLst>
                                        </p:cTn>
                                        <p:tgtEl>
                                          <p:spTgt spid="209923">
                                            <p:txEl>
                                              <p:pRg st="9" end="9"/>
                                            </p:txEl>
                                          </p:spTgt>
                                        </p:tgtEl>
                                        <p:attrNameLst>
                                          <p:attrName>style.visibility</p:attrName>
                                        </p:attrNameLst>
                                      </p:cBhvr>
                                      <p:to>
                                        <p:strVal val="visible"/>
                                      </p:to>
                                    </p:set>
                                    <p:anim calcmode="lin" valueType="num">
                                      <p:cBhvr>
                                        <p:cTn id="39" dur="500" fill="hold"/>
                                        <p:tgtEl>
                                          <p:spTgt spid="209923">
                                            <p:txEl>
                                              <p:pRg st="9" end="9"/>
                                            </p:txEl>
                                          </p:spTgt>
                                        </p:tgtEl>
                                        <p:attrNameLst>
                                          <p:attrName>ppt_w</p:attrName>
                                        </p:attrNameLst>
                                      </p:cBhvr>
                                      <p:tavLst>
                                        <p:tav tm="0">
                                          <p:val>
                                            <p:fltVal val="0"/>
                                          </p:val>
                                        </p:tav>
                                        <p:tav tm="100000">
                                          <p:val>
                                            <p:strVal val="#ppt_w"/>
                                          </p:val>
                                        </p:tav>
                                      </p:tavLst>
                                    </p:anim>
                                    <p:anim calcmode="lin" valueType="num">
                                      <p:cBhvr>
                                        <p:cTn id="40" dur="500" fill="hold"/>
                                        <p:tgtEl>
                                          <p:spTgt spid="209923">
                                            <p:txEl>
                                              <p:pRg st="9" end="9"/>
                                            </p:txEl>
                                          </p:spTgt>
                                        </p:tgtEl>
                                        <p:attrNameLst>
                                          <p:attrName>ppt_h</p:attrName>
                                        </p:attrNameLst>
                                      </p:cBhvr>
                                      <p:tavLst>
                                        <p:tav tm="0">
                                          <p:val>
                                            <p:fltVal val="0"/>
                                          </p:val>
                                        </p:tav>
                                        <p:tav tm="100000">
                                          <p:val>
                                            <p:strVal val="#ppt_h"/>
                                          </p:val>
                                        </p:tav>
                                      </p:tavLst>
                                    </p:anim>
                                  </p:childTnLst>
                                </p:cTn>
                              </p:par>
                              <p:par>
                                <p:cTn id="41" presetID="23" presetClass="entr" presetSubtype="16" fill="hold" nodeType="withEffect">
                                  <p:stCondLst>
                                    <p:cond delay="0"/>
                                  </p:stCondLst>
                                  <p:childTnLst>
                                    <p:set>
                                      <p:cBhvr>
                                        <p:cTn id="42" dur="1" fill="hold">
                                          <p:stCondLst>
                                            <p:cond delay="0"/>
                                          </p:stCondLst>
                                        </p:cTn>
                                        <p:tgtEl>
                                          <p:spTgt spid="209923">
                                            <p:txEl>
                                              <p:pRg st="10" end="10"/>
                                            </p:txEl>
                                          </p:spTgt>
                                        </p:tgtEl>
                                        <p:attrNameLst>
                                          <p:attrName>style.visibility</p:attrName>
                                        </p:attrNameLst>
                                      </p:cBhvr>
                                      <p:to>
                                        <p:strVal val="visible"/>
                                      </p:to>
                                    </p:set>
                                    <p:anim calcmode="lin" valueType="num">
                                      <p:cBhvr>
                                        <p:cTn id="43" dur="500" fill="hold"/>
                                        <p:tgtEl>
                                          <p:spTgt spid="209923">
                                            <p:txEl>
                                              <p:pRg st="10" end="10"/>
                                            </p:txEl>
                                          </p:spTgt>
                                        </p:tgtEl>
                                        <p:attrNameLst>
                                          <p:attrName>ppt_w</p:attrName>
                                        </p:attrNameLst>
                                      </p:cBhvr>
                                      <p:tavLst>
                                        <p:tav tm="0">
                                          <p:val>
                                            <p:fltVal val="0"/>
                                          </p:val>
                                        </p:tav>
                                        <p:tav tm="100000">
                                          <p:val>
                                            <p:strVal val="#ppt_w"/>
                                          </p:val>
                                        </p:tav>
                                      </p:tavLst>
                                    </p:anim>
                                    <p:anim calcmode="lin" valueType="num">
                                      <p:cBhvr>
                                        <p:cTn id="44" dur="500" fill="hold"/>
                                        <p:tgtEl>
                                          <p:spTgt spid="209923">
                                            <p:txEl>
                                              <p:pRg st="10" end="10"/>
                                            </p:txEl>
                                          </p:spTgt>
                                        </p:tgtEl>
                                        <p:attrNameLst>
                                          <p:attrName>ppt_h</p:attrName>
                                        </p:attrNameLst>
                                      </p:cBhvr>
                                      <p:tavLst>
                                        <p:tav tm="0">
                                          <p:val>
                                            <p:fltVal val="0"/>
                                          </p:val>
                                        </p:tav>
                                        <p:tav tm="100000">
                                          <p:val>
                                            <p:strVal val="#ppt_h"/>
                                          </p:val>
                                        </p:tav>
                                      </p:tavLst>
                                    </p:anim>
                                  </p:childTnLst>
                                </p:cTn>
                              </p:par>
                              <p:par>
                                <p:cTn id="45" presetID="23" presetClass="entr" presetSubtype="16" fill="hold" nodeType="withEffect">
                                  <p:stCondLst>
                                    <p:cond delay="0"/>
                                  </p:stCondLst>
                                  <p:childTnLst>
                                    <p:set>
                                      <p:cBhvr>
                                        <p:cTn id="46" dur="1" fill="hold">
                                          <p:stCondLst>
                                            <p:cond delay="0"/>
                                          </p:stCondLst>
                                        </p:cTn>
                                        <p:tgtEl>
                                          <p:spTgt spid="209923">
                                            <p:txEl>
                                              <p:pRg st="11" end="11"/>
                                            </p:txEl>
                                          </p:spTgt>
                                        </p:tgtEl>
                                        <p:attrNameLst>
                                          <p:attrName>style.visibility</p:attrName>
                                        </p:attrNameLst>
                                      </p:cBhvr>
                                      <p:to>
                                        <p:strVal val="visible"/>
                                      </p:to>
                                    </p:set>
                                    <p:anim calcmode="lin" valueType="num">
                                      <p:cBhvr>
                                        <p:cTn id="47" dur="500" fill="hold"/>
                                        <p:tgtEl>
                                          <p:spTgt spid="209923">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209923">
                                            <p:txEl>
                                              <p:pRg st="11" end="1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323850" y="549275"/>
            <a:ext cx="8820150" cy="5903913"/>
          </a:xfrm>
          <a:prstGeom prst="rect">
            <a:avLst/>
          </a:prstGeom>
          <a:noFill/>
          <a:ln w="9525">
            <a:noFill/>
            <a:miter lim="800000"/>
            <a:headEnd/>
            <a:tailEnd/>
          </a:ln>
          <a:effectLst/>
        </p:spPr>
        <p:txBody>
          <a:bodyPr/>
          <a:lstStyle/>
          <a:p>
            <a:pPr marL="609600" indent="-609600">
              <a:spcBef>
                <a:spcPct val="20000"/>
              </a:spcBef>
              <a:buClr>
                <a:schemeClr val="tx2"/>
              </a:buClr>
              <a:buSzPct val="115000"/>
              <a:buFont typeface="Wingdings" pitchFamily="2" charset="2"/>
              <a:buNone/>
              <a:defRPr/>
            </a:pPr>
            <a:r>
              <a:rPr lang="tr-TR" sz="2000" b="1">
                <a:solidFill>
                  <a:srgbClr val="66FF33"/>
                </a:solidFill>
                <a:effectLst>
                  <a:outerShdw blurRad="38100" dist="38100" dir="2700000" algn="tl">
                    <a:srgbClr val="000000"/>
                  </a:outerShdw>
                </a:effectLst>
                <a:latin typeface="Comic Sans MS" pitchFamily="66" charset="0"/>
              </a:rPr>
              <a:t>3. Fiziksel Yardım İpucunun Verilmesi ve Geri Çekilmesi</a:t>
            </a: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   Fiziksel yardım, öğrencinin belli bir uyaranın (ayırdedici</a:t>
            </a: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uyaran) varlığında bir beceri basamağını yapmasını</a:t>
            </a: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Sağlamak amacıyla, öğretmenin öğrenciyle birlikte beceri</a:t>
            </a: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Basamağının tamamını yapması ve ne yapıldığını</a:t>
            </a: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söylemesinden, beceri basamağını hiç yapmayarak ne</a:t>
            </a: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yapıldığını söylemesine kadar değişen ve elle yapılan</a:t>
            </a: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yardımdır.</a:t>
            </a:r>
          </a:p>
          <a:p>
            <a:pPr marL="609600" indent="-609600">
              <a:spcBef>
                <a:spcPct val="20000"/>
              </a:spcBef>
              <a:buClr>
                <a:schemeClr val="tx2"/>
              </a:buClr>
              <a:buSzPct val="115000"/>
              <a:buFont typeface="Wingdings" pitchFamily="2" charset="2"/>
              <a:buNone/>
              <a:defRPr/>
            </a:pPr>
            <a:endParaRPr lang="tr-TR" sz="2000" b="1">
              <a:effectLst>
                <a:outerShdw blurRad="38100" dist="38100" dir="2700000" algn="tl">
                  <a:srgbClr val="000000"/>
                </a:outerShdw>
              </a:effectLst>
              <a:latin typeface="Comic Sans MS" pitchFamily="66" charset="0"/>
            </a:endParaRP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   Fiziksel yardım uygulanırken, fiziksel ve sözel ipuçları</a:t>
            </a: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birlikte kullanılmaktadır. Öğrencinin beceri basamağını</a:t>
            </a: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yapmasını sağlamak amacıyla uygulanan fiziksel yardım</a:t>
            </a: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Geri çekilerek, öğrenciyi beceri basamağını sözel ipucu ile</a:t>
            </a:r>
          </a:p>
          <a:p>
            <a:pPr marL="609600" indent="-609600">
              <a:spcBef>
                <a:spcPct val="20000"/>
              </a:spcBef>
              <a:buClr>
                <a:schemeClr val="tx2"/>
              </a:buClr>
              <a:buSzPct val="115000"/>
              <a:buFont typeface="Wingdings" pitchFamily="2" charset="2"/>
              <a:buNone/>
              <a:defRPr/>
            </a:pPr>
            <a:r>
              <a:rPr lang="tr-TR" sz="2000" b="1">
                <a:effectLst>
                  <a:outerShdw blurRad="38100" dist="38100" dir="2700000" algn="tl">
                    <a:srgbClr val="000000"/>
                  </a:outerShdw>
                </a:effectLst>
                <a:latin typeface="Comic Sans MS" pitchFamily="66" charset="0"/>
              </a:rPr>
              <a:t>Yapar hale getirmek amaçlanmaktadır. </a:t>
            </a:r>
          </a:p>
          <a:p>
            <a:pPr marL="609600" indent="-609600">
              <a:spcBef>
                <a:spcPct val="20000"/>
              </a:spcBef>
              <a:buClr>
                <a:schemeClr val="tx2"/>
              </a:buClr>
              <a:buSzPct val="115000"/>
              <a:buFont typeface="Wingdings" pitchFamily="2" charset="2"/>
              <a:buNone/>
              <a:defRPr/>
            </a:pPr>
            <a:r>
              <a:rPr lang="tr-TR" sz="2000" b="1">
                <a:solidFill>
                  <a:srgbClr val="CC0000"/>
                </a:solidFill>
                <a:effectLst>
                  <a:outerShdw blurRad="38100" dist="38100" dir="2700000" algn="tl">
                    <a:srgbClr val="000000"/>
                  </a:outerShdw>
                </a:effectLst>
                <a:latin typeface="Comic Sans MS" pitchFamily="66" charset="0"/>
              </a:rPr>
              <a:t>	</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10946">
                                            <p:txEl>
                                              <p:pRg st="0" end="0"/>
                                            </p:txEl>
                                          </p:spTgt>
                                        </p:tgtEl>
                                        <p:attrNameLst>
                                          <p:attrName>style.visibility</p:attrName>
                                        </p:attrNameLst>
                                      </p:cBhvr>
                                      <p:to>
                                        <p:strVal val="visible"/>
                                      </p:to>
                                    </p:set>
                                    <p:anim calcmode="lin" valueType="num">
                                      <p:cBhvr>
                                        <p:cTn id="7" dur="500" fill="hold"/>
                                        <p:tgtEl>
                                          <p:spTgt spid="21094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1094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210946">
                                            <p:txEl>
                                              <p:pRg st="1" end="1"/>
                                            </p:txEl>
                                          </p:spTgt>
                                        </p:tgtEl>
                                        <p:attrNameLst>
                                          <p:attrName>style.visibility</p:attrName>
                                        </p:attrNameLst>
                                      </p:cBhvr>
                                      <p:to>
                                        <p:strVal val="visible"/>
                                      </p:to>
                                    </p:set>
                                    <p:anim calcmode="lin" valueType="num">
                                      <p:cBhvr>
                                        <p:cTn id="13" dur="500" fill="hold"/>
                                        <p:tgtEl>
                                          <p:spTgt spid="21094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10946">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210946">
                                            <p:txEl>
                                              <p:pRg st="2" end="2"/>
                                            </p:txEl>
                                          </p:spTgt>
                                        </p:tgtEl>
                                        <p:attrNameLst>
                                          <p:attrName>style.visibility</p:attrName>
                                        </p:attrNameLst>
                                      </p:cBhvr>
                                      <p:to>
                                        <p:strVal val="visible"/>
                                      </p:to>
                                    </p:set>
                                    <p:anim calcmode="lin" valueType="num">
                                      <p:cBhvr>
                                        <p:cTn id="17" dur="500" fill="hold"/>
                                        <p:tgtEl>
                                          <p:spTgt spid="210946">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10946">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210946">
                                            <p:txEl>
                                              <p:pRg st="3" end="3"/>
                                            </p:txEl>
                                          </p:spTgt>
                                        </p:tgtEl>
                                        <p:attrNameLst>
                                          <p:attrName>style.visibility</p:attrName>
                                        </p:attrNameLst>
                                      </p:cBhvr>
                                      <p:to>
                                        <p:strVal val="visible"/>
                                      </p:to>
                                    </p:set>
                                    <p:anim calcmode="lin" valueType="num">
                                      <p:cBhvr>
                                        <p:cTn id="21" dur="500" fill="hold"/>
                                        <p:tgtEl>
                                          <p:spTgt spid="210946">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210946">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210946">
                                            <p:txEl>
                                              <p:pRg st="4" end="4"/>
                                            </p:txEl>
                                          </p:spTgt>
                                        </p:tgtEl>
                                        <p:attrNameLst>
                                          <p:attrName>style.visibility</p:attrName>
                                        </p:attrNameLst>
                                      </p:cBhvr>
                                      <p:to>
                                        <p:strVal val="visible"/>
                                      </p:to>
                                    </p:set>
                                    <p:anim calcmode="lin" valueType="num">
                                      <p:cBhvr>
                                        <p:cTn id="25" dur="500" fill="hold"/>
                                        <p:tgtEl>
                                          <p:spTgt spid="210946">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10946">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210946">
                                            <p:txEl>
                                              <p:pRg st="5" end="5"/>
                                            </p:txEl>
                                          </p:spTgt>
                                        </p:tgtEl>
                                        <p:attrNameLst>
                                          <p:attrName>style.visibility</p:attrName>
                                        </p:attrNameLst>
                                      </p:cBhvr>
                                      <p:to>
                                        <p:strVal val="visible"/>
                                      </p:to>
                                    </p:set>
                                    <p:anim calcmode="lin" valueType="num">
                                      <p:cBhvr>
                                        <p:cTn id="29" dur="500" fill="hold"/>
                                        <p:tgtEl>
                                          <p:spTgt spid="210946">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210946">
                                            <p:txEl>
                                              <p:pRg st="5" end="5"/>
                                            </p:txEl>
                                          </p:spTgt>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210946">
                                            <p:txEl>
                                              <p:pRg st="6" end="6"/>
                                            </p:txEl>
                                          </p:spTgt>
                                        </p:tgtEl>
                                        <p:attrNameLst>
                                          <p:attrName>style.visibility</p:attrName>
                                        </p:attrNameLst>
                                      </p:cBhvr>
                                      <p:to>
                                        <p:strVal val="visible"/>
                                      </p:to>
                                    </p:set>
                                    <p:anim calcmode="lin" valueType="num">
                                      <p:cBhvr>
                                        <p:cTn id="33" dur="500" fill="hold"/>
                                        <p:tgtEl>
                                          <p:spTgt spid="210946">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210946">
                                            <p:txEl>
                                              <p:pRg st="6" end="6"/>
                                            </p:txEl>
                                          </p:spTgt>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210946">
                                            <p:txEl>
                                              <p:pRg st="7" end="7"/>
                                            </p:txEl>
                                          </p:spTgt>
                                        </p:tgtEl>
                                        <p:attrNameLst>
                                          <p:attrName>style.visibility</p:attrName>
                                        </p:attrNameLst>
                                      </p:cBhvr>
                                      <p:to>
                                        <p:strVal val="visible"/>
                                      </p:to>
                                    </p:set>
                                    <p:anim calcmode="lin" valueType="num">
                                      <p:cBhvr>
                                        <p:cTn id="37" dur="500" fill="hold"/>
                                        <p:tgtEl>
                                          <p:spTgt spid="210946">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210946">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210946">
                                            <p:txEl>
                                              <p:pRg st="9" end="9"/>
                                            </p:txEl>
                                          </p:spTgt>
                                        </p:tgtEl>
                                        <p:attrNameLst>
                                          <p:attrName>style.visibility</p:attrName>
                                        </p:attrNameLst>
                                      </p:cBhvr>
                                      <p:to>
                                        <p:strVal val="visible"/>
                                      </p:to>
                                    </p:set>
                                    <p:anim calcmode="lin" valueType="num">
                                      <p:cBhvr>
                                        <p:cTn id="43" dur="500" fill="hold"/>
                                        <p:tgtEl>
                                          <p:spTgt spid="210946">
                                            <p:txEl>
                                              <p:pRg st="9" end="9"/>
                                            </p:txEl>
                                          </p:spTgt>
                                        </p:tgtEl>
                                        <p:attrNameLst>
                                          <p:attrName>ppt_w</p:attrName>
                                        </p:attrNameLst>
                                      </p:cBhvr>
                                      <p:tavLst>
                                        <p:tav tm="0">
                                          <p:val>
                                            <p:fltVal val="0"/>
                                          </p:val>
                                        </p:tav>
                                        <p:tav tm="100000">
                                          <p:val>
                                            <p:strVal val="#ppt_w"/>
                                          </p:val>
                                        </p:tav>
                                      </p:tavLst>
                                    </p:anim>
                                    <p:anim calcmode="lin" valueType="num">
                                      <p:cBhvr>
                                        <p:cTn id="44" dur="500" fill="hold"/>
                                        <p:tgtEl>
                                          <p:spTgt spid="210946">
                                            <p:txEl>
                                              <p:pRg st="9" end="9"/>
                                            </p:txEl>
                                          </p:spTgt>
                                        </p:tgtEl>
                                        <p:attrNameLst>
                                          <p:attrName>ppt_h</p:attrName>
                                        </p:attrNameLst>
                                      </p:cBhvr>
                                      <p:tavLst>
                                        <p:tav tm="0">
                                          <p:val>
                                            <p:fltVal val="0"/>
                                          </p:val>
                                        </p:tav>
                                        <p:tav tm="100000">
                                          <p:val>
                                            <p:strVal val="#ppt_h"/>
                                          </p:val>
                                        </p:tav>
                                      </p:tavLst>
                                    </p:anim>
                                  </p:childTnLst>
                                </p:cTn>
                              </p:par>
                              <p:par>
                                <p:cTn id="45" presetID="23" presetClass="entr" presetSubtype="16" fill="hold" nodeType="withEffect">
                                  <p:stCondLst>
                                    <p:cond delay="0"/>
                                  </p:stCondLst>
                                  <p:childTnLst>
                                    <p:set>
                                      <p:cBhvr>
                                        <p:cTn id="46" dur="1" fill="hold">
                                          <p:stCondLst>
                                            <p:cond delay="0"/>
                                          </p:stCondLst>
                                        </p:cTn>
                                        <p:tgtEl>
                                          <p:spTgt spid="210946">
                                            <p:txEl>
                                              <p:pRg st="10" end="10"/>
                                            </p:txEl>
                                          </p:spTgt>
                                        </p:tgtEl>
                                        <p:attrNameLst>
                                          <p:attrName>style.visibility</p:attrName>
                                        </p:attrNameLst>
                                      </p:cBhvr>
                                      <p:to>
                                        <p:strVal val="visible"/>
                                      </p:to>
                                    </p:set>
                                    <p:anim calcmode="lin" valueType="num">
                                      <p:cBhvr>
                                        <p:cTn id="47" dur="500" fill="hold"/>
                                        <p:tgtEl>
                                          <p:spTgt spid="210946">
                                            <p:txEl>
                                              <p:pRg st="10" end="10"/>
                                            </p:txEl>
                                          </p:spTgt>
                                        </p:tgtEl>
                                        <p:attrNameLst>
                                          <p:attrName>ppt_w</p:attrName>
                                        </p:attrNameLst>
                                      </p:cBhvr>
                                      <p:tavLst>
                                        <p:tav tm="0">
                                          <p:val>
                                            <p:fltVal val="0"/>
                                          </p:val>
                                        </p:tav>
                                        <p:tav tm="100000">
                                          <p:val>
                                            <p:strVal val="#ppt_w"/>
                                          </p:val>
                                        </p:tav>
                                      </p:tavLst>
                                    </p:anim>
                                    <p:anim calcmode="lin" valueType="num">
                                      <p:cBhvr>
                                        <p:cTn id="48" dur="500" fill="hold"/>
                                        <p:tgtEl>
                                          <p:spTgt spid="210946">
                                            <p:txEl>
                                              <p:pRg st="10" end="10"/>
                                            </p:txEl>
                                          </p:spTgt>
                                        </p:tgtEl>
                                        <p:attrNameLst>
                                          <p:attrName>ppt_h</p:attrName>
                                        </p:attrNameLst>
                                      </p:cBhvr>
                                      <p:tavLst>
                                        <p:tav tm="0">
                                          <p:val>
                                            <p:fltVal val="0"/>
                                          </p:val>
                                        </p:tav>
                                        <p:tav tm="100000">
                                          <p:val>
                                            <p:strVal val="#ppt_h"/>
                                          </p:val>
                                        </p:tav>
                                      </p:tavLst>
                                    </p:anim>
                                  </p:childTnLst>
                                </p:cTn>
                              </p:par>
                              <p:par>
                                <p:cTn id="49" presetID="23" presetClass="entr" presetSubtype="16" fill="hold" nodeType="withEffect">
                                  <p:stCondLst>
                                    <p:cond delay="0"/>
                                  </p:stCondLst>
                                  <p:childTnLst>
                                    <p:set>
                                      <p:cBhvr>
                                        <p:cTn id="50" dur="1" fill="hold">
                                          <p:stCondLst>
                                            <p:cond delay="0"/>
                                          </p:stCondLst>
                                        </p:cTn>
                                        <p:tgtEl>
                                          <p:spTgt spid="210946">
                                            <p:txEl>
                                              <p:pRg st="11" end="11"/>
                                            </p:txEl>
                                          </p:spTgt>
                                        </p:tgtEl>
                                        <p:attrNameLst>
                                          <p:attrName>style.visibility</p:attrName>
                                        </p:attrNameLst>
                                      </p:cBhvr>
                                      <p:to>
                                        <p:strVal val="visible"/>
                                      </p:to>
                                    </p:set>
                                    <p:anim calcmode="lin" valueType="num">
                                      <p:cBhvr>
                                        <p:cTn id="51" dur="500" fill="hold"/>
                                        <p:tgtEl>
                                          <p:spTgt spid="210946">
                                            <p:txEl>
                                              <p:pRg st="11" end="11"/>
                                            </p:txEl>
                                          </p:spTgt>
                                        </p:tgtEl>
                                        <p:attrNameLst>
                                          <p:attrName>ppt_w</p:attrName>
                                        </p:attrNameLst>
                                      </p:cBhvr>
                                      <p:tavLst>
                                        <p:tav tm="0">
                                          <p:val>
                                            <p:fltVal val="0"/>
                                          </p:val>
                                        </p:tav>
                                        <p:tav tm="100000">
                                          <p:val>
                                            <p:strVal val="#ppt_w"/>
                                          </p:val>
                                        </p:tav>
                                      </p:tavLst>
                                    </p:anim>
                                    <p:anim calcmode="lin" valueType="num">
                                      <p:cBhvr>
                                        <p:cTn id="52" dur="500" fill="hold"/>
                                        <p:tgtEl>
                                          <p:spTgt spid="210946">
                                            <p:txEl>
                                              <p:pRg st="11" end="11"/>
                                            </p:txEl>
                                          </p:spTgt>
                                        </p:tgtEl>
                                        <p:attrNameLst>
                                          <p:attrName>ppt_h</p:attrName>
                                        </p:attrNameLst>
                                      </p:cBhvr>
                                      <p:tavLst>
                                        <p:tav tm="0">
                                          <p:val>
                                            <p:fltVal val="0"/>
                                          </p:val>
                                        </p:tav>
                                        <p:tav tm="100000">
                                          <p:val>
                                            <p:strVal val="#ppt_h"/>
                                          </p:val>
                                        </p:tav>
                                      </p:tavLst>
                                    </p:anim>
                                  </p:childTnLst>
                                </p:cTn>
                              </p:par>
                              <p:par>
                                <p:cTn id="53" presetID="23" presetClass="entr" presetSubtype="16" fill="hold" nodeType="withEffect">
                                  <p:stCondLst>
                                    <p:cond delay="0"/>
                                  </p:stCondLst>
                                  <p:childTnLst>
                                    <p:set>
                                      <p:cBhvr>
                                        <p:cTn id="54" dur="1" fill="hold">
                                          <p:stCondLst>
                                            <p:cond delay="0"/>
                                          </p:stCondLst>
                                        </p:cTn>
                                        <p:tgtEl>
                                          <p:spTgt spid="210946">
                                            <p:txEl>
                                              <p:pRg st="12" end="12"/>
                                            </p:txEl>
                                          </p:spTgt>
                                        </p:tgtEl>
                                        <p:attrNameLst>
                                          <p:attrName>style.visibility</p:attrName>
                                        </p:attrNameLst>
                                      </p:cBhvr>
                                      <p:to>
                                        <p:strVal val="visible"/>
                                      </p:to>
                                    </p:set>
                                    <p:anim calcmode="lin" valueType="num">
                                      <p:cBhvr>
                                        <p:cTn id="55" dur="500" fill="hold"/>
                                        <p:tgtEl>
                                          <p:spTgt spid="210946">
                                            <p:txEl>
                                              <p:pRg st="12" end="12"/>
                                            </p:txEl>
                                          </p:spTgt>
                                        </p:tgtEl>
                                        <p:attrNameLst>
                                          <p:attrName>ppt_w</p:attrName>
                                        </p:attrNameLst>
                                      </p:cBhvr>
                                      <p:tavLst>
                                        <p:tav tm="0">
                                          <p:val>
                                            <p:fltVal val="0"/>
                                          </p:val>
                                        </p:tav>
                                        <p:tav tm="100000">
                                          <p:val>
                                            <p:strVal val="#ppt_w"/>
                                          </p:val>
                                        </p:tav>
                                      </p:tavLst>
                                    </p:anim>
                                    <p:anim calcmode="lin" valueType="num">
                                      <p:cBhvr>
                                        <p:cTn id="56" dur="500" fill="hold"/>
                                        <p:tgtEl>
                                          <p:spTgt spid="210946">
                                            <p:txEl>
                                              <p:pRg st="12" end="12"/>
                                            </p:txEl>
                                          </p:spTgt>
                                        </p:tgtEl>
                                        <p:attrNameLst>
                                          <p:attrName>ppt_h</p:attrName>
                                        </p:attrNameLst>
                                      </p:cBhvr>
                                      <p:tavLst>
                                        <p:tav tm="0">
                                          <p:val>
                                            <p:fltVal val="0"/>
                                          </p:val>
                                        </p:tav>
                                        <p:tav tm="100000">
                                          <p:val>
                                            <p:strVal val="#ppt_h"/>
                                          </p:val>
                                        </p:tav>
                                      </p:tavLst>
                                    </p:anim>
                                  </p:childTnLst>
                                </p:cTn>
                              </p:par>
                              <p:par>
                                <p:cTn id="57" presetID="23" presetClass="entr" presetSubtype="16" fill="hold" nodeType="withEffect">
                                  <p:stCondLst>
                                    <p:cond delay="0"/>
                                  </p:stCondLst>
                                  <p:childTnLst>
                                    <p:set>
                                      <p:cBhvr>
                                        <p:cTn id="58" dur="1" fill="hold">
                                          <p:stCondLst>
                                            <p:cond delay="0"/>
                                          </p:stCondLst>
                                        </p:cTn>
                                        <p:tgtEl>
                                          <p:spTgt spid="210946">
                                            <p:txEl>
                                              <p:pRg st="13" end="13"/>
                                            </p:txEl>
                                          </p:spTgt>
                                        </p:tgtEl>
                                        <p:attrNameLst>
                                          <p:attrName>style.visibility</p:attrName>
                                        </p:attrNameLst>
                                      </p:cBhvr>
                                      <p:to>
                                        <p:strVal val="visible"/>
                                      </p:to>
                                    </p:set>
                                    <p:anim calcmode="lin" valueType="num">
                                      <p:cBhvr>
                                        <p:cTn id="59" dur="500" fill="hold"/>
                                        <p:tgtEl>
                                          <p:spTgt spid="210946">
                                            <p:txEl>
                                              <p:pRg st="13" end="13"/>
                                            </p:txEl>
                                          </p:spTgt>
                                        </p:tgtEl>
                                        <p:attrNameLst>
                                          <p:attrName>ppt_w</p:attrName>
                                        </p:attrNameLst>
                                      </p:cBhvr>
                                      <p:tavLst>
                                        <p:tav tm="0">
                                          <p:val>
                                            <p:fltVal val="0"/>
                                          </p:val>
                                        </p:tav>
                                        <p:tav tm="100000">
                                          <p:val>
                                            <p:strVal val="#ppt_w"/>
                                          </p:val>
                                        </p:tav>
                                      </p:tavLst>
                                    </p:anim>
                                    <p:anim calcmode="lin" valueType="num">
                                      <p:cBhvr>
                                        <p:cTn id="60" dur="500" fill="hold"/>
                                        <p:tgtEl>
                                          <p:spTgt spid="210946">
                                            <p:txEl>
                                              <p:pRg st="13" end="1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23236" name="Rectangle 4"/>
          <p:cNvSpPr>
            <a:spLocks noChangeArrowheads="1"/>
          </p:cNvSpPr>
          <p:nvPr/>
        </p:nvSpPr>
        <p:spPr bwMode="auto">
          <a:xfrm>
            <a:off x="795338" y="296863"/>
            <a:ext cx="7772400" cy="1143000"/>
          </a:xfrm>
          <a:prstGeom prst="rect">
            <a:avLst/>
          </a:prstGeom>
          <a:noFill/>
          <a:ln w="9525">
            <a:noFill/>
            <a:miter lim="800000"/>
            <a:headEnd/>
            <a:tailEnd/>
          </a:ln>
          <a:effectLst/>
        </p:spPr>
        <p:txBody>
          <a:bodyPr anchor="b"/>
          <a:lstStyle/>
          <a:p>
            <a:pPr algn="ctr">
              <a:defRPr/>
            </a:pPr>
            <a:r>
              <a:rPr lang="tr-TR" sz="3200">
                <a:solidFill>
                  <a:schemeClr val="tx2"/>
                </a:solidFill>
                <a:effectLst>
                  <a:outerShdw blurRad="38100" dist="38100" dir="2700000" algn="tl">
                    <a:srgbClr val="000000"/>
                  </a:outerShdw>
                </a:effectLst>
                <a:latin typeface="Arial" charset="0"/>
              </a:rPr>
              <a:t>Uygun İpucunun Belirlenerek Etkili Biçimde Kullanılması</a:t>
            </a:r>
          </a:p>
        </p:txBody>
      </p:sp>
      <p:sp>
        <p:nvSpPr>
          <p:cNvPr id="223237" name="Rectangle 5"/>
          <p:cNvSpPr>
            <a:spLocks noChangeArrowheads="1"/>
          </p:cNvSpPr>
          <p:nvPr/>
        </p:nvSpPr>
        <p:spPr bwMode="auto">
          <a:xfrm>
            <a:off x="655638" y="1520825"/>
            <a:ext cx="8488362" cy="4800600"/>
          </a:xfrm>
          <a:prstGeom prst="rect">
            <a:avLst/>
          </a:prstGeom>
          <a:noFill/>
          <a:ln w="9525">
            <a:noFill/>
            <a:miter lim="800000"/>
            <a:headEnd/>
            <a:tailEnd/>
          </a:ln>
          <a:effectLst/>
        </p:spPr>
        <p:txBody>
          <a:bodyPr/>
          <a:lstStyle/>
          <a:p>
            <a:pPr marL="342900" indent="-342900">
              <a:spcBef>
                <a:spcPct val="20000"/>
              </a:spcBef>
              <a:buClr>
                <a:schemeClr val="tx2"/>
              </a:buClr>
              <a:buSzPct val="115000"/>
              <a:buFont typeface="Wingdings" pitchFamily="2" charset="2"/>
              <a:buChar char="§"/>
              <a:defRPr/>
            </a:pPr>
            <a:r>
              <a:rPr lang="tr-TR" sz="2400">
                <a:effectLst>
                  <a:outerShdw blurRad="38100" dist="38100" dir="2700000" algn="tl">
                    <a:srgbClr val="000000"/>
                  </a:outerShdw>
                </a:effectLst>
                <a:latin typeface="Arial" charset="0"/>
              </a:rPr>
              <a:t>En ılımlı ipucu(bireyin üzerinde en az kontrol gerektiren ancak en etkili olan ipucu)seçilmelidir.</a:t>
            </a:r>
          </a:p>
          <a:p>
            <a:pPr marL="342900" indent="-342900">
              <a:spcBef>
                <a:spcPct val="20000"/>
              </a:spcBef>
              <a:buClr>
                <a:schemeClr val="tx2"/>
              </a:buClr>
              <a:buSzPct val="115000"/>
              <a:buFont typeface="Wingdings" pitchFamily="2" charset="2"/>
              <a:buChar char="§"/>
              <a:defRPr/>
            </a:pPr>
            <a:r>
              <a:rPr lang="tr-TR" sz="2400">
                <a:effectLst>
                  <a:outerShdw blurRad="38100" dist="38100" dir="2700000" algn="tl">
                    <a:srgbClr val="000000"/>
                  </a:outerShdw>
                </a:effectLst>
                <a:latin typeface="Arial" charset="0"/>
              </a:rPr>
              <a:t>Gerekli durumlarda ipucu türleri birleştirilerek kullanılmalıdır.</a:t>
            </a:r>
          </a:p>
          <a:p>
            <a:pPr marL="342900" indent="-342900">
              <a:spcBef>
                <a:spcPct val="20000"/>
              </a:spcBef>
              <a:buClr>
                <a:schemeClr val="tx2"/>
              </a:buClr>
              <a:buSzPct val="115000"/>
              <a:buFont typeface="Wingdings" pitchFamily="2" charset="2"/>
              <a:buChar char="§"/>
              <a:defRPr/>
            </a:pPr>
            <a:r>
              <a:rPr lang="tr-TR" sz="2400">
                <a:effectLst>
                  <a:outerShdw blurRad="38100" dist="38100" dir="2700000" algn="tl">
                    <a:srgbClr val="000000"/>
                  </a:outerShdw>
                </a:effectLst>
                <a:latin typeface="Arial" charset="0"/>
              </a:rPr>
              <a:t>Davranışla doğrudan ilgili ve en doğal ipucu seçilmelidir.</a:t>
            </a:r>
          </a:p>
          <a:p>
            <a:pPr marL="342900" indent="-342900">
              <a:spcBef>
                <a:spcPct val="20000"/>
              </a:spcBef>
              <a:buClr>
                <a:schemeClr val="tx2"/>
              </a:buClr>
              <a:buSzPct val="115000"/>
              <a:buFont typeface="Wingdings" pitchFamily="2" charset="2"/>
              <a:buChar char="§"/>
              <a:defRPr/>
            </a:pPr>
            <a:r>
              <a:rPr lang="tr-TR" sz="2400">
                <a:effectLst>
                  <a:outerShdw blurRad="38100" dist="38100" dir="2700000" algn="tl">
                    <a:srgbClr val="000000"/>
                  </a:outerShdw>
                </a:effectLst>
                <a:latin typeface="Arial" charset="0"/>
              </a:rPr>
              <a:t>İpucu sadece öğrencinin dikkatini yönelttiği durumlarda sunulmalıdır.</a:t>
            </a:r>
          </a:p>
          <a:p>
            <a:pPr marL="342900" indent="-342900">
              <a:spcBef>
                <a:spcPct val="20000"/>
              </a:spcBef>
              <a:buClr>
                <a:schemeClr val="tx2"/>
              </a:buClr>
              <a:buSzPct val="115000"/>
              <a:buFont typeface="Wingdings" pitchFamily="2" charset="2"/>
              <a:buChar char="§"/>
              <a:defRPr/>
            </a:pPr>
            <a:r>
              <a:rPr lang="tr-TR" sz="2400">
                <a:effectLst>
                  <a:outerShdw blurRad="38100" dist="38100" dir="2700000" algn="tl">
                    <a:srgbClr val="000000"/>
                  </a:outerShdw>
                </a:effectLst>
                <a:latin typeface="Arial" charset="0"/>
              </a:rPr>
              <a:t>İpucu öğrenciyi destekleyici biçimde ve öğretim  atmosferi içinde sunulmalıdır.</a:t>
            </a:r>
          </a:p>
          <a:p>
            <a:pPr marL="342900" indent="-342900">
              <a:spcBef>
                <a:spcPct val="20000"/>
              </a:spcBef>
              <a:buClr>
                <a:schemeClr val="tx2"/>
              </a:buClr>
              <a:buSzPct val="115000"/>
              <a:buFont typeface="Wingdings" pitchFamily="2" charset="2"/>
              <a:buChar char="§"/>
              <a:defRPr/>
            </a:pPr>
            <a:r>
              <a:rPr lang="tr-TR" sz="2400">
                <a:effectLst>
                  <a:outerShdw blurRad="38100" dist="38100" dir="2700000" algn="tl">
                    <a:srgbClr val="000000"/>
                  </a:outerShdw>
                </a:effectLst>
                <a:latin typeface="Arial" charset="0"/>
              </a:rPr>
              <a:t>İp ucu olabildiğince  erken silikleştirilmelidir.</a:t>
            </a:r>
          </a:p>
          <a:p>
            <a:pPr marL="342900" indent="-342900">
              <a:spcBef>
                <a:spcPct val="20000"/>
              </a:spcBef>
              <a:buClr>
                <a:schemeClr val="tx2"/>
              </a:buClr>
              <a:buSzPct val="115000"/>
              <a:buFont typeface="Wingdings" pitchFamily="2" charset="2"/>
              <a:buChar char="§"/>
              <a:defRPr/>
            </a:pPr>
            <a:r>
              <a:rPr lang="tr-TR" sz="2400">
                <a:effectLst>
                  <a:outerShdw blurRad="38100" dist="38100" dir="2700000" algn="tl">
                    <a:srgbClr val="000000"/>
                  </a:outerShdw>
                </a:effectLst>
                <a:latin typeface="Arial" charset="0"/>
              </a:rPr>
              <a:t>İpucu gelişigüzel biçimde kullanılmamalıdır.</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23237">
                                            <p:txEl>
                                              <p:pRg st="0" end="0"/>
                                            </p:txEl>
                                          </p:spTgt>
                                        </p:tgtEl>
                                        <p:attrNameLst>
                                          <p:attrName>style.visibility</p:attrName>
                                        </p:attrNameLst>
                                      </p:cBhvr>
                                      <p:to>
                                        <p:strVal val="visible"/>
                                      </p:to>
                                    </p:set>
                                    <p:anim calcmode="lin" valueType="num">
                                      <p:cBhvr additive="base">
                                        <p:cTn id="7" dur="500" fill="hold"/>
                                        <p:tgtEl>
                                          <p:spTgt spid="22323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323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23237">
                                            <p:txEl>
                                              <p:pRg st="1" end="1"/>
                                            </p:txEl>
                                          </p:spTgt>
                                        </p:tgtEl>
                                        <p:attrNameLst>
                                          <p:attrName>style.visibility</p:attrName>
                                        </p:attrNameLst>
                                      </p:cBhvr>
                                      <p:to>
                                        <p:strVal val="visible"/>
                                      </p:to>
                                    </p:set>
                                    <p:anim calcmode="lin" valueType="num">
                                      <p:cBhvr additive="base">
                                        <p:cTn id="13" dur="500" fill="hold"/>
                                        <p:tgtEl>
                                          <p:spTgt spid="22323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323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23237">
                                            <p:txEl>
                                              <p:pRg st="2" end="2"/>
                                            </p:txEl>
                                          </p:spTgt>
                                        </p:tgtEl>
                                        <p:attrNameLst>
                                          <p:attrName>style.visibility</p:attrName>
                                        </p:attrNameLst>
                                      </p:cBhvr>
                                      <p:to>
                                        <p:strVal val="visible"/>
                                      </p:to>
                                    </p:set>
                                    <p:anim calcmode="lin" valueType="num">
                                      <p:cBhvr additive="base">
                                        <p:cTn id="19" dur="500" fill="hold"/>
                                        <p:tgtEl>
                                          <p:spTgt spid="22323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323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23237">
                                            <p:txEl>
                                              <p:pRg st="3" end="3"/>
                                            </p:txEl>
                                          </p:spTgt>
                                        </p:tgtEl>
                                        <p:attrNameLst>
                                          <p:attrName>style.visibility</p:attrName>
                                        </p:attrNameLst>
                                      </p:cBhvr>
                                      <p:to>
                                        <p:strVal val="visible"/>
                                      </p:to>
                                    </p:set>
                                    <p:anim calcmode="lin" valueType="num">
                                      <p:cBhvr additive="base">
                                        <p:cTn id="25" dur="500" fill="hold"/>
                                        <p:tgtEl>
                                          <p:spTgt spid="22323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3237">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23237">
                                            <p:txEl>
                                              <p:pRg st="4" end="4"/>
                                            </p:txEl>
                                          </p:spTgt>
                                        </p:tgtEl>
                                        <p:attrNameLst>
                                          <p:attrName>style.visibility</p:attrName>
                                        </p:attrNameLst>
                                      </p:cBhvr>
                                      <p:to>
                                        <p:strVal val="visible"/>
                                      </p:to>
                                    </p:set>
                                    <p:anim calcmode="lin" valueType="num">
                                      <p:cBhvr additive="base">
                                        <p:cTn id="31" dur="500" fill="hold"/>
                                        <p:tgtEl>
                                          <p:spTgt spid="22323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23237">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223237">
                                            <p:txEl>
                                              <p:pRg st="5" end="5"/>
                                            </p:txEl>
                                          </p:spTgt>
                                        </p:tgtEl>
                                        <p:attrNameLst>
                                          <p:attrName>style.visibility</p:attrName>
                                        </p:attrNameLst>
                                      </p:cBhvr>
                                      <p:to>
                                        <p:strVal val="visible"/>
                                      </p:to>
                                    </p:set>
                                    <p:anim calcmode="lin" valueType="num">
                                      <p:cBhvr additive="base">
                                        <p:cTn id="37" dur="500" fill="hold"/>
                                        <p:tgtEl>
                                          <p:spTgt spid="22323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23237">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223237">
                                            <p:txEl>
                                              <p:pRg st="6" end="6"/>
                                            </p:txEl>
                                          </p:spTgt>
                                        </p:tgtEl>
                                        <p:attrNameLst>
                                          <p:attrName>style.visibility</p:attrName>
                                        </p:attrNameLst>
                                      </p:cBhvr>
                                      <p:to>
                                        <p:strVal val="visible"/>
                                      </p:to>
                                    </p:set>
                                    <p:anim calcmode="lin" valueType="num">
                                      <p:cBhvr additive="base">
                                        <p:cTn id="43" dur="500" fill="hold"/>
                                        <p:tgtEl>
                                          <p:spTgt spid="22323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23237">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7"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aphicFrame>
        <p:nvGraphicFramePr>
          <p:cNvPr id="211970" name="Object 2"/>
          <p:cNvGraphicFramePr>
            <a:graphicFrameLocks noChangeAspect="1"/>
          </p:cNvGraphicFramePr>
          <p:nvPr/>
        </p:nvGraphicFramePr>
        <p:xfrm>
          <a:off x="304800" y="3351213"/>
          <a:ext cx="8534400" cy="2114550"/>
        </p:xfrm>
        <a:graphic>
          <a:graphicData uri="http://schemas.openxmlformats.org/presentationml/2006/ole">
            <p:oleObj spid="_x0000_s3078" name="MS Org Chart" r:id="rId4" imgW="7754112" imgH="1920240" progId="">
              <p:embed followColorScheme="full"/>
            </p:oleObj>
          </a:graphicData>
        </a:graphic>
      </p:graphicFrame>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11970"/>
                                        </p:tgtEl>
                                        <p:attrNameLst>
                                          <p:attrName>style.visibility</p:attrName>
                                        </p:attrNameLst>
                                      </p:cBhvr>
                                      <p:to>
                                        <p:strVal val="visible"/>
                                      </p:to>
                                    </p:set>
                                    <p:anim calcmode="lin" valueType="num">
                                      <p:cBhvr additive="base">
                                        <p:cTn id="7" dur="500" fill="hold"/>
                                        <p:tgtEl>
                                          <p:spTgt spid="211970"/>
                                        </p:tgtEl>
                                        <p:attrNameLst>
                                          <p:attrName>ppt_x</p:attrName>
                                        </p:attrNameLst>
                                      </p:cBhvr>
                                      <p:tavLst>
                                        <p:tav tm="0">
                                          <p:val>
                                            <p:strVal val="0-#ppt_w/2"/>
                                          </p:val>
                                        </p:tav>
                                        <p:tav tm="100000">
                                          <p:val>
                                            <p:strVal val="#ppt_x"/>
                                          </p:val>
                                        </p:tav>
                                      </p:tavLst>
                                    </p:anim>
                                    <p:anim calcmode="lin" valueType="num">
                                      <p:cBhvr additive="base">
                                        <p:cTn id="8" dur="500" fill="hold"/>
                                        <p:tgtEl>
                                          <p:spTgt spid="21197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ANIS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179388" y="900113"/>
            <a:ext cx="8785225" cy="5578475"/>
          </a:xfrm>
          <a:prstGeom prst="rect">
            <a:avLst/>
          </a:prstGeom>
          <a:noFill/>
          <a:ln w="9525">
            <a:noFill/>
            <a:miter lim="800000"/>
            <a:headEnd/>
            <a:tailEnd/>
          </a:ln>
          <a:effectLst/>
        </p:spPr>
        <p:txBody>
          <a:bodyPr>
            <a:spAutoFit/>
          </a:bodyPr>
          <a:lstStyle/>
          <a:p>
            <a:pPr>
              <a:defRPr/>
            </a:pPr>
            <a:r>
              <a:rPr lang="tr-TR" sz="3000">
                <a:latin typeface="Comic Sans MS" pitchFamily="66" charset="0"/>
              </a:rPr>
              <a:t>   </a:t>
            </a:r>
            <a:r>
              <a:rPr lang="tr-TR" sz="3000">
                <a:effectLst>
                  <a:outerShdw blurRad="38100" dist="38100" dir="2700000" algn="tl">
                    <a:srgbClr val="000000"/>
                  </a:outerShdw>
                </a:effectLst>
                <a:latin typeface="Comic Sans MS" pitchFamily="66" charset="0"/>
              </a:rPr>
              <a:t>Tersine zincirleme yöntemi her beceri için uygun olmayabilir. Özellikle giyinme becerilerinde ve bazı meslekî becerilerde tersine zincirleme yönteminin diğer yöntemlere göre daha etkili olduğu bilinmektedir. </a:t>
            </a:r>
          </a:p>
          <a:p>
            <a:pPr>
              <a:defRPr/>
            </a:pPr>
            <a:r>
              <a:rPr lang="tr-TR" sz="3000">
                <a:effectLst>
                  <a:outerShdw blurRad="38100" dist="38100" dir="2700000" algn="tl">
                    <a:srgbClr val="000000"/>
                  </a:outerShdw>
                </a:effectLst>
                <a:latin typeface="Comic Sans MS" pitchFamily="66" charset="0"/>
              </a:rPr>
              <a:t>   Bunun nedeni; öğrencinin başlangıçta gerçekleştirmesini beklediğimiz becerinin oldukça az sayıda işlem basamağını içermesi, kolaylıkla başarıya ulaşmasının mümkün olması ve diğer basamakların öğretimi yapılırken bağımsızlığa ulaştığı işlem basamaklarını da tekrarlamasıdır</a:t>
            </a:r>
            <a:r>
              <a:rPr lang="tr-TR" sz="3000">
                <a:latin typeface="Comic Sans MS" pitchFamily="66" charset="0"/>
              </a:rPr>
              <a:t>.</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 calcmode="lin" valueType="num">
                                      <p:cBhvr>
                                        <p:cTn id="7" dur="500" fill="hold"/>
                                        <p:tgtEl>
                                          <p:spTgt spid="3379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379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3796">
                                            <p:txEl>
                                              <p:pRg st="1" end="1"/>
                                            </p:txEl>
                                          </p:spTgt>
                                        </p:tgtEl>
                                        <p:attrNameLst>
                                          <p:attrName>style.visibility</p:attrName>
                                        </p:attrNameLst>
                                      </p:cBhvr>
                                      <p:to>
                                        <p:strVal val="visible"/>
                                      </p:to>
                                    </p:set>
                                    <p:anim calcmode="lin" valueType="num">
                                      <p:cBhvr>
                                        <p:cTn id="13" dur="500" fill="hold"/>
                                        <p:tgtEl>
                                          <p:spTgt spid="3379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3796">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1" name="Rectangle 5"/>
          <p:cNvSpPr>
            <a:spLocks noChangeArrowheads="1"/>
          </p:cNvSpPr>
          <p:nvPr/>
        </p:nvSpPr>
        <p:spPr bwMode="auto">
          <a:xfrm>
            <a:off x="1066800" y="1213164"/>
            <a:ext cx="7772400" cy="5003486"/>
          </a:xfrm>
          <a:prstGeom prst="rect">
            <a:avLst/>
          </a:prstGeom>
          <a:noFill/>
          <a:ln w="9525">
            <a:noFill/>
            <a:miter lim="800000"/>
            <a:headEnd/>
            <a:tailEnd/>
          </a:ln>
          <a:effectLst/>
        </p:spPr>
        <p:txBody>
          <a:bodyPr/>
          <a:lstStyle/>
          <a:p>
            <a:pPr>
              <a:buFont typeface="Wingdings" pitchFamily="2" charset="2"/>
              <a:buChar char="Ø"/>
            </a:pPr>
            <a:r>
              <a:rPr lang="tr-TR" sz="2400" smtClean="0"/>
              <a:t>Toplumsal Yaşam Becerileri</a:t>
            </a:r>
          </a:p>
          <a:p>
            <a:endParaRPr lang="tr-TR" sz="2400" smtClean="0"/>
          </a:p>
          <a:p>
            <a:pPr lvl="1">
              <a:buFont typeface="Wingdings" pitchFamily="2" charset="2"/>
              <a:buChar char="ü"/>
            </a:pPr>
            <a:r>
              <a:rPr lang="tr-TR" sz="2400" smtClean="0"/>
              <a:t>İletişim araçlarının kullanımı</a:t>
            </a:r>
          </a:p>
          <a:p>
            <a:pPr lvl="1">
              <a:buFont typeface="Wingdings" pitchFamily="2" charset="2"/>
              <a:buChar char="ü"/>
            </a:pPr>
            <a:r>
              <a:rPr lang="tr-TR" sz="2400" smtClean="0"/>
              <a:t>Alışveriş becerileri</a:t>
            </a:r>
          </a:p>
          <a:p>
            <a:pPr lvl="1">
              <a:buFont typeface="Wingdings" pitchFamily="2" charset="2"/>
              <a:buChar char="ü"/>
            </a:pPr>
            <a:r>
              <a:rPr lang="tr-TR" sz="2400" smtClean="0"/>
              <a:t>Sosyal ve kültürel etkinlikler</a:t>
            </a:r>
          </a:p>
          <a:p>
            <a:pPr lvl="1">
              <a:buFont typeface="Wingdings" pitchFamily="2" charset="2"/>
              <a:buChar char="ü"/>
            </a:pPr>
            <a:r>
              <a:rPr lang="tr-TR" sz="2400" smtClean="0"/>
              <a:t>Kamu alanlarının kullanımı ile ilgili beceriler</a:t>
            </a:r>
          </a:p>
          <a:p>
            <a:pPr lvl="1">
              <a:buFont typeface="Wingdings" pitchFamily="2" charset="2"/>
              <a:buChar char="ü"/>
            </a:pPr>
            <a:r>
              <a:rPr lang="tr-TR" sz="2400" smtClean="0"/>
              <a:t>Arkadaşlık, komşuluk ve akrabalık ilişkileri </a:t>
            </a:r>
          </a:p>
          <a:p>
            <a:pPr lvl="1">
              <a:buFont typeface="Wingdings" pitchFamily="2" charset="2"/>
              <a:buChar char="ü"/>
            </a:pPr>
            <a:r>
              <a:rPr lang="tr-TR" sz="2400" smtClean="0"/>
              <a:t>Bağımsız seyahat etme </a:t>
            </a:r>
            <a:endParaRPr lang="tr-TR" sz="2400"/>
          </a:p>
        </p:txBody>
      </p:sp>
      <p:pic>
        <p:nvPicPr>
          <p:cNvPr id="60424" name="Picture 8" descr="FINAN045"/>
          <p:cNvPicPr>
            <a:picLocks noChangeAspect="1" noChangeArrowheads="1"/>
          </p:cNvPicPr>
          <p:nvPr/>
        </p:nvPicPr>
        <p:blipFill>
          <a:blip r:embed="rId3" cstate="print"/>
          <a:srcRect/>
          <a:stretch>
            <a:fillRect/>
          </a:stretch>
        </p:blipFill>
        <p:spPr bwMode="auto">
          <a:xfrm>
            <a:off x="191349" y="126591"/>
            <a:ext cx="2109788" cy="984250"/>
          </a:xfrm>
          <a:prstGeom prst="rect">
            <a:avLst/>
          </a:prstGeom>
          <a:noFill/>
          <a:ln w="9525">
            <a:noFill/>
            <a:miter lim="800000"/>
            <a:headEnd/>
            <a:tailEnd/>
          </a:ln>
        </p:spPr>
      </p:pic>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0421">
                                            <p:txEl>
                                              <p:pRg st="0" end="0"/>
                                            </p:txEl>
                                          </p:spTgt>
                                        </p:tgtEl>
                                        <p:attrNameLst>
                                          <p:attrName>style.visibility</p:attrName>
                                        </p:attrNameLst>
                                      </p:cBhvr>
                                      <p:to>
                                        <p:strVal val="visible"/>
                                      </p:to>
                                    </p:set>
                                    <p:animEffect transition="in" filter="box(out)">
                                      <p:cBhvr>
                                        <p:cTn id="7" dur="500"/>
                                        <p:tgtEl>
                                          <p:spTgt spid="6042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KAMERA.WAV"/>
                                        </p:tgtEl>
                                      </p:cMediaNode>
                                    </p:audio>
                                  </p:subTnLst>
                                </p:cTn>
                              </p:par>
                              <p:par>
                                <p:cTn id="8" presetID="4" presetClass="entr" presetSubtype="32" fill="hold" grpId="0" nodeType="withEffect">
                                  <p:stCondLst>
                                    <p:cond delay="0"/>
                                  </p:stCondLst>
                                  <p:childTnLst>
                                    <p:set>
                                      <p:cBhvr>
                                        <p:cTn id="9" dur="1" fill="hold">
                                          <p:stCondLst>
                                            <p:cond delay="0"/>
                                          </p:stCondLst>
                                        </p:cTn>
                                        <p:tgtEl>
                                          <p:spTgt spid="60421">
                                            <p:txEl>
                                              <p:pRg st="2" end="2"/>
                                            </p:txEl>
                                          </p:spTgt>
                                        </p:tgtEl>
                                        <p:attrNameLst>
                                          <p:attrName>style.visibility</p:attrName>
                                        </p:attrNameLst>
                                      </p:cBhvr>
                                      <p:to>
                                        <p:strVal val="visible"/>
                                      </p:to>
                                    </p:set>
                                    <p:animEffect transition="in" filter="box(out)">
                                      <p:cBhvr>
                                        <p:cTn id="10" dur="500"/>
                                        <p:tgtEl>
                                          <p:spTgt spid="60421">
                                            <p:txEl>
                                              <p:pRg st="2" end="2"/>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2" name="KAMERA.WAV"/>
                                        </p:tgtEl>
                                      </p:cMediaNode>
                                    </p:audio>
                                  </p:subTnLst>
                                </p:cTn>
                              </p:par>
                              <p:par>
                                <p:cTn id="11" presetID="4" presetClass="entr" presetSubtype="32" fill="hold" grpId="0" nodeType="withEffect">
                                  <p:stCondLst>
                                    <p:cond delay="0"/>
                                  </p:stCondLst>
                                  <p:childTnLst>
                                    <p:set>
                                      <p:cBhvr>
                                        <p:cTn id="12" dur="1" fill="hold">
                                          <p:stCondLst>
                                            <p:cond delay="0"/>
                                          </p:stCondLst>
                                        </p:cTn>
                                        <p:tgtEl>
                                          <p:spTgt spid="60421">
                                            <p:txEl>
                                              <p:pRg st="3" end="3"/>
                                            </p:txEl>
                                          </p:spTgt>
                                        </p:tgtEl>
                                        <p:attrNameLst>
                                          <p:attrName>style.visibility</p:attrName>
                                        </p:attrNameLst>
                                      </p:cBhvr>
                                      <p:to>
                                        <p:strVal val="visible"/>
                                      </p:to>
                                    </p:set>
                                    <p:animEffect transition="in" filter="box(out)">
                                      <p:cBhvr>
                                        <p:cTn id="13" dur="500"/>
                                        <p:tgtEl>
                                          <p:spTgt spid="60421">
                                            <p:txEl>
                                              <p:pRg st="3" end="3"/>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2" name="KAMERA.WAV"/>
                                        </p:tgtEl>
                                      </p:cMediaNode>
                                    </p:audio>
                                  </p:subTnLst>
                                </p:cTn>
                              </p:par>
                              <p:par>
                                <p:cTn id="14" presetID="4" presetClass="entr" presetSubtype="32" fill="hold" grpId="0" nodeType="withEffect">
                                  <p:stCondLst>
                                    <p:cond delay="0"/>
                                  </p:stCondLst>
                                  <p:childTnLst>
                                    <p:set>
                                      <p:cBhvr>
                                        <p:cTn id="15" dur="1" fill="hold">
                                          <p:stCondLst>
                                            <p:cond delay="0"/>
                                          </p:stCondLst>
                                        </p:cTn>
                                        <p:tgtEl>
                                          <p:spTgt spid="60421">
                                            <p:txEl>
                                              <p:pRg st="4" end="4"/>
                                            </p:txEl>
                                          </p:spTgt>
                                        </p:tgtEl>
                                        <p:attrNameLst>
                                          <p:attrName>style.visibility</p:attrName>
                                        </p:attrNameLst>
                                      </p:cBhvr>
                                      <p:to>
                                        <p:strVal val="visible"/>
                                      </p:to>
                                    </p:set>
                                    <p:animEffect transition="in" filter="box(out)">
                                      <p:cBhvr>
                                        <p:cTn id="16" dur="500"/>
                                        <p:tgtEl>
                                          <p:spTgt spid="60421">
                                            <p:txEl>
                                              <p:pRg st="4" end="4"/>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2" name="KAMERA.WAV"/>
                                        </p:tgtEl>
                                      </p:cMediaNode>
                                    </p:audio>
                                  </p:subTnLst>
                                </p:cTn>
                              </p:par>
                              <p:par>
                                <p:cTn id="17" presetID="4" presetClass="entr" presetSubtype="32" fill="hold" grpId="0" nodeType="withEffect">
                                  <p:stCondLst>
                                    <p:cond delay="0"/>
                                  </p:stCondLst>
                                  <p:childTnLst>
                                    <p:set>
                                      <p:cBhvr>
                                        <p:cTn id="18" dur="1" fill="hold">
                                          <p:stCondLst>
                                            <p:cond delay="0"/>
                                          </p:stCondLst>
                                        </p:cTn>
                                        <p:tgtEl>
                                          <p:spTgt spid="60421">
                                            <p:txEl>
                                              <p:pRg st="5" end="5"/>
                                            </p:txEl>
                                          </p:spTgt>
                                        </p:tgtEl>
                                        <p:attrNameLst>
                                          <p:attrName>style.visibility</p:attrName>
                                        </p:attrNameLst>
                                      </p:cBhvr>
                                      <p:to>
                                        <p:strVal val="visible"/>
                                      </p:to>
                                    </p:set>
                                    <p:animEffect transition="in" filter="box(out)">
                                      <p:cBhvr>
                                        <p:cTn id="19" dur="500"/>
                                        <p:tgtEl>
                                          <p:spTgt spid="60421">
                                            <p:txEl>
                                              <p:pRg st="5" end="5"/>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2" name="KAMERA.WAV"/>
                                        </p:tgtEl>
                                      </p:cMediaNode>
                                    </p:audio>
                                  </p:subTnLst>
                                </p:cTn>
                              </p:par>
                              <p:par>
                                <p:cTn id="20" presetID="4" presetClass="entr" presetSubtype="32" fill="hold" grpId="0" nodeType="withEffect">
                                  <p:stCondLst>
                                    <p:cond delay="0"/>
                                  </p:stCondLst>
                                  <p:childTnLst>
                                    <p:set>
                                      <p:cBhvr>
                                        <p:cTn id="21" dur="1" fill="hold">
                                          <p:stCondLst>
                                            <p:cond delay="0"/>
                                          </p:stCondLst>
                                        </p:cTn>
                                        <p:tgtEl>
                                          <p:spTgt spid="60421">
                                            <p:txEl>
                                              <p:pRg st="6" end="6"/>
                                            </p:txEl>
                                          </p:spTgt>
                                        </p:tgtEl>
                                        <p:attrNameLst>
                                          <p:attrName>style.visibility</p:attrName>
                                        </p:attrNameLst>
                                      </p:cBhvr>
                                      <p:to>
                                        <p:strVal val="visible"/>
                                      </p:to>
                                    </p:set>
                                    <p:animEffect transition="in" filter="box(out)">
                                      <p:cBhvr>
                                        <p:cTn id="22" dur="500"/>
                                        <p:tgtEl>
                                          <p:spTgt spid="60421">
                                            <p:txEl>
                                              <p:pRg st="6" end="6"/>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KAMERA.WAV"/>
                                        </p:tgtEl>
                                      </p:cMediaNode>
                                    </p:audio>
                                  </p:subTnLst>
                                </p:cTn>
                              </p:par>
                              <p:par>
                                <p:cTn id="23" presetID="4" presetClass="entr" presetSubtype="32" fill="hold" grpId="0" nodeType="withEffect">
                                  <p:stCondLst>
                                    <p:cond delay="0"/>
                                  </p:stCondLst>
                                  <p:childTnLst>
                                    <p:set>
                                      <p:cBhvr>
                                        <p:cTn id="24" dur="1" fill="hold">
                                          <p:stCondLst>
                                            <p:cond delay="0"/>
                                          </p:stCondLst>
                                        </p:cTn>
                                        <p:tgtEl>
                                          <p:spTgt spid="60421">
                                            <p:txEl>
                                              <p:pRg st="7" end="7"/>
                                            </p:txEl>
                                          </p:spTgt>
                                        </p:tgtEl>
                                        <p:attrNameLst>
                                          <p:attrName>style.visibility</p:attrName>
                                        </p:attrNameLst>
                                      </p:cBhvr>
                                      <p:to>
                                        <p:strVal val="visible"/>
                                      </p:to>
                                    </p:set>
                                    <p:animEffect transition="in" filter="box(out)">
                                      <p:cBhvr>
                                        <p:cTn id="25" dur="500"/>
                                        <p:tgtEl>
                                          <p:spTgt spid="60421">
                                            <p:txEl>
                                              <p:pRg st="7" end="7"/>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2" name="KAMERA.WAV"/>
                                        </p:tgtEl>
                                      </p:cMediaNode>
                                    </p:audio>
                                  </p:subTnLst>
                                </p:cTn>
                              </p:par>
                            </p:childTnLst>
                          </p:cTn>
                        </p:par>
                      </p:childTnLst>
                    </p:cTn>
                  </p:par>
                  <p:par>
                    <p:cTn id="26" fill="hold">
                      <p:stCondLst>
                        <p:cond delay="indefinite"/>
                      </p:stCondLst>
                      <p:childTnLst>
                        <p:par>
                          <p:cTn id="27" fill="hold">
                            <p:stCondLst>
                              <p:cond delay="0"/>
                            </p:stCondLst>
                            <p:childTnLst>
                              <p:par>
                                <p:cTn id="28" presetID="47" presetClass="entr" presetSubtype="0" fill="hold" nodeType="clickEffect">
                                  <p:stCondLst>
                                    <p:cond delay="0"/>
                                  </p:stCondLst>
                                  <p:childTnLst>
                                    <p:set>
                                      <p:cBhvr>
                                        <p:cTn id="29" dur="1" fill="hold">
                                          <p:stCondLst>
                                            <p:cond delay="0"/>
                                          </p:stCondLst>
                                        </p:cTn>
                                        <p:tgtEl>
                                          <p:spTgt spid="60424"/>
                                        </p:tgtEl>
                                        <p:attrNameLst>
                                          <p:attrName>style.visibility</p:attrName>
                                        </p:attrNameLst>
                                      </p:cBhvr>
                                      <p:to>
                                        <p:strVal val="visible"/>
                                      </p:to>
                                    </p:set>
                                    <p:animEffect transition="in" filter="fade">
                                      <p:cBhvr>
                                        <p:cTn id="30" dur="1000"/>
                                        <p:tgtEl>
                                          <p:spTgt spid="60424"/>
                                        </p:tgtEl>
                                      </p:cBhvr>
                                    </p:animEffect>
                                    <p:anim calcmode="lin" valueType="num">
                                      <p:cBhvr>
                                        <p:cTn id="31" dur="1000" fill="hold"/>
                                        <p:tgtEl>
                                          <p:spTgt spid="60424"/>
                                        </p:tgtEl>
                                        <p:attrNameLst>
                                          <p:attrName>ppt_x</p:attrName>
                                        </p:attrNameLst>
                                      </p:cBhvr>
                                      <p:tavLst>
                                        <p:tav tm="0">
                                          <p:val>
                                            <p:strVal val="#ppt_x"/>
                                          </p:val>
                                        </p:tav>
                                        <p:tav tm="100000">
                                          <p:val>
                                            <p:strVal val="#ppt_x"/>
                                          </p:val>
                                        </p:tav>
                                      </p:tavLst>
                                    </p:anim>
                                    <p:anim calcmode="lin" valueType="num">
                                      <p:cBhvr>
                                        <p:cTn id="32" dur="1000" fill="hold"/>
                                        <p:tgtEl>
                                          <p:spTgt spid="604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1"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34820" name="Rectangle 4"/>
          <p:cNvSpPr>
            <a:spLocks noChangeArrowheads="1"/>
          </p:cNvSpPr>
          <p:nvPr/>
        </p:nvSpPr>
        <p:spPr bwMode="auto">
          <a:xfrm>
            <a:off x="250825" y="928688"/>
            <a:ext cx="8713788" cy="5453062"/>
          </a:xfrm>
          <a:prstGeom prst="rect">
            <a:avLst/>
          </a:prstGeom>
          <a:noFill/>
          <a:ln w="9525">
            <a:noFill/>
            <a:miter lim="800000"/>
            <a:headEnd/>
            <a:tailEnd/>
          </a:ln>
          <a:effectLst/>
        </p:spPr>
        <p:txBody>
          <a:bodyPr>
            <a:spAutoFit/>
          </a:bodyPr>
          <a:lstStyle/>
          <a:p>
            <a:pPr marL="342900" indent="-342900">
              <a:defRPr/>
            </a:pPr>
            <a:r>
              <a:rPr lang="tr-TR" sz="3200">
                <a:effectLst>
                  <a:outerShdw blurRad="38100" dist="38100" dir="2700000" algn="tl">
                    <a:srgbClr val="000000"/>
                  </a:outerShdw>
                </a:effectLst>
                <a:latin typeface="Comic Sans MS" pitchFamily="66" charset="0"/>
              </a:rPr>
              <a:t>      Aşağıda tersine zincirleme yöntemine göre oluşturulmuş ceket giyme becerisi aşamalarına yer verilmiştir.</a:t>
            </a:r>
          </a:p>
          <a:p>
            <a:pPr marL="342900" indent="-342900">
              <a:defRPr/>
            </a:pPr>
            <a:endParaRPr lang="tr-TR" sz="3200">
              <a:effectLst>
                <a:outerShdw blurRad="38100" dist="38100" dir="2700000" algn="tl">
                  <a:srgbClr val="000000"/>
                </a:outerShdw>
              </a:effectLst>
              <a:latin typeface="Comic Sans MS" pitchFamily="66" charset="0"/>
            </a:endParaRPr>
          </a:p>
          <a:p>
            <a:pPr marL="342900" indent="-342900">
              <a:defRPr/>
            </a:pPr>
            <a:r>
              <a:rPr lang="tr-TR" sz="3200" b="1">
                <a:effectLst>
                  <a:outerShdw blurRad="38100" dist="38100" dir="2700000" algn="tl">
                    <a:srgbClr val="000000"/>
                  </a:outerShdw>
                </a:effectLst>
                <a:latin typeface="Comic Sans MS" pitchFamily="66" charset="0"/>
              </a:rPr>
              <a:t>1.</a:t>
            </a:r>
            <a:r>
              <a:rPr lang="tr-TR" sz="3200">
                <a:effectLst>
                  <a:outerShdw blurRad="38100" dist="38100" dir="2700000" algn="tl">
                    <a:srgbClr val="000000"/>
                  </a:outerShdw>
                </a:effectLst>
                <a:latin typeface="Comic Sans MS" pitchFamily="66" charset="0"/>
              </a:rPr>
              <a:t> Her iki kolu giydirilmiş ceketi giyer.</a:t>
            </a:r>
          </a:p>
          <a:p>
            <a:pPr marL="342900" indent="-342900">
              <a:defRPr/>
            </a:pPr>
            <a:endParaRPr lang="tr-TR" sz="3200" b="1">
              <a:effectLst>
                <a:outerShdw blurRad="38100" dist="38100" dir="2700000" algn="tl">
                  <a:srgbClr val="000000"/>
                </a:outerShdw>
              </a:effectLst>
              <a:latin typeface="Comic Sans MS" pitchFamily="66" charset="0"/>
            </a:endParaRPr>
          </a:p>
          <a:p>
            <a:pPr marL="342900" indent="-342900">
              <a:defRPr/>
            </a:pPr>
            <a:r>
              <a:rPr lang="tr-TR" sz="3200" b="1">
                <a:effectLst>
                  <a:outerShdw blurRad="38100" dist="38100" dir="2700000" algn="tl">
                    <a:srgbClr val="000000"/>
                  </a:outerShdw>
                </a:effectLst>
                <a:latin typeface="Comic Sans MS" pitchFamily="66" charset="0"/>
              </a:rPr>
              <a:t>2.</a:t>
            </a:r>
            <a:r>
              <a:rPr lang="tr-TR" sz="3200">
                <a:effectLst>
                  <a:outerShdw blurRad="38100" dist="38100" dir="2700000" algn="tl">
                    <a:srgbClr val="000000"/>
                  </a:outerShdw>
                </a:effectLst>
                <a:latin typeface="Comic Sans MS" pitchFamily="66" charset="0"/>
              </a:rPr>
              <a:t> Tek kolu giydirilmiş ceketi giyer.</a:t>
            </a:r>
          </a:p>
          <a:p>
            <a:pPr marL="342900" indent="-342900">
              <a:defRPr/>
            </a:pPr>
            <a:endParaRPr lang="tr-TR" sz="3200">
              <a:effectLst>
                <a:outerShdw blurRad="38100" dist="38100" dir="2700000" algn="tl">
                  <a:srgbClr val="000000"/>
                </a:outerShdw>
              </a:effectLst>
              <a:latin typeface="Comic Sans MS" pitchFamily="66" charset="0"/>
            </a:endParaRPr>
          </a:p>
          <a:p>
            <a:pPr marL="342900" indent="-342900">
              <a:defRPr/>
            </a:pPr>
            <a:r>
              <a:rPr lang="tr-TR" sz="3200" b="1">
                <a:effectLst>
                  <a:outerShdw blurRad="38100" dist="38100" dir="2700000" algn="tl">
                    <a:srgbClr val="000000"/>
                  </a:outerShdw>
                </a:effectLst>
                <a:latin typeface="Comic Sans MS" pitchFamily="66" charset="0"/>
              </a:rPr>
              <a:t>3.</a:t>
            </a:r>
            <a:r>
              <a:rPr lang="tr-TR" sz="3200">
                <a:effectLst>
                  <a:outerShdw blurRad="38100" dist="38100" dir="2700000" algn="tl">
                    <a:srgbClr val="000000"/>
                  </a:outerShdw>
                </a:effectLst>
                <a:latin typeface="Comic Sans MS" pitchFamily="66" charset="0"/>
              </a:rPr>
              <a:t> Giyeceği şekilde tutulan ceketi giyer.</a:t>
            </a:r>
          </a:p>
          <a:p>
            <a:pPr marL="342900" indent="-342900">
              <a:defRPr/>
            </a:pPr>
            <a:endParaRPr lang="tr-TR" sz="3200">
              <a:effectLst>
                <a:outerShdw blurRad="38100" dist="38100" dir="2700000" algn="tl">
                  <a:srgbClr val="000000"/>
                </a:outerShdw>
              </a:effectLst>
              <a:latin typeface="Comic Sans MS" pitchFamily="66" charset="0"/>
            </a:endParaRPr>
          </a:p>
          <a:p>
            <a:pPr marL="342900" indent="-342900">
              <a:defRPr/>
            </a:pPr>
            <a:r>
              <a:rPr lang="tr-TR" sz="3200" b="1">
                <a:effectLst>
                  <a:outerShdw blurRad="38100" dist="38100" dir="2700000" algn="tl">
                    <a:srgbClr val="000000"/>
                  </a:outerShdw>
                </a:effectLst>
                <a:latin typeface="Comic Sans MS" pitchFamily="66" charset="0"/>
              </a:rPr>
              <a:t>4.</a:t>
            </a:r>
            <a:r>
              <a:rPr lang="tr-TR" sz="3200">
                <a:effectLst>
                  <a:outerShdw blurRad="38100" dist="38100" dir="2700000" algn="tl">
                    <a:srgbClr val="000000"/>
                  </a:outerShdw>
                </a:effectLst>
                <a:latin typeface="Comic Sans MS" pitchFamily="66" charset="0"/>
              </a:rPr>
              <a:t> Verilen ceketi giyer.</a:t>
            </a:r>
          </a:p>
        </p:txBody>
      </p:sp>
      <p:pic>
        <p:nvPicPr>
          <p:cNvPr id="104451" name="Picture 6" descr="JACKT006"/>
          <p:cNvPicPr>
            <a:picLocks noGrp="1" noChangeAspect="1" noChangeArrowheads="1"/>
          </p:cNvPicPr>
          <p:nvPr>
            <p:ph/>
          </p:nvPr>
        </p:nvPicPr>
        <p:blipFill>
          <a:blip r:embed="rId2" cstate="print"/>
          <a:stretch>
            <a:fillRect/>
          </a:stretch>
        </p:blipFill>
        <p:spPr>
          <a:xfrm>
            <a:off x="3346380" y="1277829"/>
            <a:ext cx="2451240" cy="3853080"/>
          </a:xfrm>
          <a:noFill/>
        </p:spPr>
      </p:pic>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4820">
                                            <p:txEl>
                                              <p:pRg st="0" end="0"/>
                                            </p:txEl>
                                          </p:spTgt>
                                        </p:tgtEl>
                                        <p:attrNameLst>
                                          <p:attrName>style.visibility</p:attrName>
                                        </p:attrNameLst>
                                      </p:cBhvr>
                                      <p:to>
                                        <p:strVal val="visible"/>
                                      </p:to>
                                    </p:set>
                                    <p:anim calcmode="lin" valueType="num">
                                      <p:cBhvr>
                                        <p:cTn id="7" dur="500" fill="hold"/>
                                        <p:tgtEl>
                                          <p:spTgt spid="3482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482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4820">
                                            <p:txEl>
                                              <p:pRg st="2" end="2"/>
                                            </p:txEl>
                                          </p:spTgt>
                                        </p:tgtEl>
                                        <p:attrNameLst>
                                          <p:attrName>style.visibility</p:attrName>
                                        </p:attrNameLst>
                                      </p:cBhvr>
                                      <p:to>
                                        <p:strVal val="visible"/>
                                      </p:to>
                                    </p:set>
                                    <p:anim calcmode="lin" valueType="num">
                                      <p:cBhvr>
                                        <p:cTn id="13" dur="500" fill="hold"/>
                                        <p:tgtEl>
                                          <p:spTgt spid="34820">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4820">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4820">
                                            <p:txEl>
                                              <p:pRg st="4" end="4"/>
                                            </p:txEl>
                                          </p:spTgt>
                                        </p:tgtEl>
                                        <p:attrNameLst>
                                          <p:attrName>style.visibility</p:attrName>
                                        </p:attrNameLst>
                                      </p:cBhvr>
                                      <p:to>
                                        <p:strVal val="visible"/>
                                      </p:to>
                                    </p:set>
                                    <p:anim calcmode="lin" valueType="num">
                                      <p:cBhvr>
                                        <p:cTn id="19" dur="500" fill="hold"/>
                                        <p:tgtEl>
                                          <p:spTgt spid="34820">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4820">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4820">
                                            <p:txEl>
                                              <p:pRg st="6" end="6"/>
                                            </p:txEl>
                                          </p:spTgt>
                                        </p:tgtEl>
                                        <p:attrNameLst>
                                          <p:attrName>style.visibility</p:attrName>
                                        </p:attrNameLst>
                                      </p:cBhvr>
                                      <p:to>
                                        <p:strVal val="visible"/>
                                      </p:to>
                                    </p:set>
                                    <p:anim calcmode="lin" valueType="num">
                                      <p:cBhvr>
                                        <p:cTn id="25" dur="500" fill="hold"/>
                                        <p:tgtEl>
                                          <p:spTgt spid="34820">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34820">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4820">
                                            <p:txEl>
                                              <p:pRg st="8" end="8"/>
                                            </p:txEl>
                                          </p:spTgt>
                                        </p:tgtEl>
                                        <p:attrNameLst>
                                          <p:attrName>style.visibility</p:attrName>
                                        </p:attrNameLst>
                                      </p:cBhvr>
                                      <p:to>
                                        <p:strVal val="visible"/>
                                      </p:to>
                                    </p:set>
                                    <p:anim calcmode="lin" valueType="num">
                                      <p:cBhvr>
                                        <p:cTn id="31" dur="500" fill="hold"/>
                                        <p:tgtEl>
                                          <p:spTgt spid="34820">
                                            <p:txEl>
                                              <p:pRg st="8" end="8"/>
                                            </p:txEl>
                                          </p:spTgt>
                                        </p:tgtEl>
                                        <p:attrNameLst>
                                          <p:attrName>ppt_w</p:attrName>
                                        </p:attrNameLst>
                                      </p:cBhvr>
                                      <p:tavLst>
                                        <p:tav tm="0">
                                          <p:val>
                                            <p:fltVal val="0"/>
                                          </p:val>
                                        </p:tav>
                                        <p:tav tm="100000">
                                          <p:val>
                                            <p:strVal val="#ppt_w"/>
                                          </p:val>
                                        </p:tav>
                                      </p:tavLst>
                                    </p:anim>
                                    <p:anim calcmode="lin" valueType="num">
                                      <p:cBhvr>
                                        <p:cTn id="32" dur="500" fill="hold"/>
                                        <p:tgtEl>
                                          <p:spTgt spid="34820">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2" name="Picture 4" descr="CPEPO012"/>
          <p:cNvPicPr>
            <a:picLocks noChangeAspect="1" noChangeArrowheads="1"/>
          </p:cNvPicPr>
          <p:nvPr/>
        </p:nvPicPr>
        <p:blipFill>
          <a:blip r:embed="rId2" cstate="print"/>
          <a:srcRect/>
          <a:stretch>
            <a:fillRect/>
          </a:stretch>
        </p:blipFill>
        <p:spPr bwMode="auto">
          <a:xfrm>
            <a:off x="604838" y="1822450"/>
            <a:ext cx="7934325" cy="4086225"/>
          </a:xfrm>
          <a:prstGeom prst="rect">
            <a:avLst/>
          </a:prstGeom>
          <a:noFill/>
          <a:ln w="9525">
            <a:noFill/>
            <a:miter lim="800000"/>
            <a:headEnd/>
            <a:tailEnd/>
          </a:ln>
        </p:spPr>
      </p:pic>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hold" nodeType="clickEffect">
                                  <p:stCondLst>
                                    <p:cond delay="0"/>
                                  </p:stCondLst>
                                  <p:childTnLst>
                                    <p:animClr clrSpc="rgb" dir="cw">
                                      <p:cBhvr override="childStyle">
                                        <p:cTn id="6" dur="250" autoRev="1" fill="hold"/>
                                        <p:tgtEl>
                                          <p:spTgt spid="89092"/>
                                        </p:tgtEl>
                                        <p:attrNameLst>
                                          <p:attrName>style.color</p:attrName>
                                        </p:attrNameLst>
                                      </p:cBhvr>
                                      <p:to>
                                        <a:schemeClr val="bg1"/>
                                      </p:to>
                                    </p:animClr>
                                    <p:animClr clrSpc="rgb" dir="cw">
                                      <p:cBhvr>
                                        <p:cTn id="7" dur="250" autoRev="1" fill="hold"/>
                                        <p:tgtEl>
                                          <p:spTgt spid="89092"/>
                                        </p:tgtEl>
                                        <p:attrNameLst>
                                          <p:attrName>fillcolor</p:attrName>
                                        </p:attrNameLst>
                                      </p:cBhvr>
                                      <p:to>
                                        <a:schemeClr val="bg1"/>
                                      </p:to>
                                    </p:animClr>
                                    <p:set>
                                      <p:cBhvr>
                                        <p:cTn id="8" dur="250" autoRev="1" fill="hold"/>
                                        <p:tgtEl>
                                          <p:spTgt spid="89092"/>
                                        </p:tgtEl>
                                        <p:attrNameLst>
                                          <p:attrName>fill.type</p:attrName>
                                        </p:attrNameLst>
                                      </p:cBhvr>
                                      <p:to>
                                        <p:strVal val="solid"/>
                                      </p:to>
                                    </p:set>
                                    <p:set>
                                      <p:cBhvr>
                                        <p:cTn id="9" dur="250" autoRev="1" fill="hold"/>
                                        <p:tgtEl>
                                          <p:spTgt spid="8909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1808163" y="325438"/>
            <a:ext cx="7023100" cy="739775"/>
          </a:xfrm>
        </p:spPr>
        <p:txBody>
          <a:bodyPr>
            <a:normAutofit fontScale="90000"/>
          </a:bodyPr>
          <a:lstStyle/>
          <a:p>
            <a:pPr eaLnBrk="1" hangingPunct="1"/>
            <a:r>
              <a:rPr lang="tr-TR" sz="3200" dirty="0" smtClean="0">
                <a:solidFill>
                  <a:srgbClr val="7F4429"/>
                </a:solidFill>
              </a:rPr>
              <a:t>ÖNCELİKLİ BECERİLERİN SEÇİMİ</a:t>
            </a:r>
          </a:p>
        </p:txBody>
      </p:sp>
      <p:sp>
        <p:nvSpPr>
          <p:cNvPr id="151555" name="Rectangle 3"/>
          <p:cNvSpPr>
            <a:spLocks noGrp="1" noChangeArrowheads="1"/>
          </p:cNvSpPr>
          <p:nvPr>
            <p:ph type="body" sz="half" idx="1"/>
          </p:nvPr>
        </p:nvSpPr>
        <p:spPr>
          <a:xfrm>
            <a:off x="882353" y="1683064"/>
            <a:ext cx="7862887" cy="4074939"/>
          </a:xfrm>
        </p:spPr>
        <p:txBody>
          <a:bodyPr/>
          <a:lstStyle/>
          <a:p>
            <a:pPr eaLnBrk="1" hangingPunct="1">
              <a:lnSpc>
                <a:spcPct val="90000"/>
              </a:lnSpc>
            </a:pPr>
            <a:r>
              <a:rPr lang="tr-TR" dirty="0" smtClean="0">
                <a:latin typeface="Verdana" pitchFamily="34" charset="0"/>
                <a:ea typeface="Verdana" pitchFamily="34" charset="0"/>
                <a:cs typeface="Verdana" pitchFamily="34" charset="0"/>
              </a:rPr>
              <a:t>Öğrenci için işlevsel olan ve daha sık kullanılacak beceriler, daha az işlevsel olan ve daha az kullanılacak becerilere göre tercih edilmelidir.</a:t>
            </a:r>
          </a:p>
          <a:p>
            <a:pPr eaLnBrk="1" hangingPunct="1">
              <a:lnSpc>
                <a:spcPct val="90000"/>
              </a:lnSpc>
            </a:pPr>
            <a:endParaRPr lang="tr-TR" dirty="0" smtClean="0">
              <a:latin typeface="Verdana" pitchFamily="34" charset="0"/>
              <a:ea typeface="Verdana" pitchFamily="34" charset="0"/>
              <a:cs typeface="Verdana" pitchFamily="34" charset="0"/>
            </a:endParaRPr>
          </a:p>
          <a:p>
            <a:pPr eaLnBrk="1" hangingPunct="1">
              <a:lnSpc>
                <a:spcPct val="90000"/>
              </a:lnSpc>
            </a:pPr>
            <a:r>
              <a:rPr lang="tr-TR" dirty="0" smtClean="0">
                <a:solidFill>
                  <a:srgbClr val="99CC00"/>
                </a:solidFill>
                <a:latin typeface="Verdana" pitchFamily="34" charset="0"/>
                <a:ea typeface="Verdana" pitchFamily="34" charset="0"/>
                <a:cs typeface="Verdana" pitchFamily="34" charset="0"/>
              </a:rPr>
              <a:t>Pek çok ortamda gerçekleştirilebilecek beceriler sadece bir ortamda gerçekleştirilebilecek becerilere tercih edilmelidir</a:t>
            </a:r>
            <a:r>
              <a:rPr lang="tr-TR" sz="3600" dirty="0" smtClean="0">
                <a:solidFill>
                  <a:srgbClr val="99CC00"/>
                </a:solidFill>
                <a:latin typeface="Comic Sans MS" pitchFamily="66" charset="0"/>
              </a:rPr>
              <a:t>.</a:t>
            </a:r>
          </a:p>
        </p:txBody>
      </p:sp>
      <p:pic>
        <p:nvPicPr>
          <p:cNvPr id="151556" name="Picture 4" descr="Drawing 2"/>
          <p:cNvPicPr>
            <a:picLocks noGrp="1" noChangeAspect="1" noChangeArrowheads="1"/>
          </p:cNvPicPr>
          <p:nvPr>
            <p:ph sz="half" idx="2"/>
          </p:nvPr>
        </p:nvPicPr>
        <p:blipFill>
          <a:blip r:embed="rId2" cstate="print"/>
          <a:srcRect/>
          <a:stretch>
            <a:fillRect/>
          </a:stretch>
        </p:blipFill>
        <p:spPr>
          <a:xfrm>
            <a:off x="534253" y="491865"/>
            <a:ext cx="882650" cy="1447800"/>
          </a:xfrm>
          <a:noFill/>
        </p:spPr>
      </p:pic>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1554"/>
                                        </p:tgtEl>
                                        <p:attrNameLst>
                                          <p:attrName>style.visibility</p:attrName>
                                        </p:attrNameLst>
                                      </p:cBhvr>
                                      <p:to>
                                        <p:strVal val="visible"/>
                                      </p:to>
                                    </p:set>
                                    <p:animEffect transition="in" filter="box(in)">
                                      <p:cBhvr>
                                        <p:cTn id="7" dur="500"/>
                                        <p:tgtEl>
                                          <p:spTgt spid="151554"/>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151555">
                                            <p:txEl>
                                              <p:pRg st="0" end="0"/>
                                            </p:txEl>
                                          </p:spTgt>
                                        </p:tgtEl>
                                        <p:attrNameLst>
                                          <p:attrName>style.visibility</p:attrName>
                                        </p:attrNameLst>
                                      </p:cBhvr>
                                      <p:to>
                                        <p:strVal val="visible"/>
                                      </p:to>
                                    </p:set>
                                    <p:anim calcmode="discrete" valueType="clr">
                                      <p:cBhvr override="childStyle">
                                        <p:cTn id="12" dur="80"/>
                                        <p:tgtEl>
                                          <p:spTgt spid="15155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51555">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151555">
                                            <p:txEl>
                                              <p:pRg st="0" end="0"/>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4" presetClass="entr" presetSubtype="0" fill="hold" nodeType="clickEffect">
                                  <p:stCondLst>
                                    <p:cond delay="0"/>
                                  </p:stCondLst>
                                  <p:childTnLst>
                                    <p:set>
                                      <p:cBhvr>
                                        <p:cTn id="18" dur="1" fill="hold">
                                          <p:stCondLst>
                                            <p:cond delay="0"/>
                                          </p:stCondLst>
                                        </p:cTn>
                                        <p:tgtEl>
                                          <p:spTgt spid="151555">
                                            <p:txEl>
                                              <p:pRg st="2" end="2"/>
                                            </p:txEl>
                                          </p:spTgt>
                                        </p:tgtEl>
                                        <p:attrNameLst>
                                          <p:attrName>style.visibility</p:attrName>
                                        </p:attrNameLst>
                                      </p:cBhvr>
                                      <p:to>
                                        <p:strVal val="visible"/>
                                      </p:to>
                                    </p:set>
                                    <p:anim to="" calcmode="lin" valueType="num">
                                      <p:cBhvr>
                                        <p:cTn id="19" dur="1" fill="hold"/>
                                        <p:tgtEl>
                                          <p:spTgt spid="151555">
                                            <p:txEl>
                                              <p:pRg st="2" end="2"/>
                                            </p:txEl>
                                          </p:spTgt>
                                        </p:tgtEl>
                                        <p:attrNameLst>
                                          <p:attrName/>
                                        </p:attrNameLst>
                                      </p:cBhvr>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51556"/>
                                        </p:tgtEl>
                                        <p:attrNameLst>
                                          <p:attrName>style.visibility</p:attrName>
                                        </p:attrNameLst>
                                      </p:cBhvr>
                                      <p:to>
                                        <p:strVal val="visible"/>
                                      </p:to>
                                    </p:set>
                                    <p:anim calcmode="lin" valueType="num">
                                      <p:cBhvr additive="base">
                                        <p:cTn id="24" dur="500" fill="hold"/>
                                        <p:tgtEl>
                                          <p:spTgt spid="151556"/>
                                        </p:tgtEl>
                                        <p:attrNameLst>
                                          <p:attrName>ppt_x</p:attrName>
                                        </p:attrNameLst>
                                      </p:cBhvr>
                                      <p:tavLst>
                                        <p:tav tm="0">
                                          <p:val>
                                            <p:strVal val="#ppt_x"/>
                                          </p:val>
                                        </p:tav>
                                        <p:tav tm="100000">
                                          <p:val>
                                            <p:strVal val="#ppt_x"/>
                                          </p:val>
                                        </p:tav>
                                      </p:tavLst>
                                    </p:anim>
                                    <p:anim calcmode="lin" valueType="num">
                                      <p:cBhvr additive="base">
                                        <p:cTn id="25" dur="500" fill="hold"/>
                                        <p:tgtEl>
                                          <p:spTgt spid="1515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4"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sz="half" idx="1"/>
          </p:nvPr>
        </p:nvSpPr>
        <p:spPr>
          <a:xfrm>
            <a:off x="1887538" y="581025"/>
            <a:ext cx="7065962" cy="4530725"/>
          </a:xfrm>
        </p:spPr>
        <p:txBody>
          <a:bodyPr>
            <a:normAutofit fontScale="92500" lnSpcReduction="20000"/>
          </a:bodyPr>
          <a:lstStyle/>
          <a:p>
            <a:pPr eaLnBrk="1" hangingPunct="1"/>
            <a:r>
              <a:rPr lang="tr-TR" sz="3200" smtClean="0">
                <a:solidFill>
                  <a:srgbClr val="0033CC"/>
                </a:solidFill>
                <a:latin typeface="Comic Sans MS" pitchFamily="66" charset="0"/>
              </a:rPr>
              <a:t>Öğrencinin diğer bireyleri gözleyerek öğrenebileceği beceriler öncelikli olarak seçilmelidir.</a:t>
            </a:r>
          </a:p>
          <a:p>
            <a:pPr eaLnBrk="1" hangingPunct="1"/>
            <a:r>
              <a:rPr lang="tr-TR" sz="3200" smtClean="0">
                <a:latin typeface="Comic Sans MS" pitchFamily="66" charset="0"/>
              </a:rPr>
              <a:t>Öğrencinin kendine güvenini sağlayacak beceriler öncelikli olarak seçilmelidir.</a:t>
            </a:r>
          </a:p>
          <a:p>
            <a:pPr eaLnBrk="1" hangingPunct="1"/>
            <a:r>
              <a:rPr lang="tr-TR" sz="3200" smtClean="0">
                <a:solidFill>
                  <a:srgbClr val="EDE811"/>
                </a:solidFill>
                <a:latin typeface="Comic Sans MS" pitchFamily="66" charset="0"/>
              </a:rPr>
              <a:t>Bir becerinin gerçekleşmesi için önkoşul olan beceriler, önkoşul olmayan becerilere göre öncelikli olarak tercih edilmelidir.</a:t>
            </a:r>
          </a:p>
        </p:txBody>
      </p:sp>
      <p:pic>
        <p:nvPicPr>
          <p:cNvPr id="153604" name="Picture 4" descr="Drawing 4"/>
          <p:cNvPicPr>
            <a:picLocks noGrp="1" noChangeAspect="1" noChangeArrowheads="1"/>
          </p:cNvPicPr>
          <p:nvPr>
            <p:ph sz="half" idx="2"/>
          </p:nvPr>
        </p:nvPicPr>
        <p:blipFill>
          <a:blip r:embed="rId2" cstate="print"/>
          <a:srcRect/>
          <a:stretch>
            <a:fillRect/>
          </a:stretch>
        </p:blipFill>
        <p:spPr>
          <a:xfrm>
            <a:off x="228600" y="882650"/>
            <a:ext cx="771525" cy="1857375"/>
          </a:xfrm>
          <a:noFill/>
        </p:spPr>
      </p:pic>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 to="" calcmode="lin" valueType="num">
                                      <p:cBhvr>
                                        <p:cTn id="7" dur="1" fill="hold"/>
                                        <p:tgtEl>
                                          <p:spTgt spid="15360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nodeType="clickEffect">
                                  <p:stCondLst>
                                    <p:cond delay="0"/>
                                  </p:stCondLst>
                                  <p:childTnLst>
                                    <p:set>
                                      <p:cBhvr>
                                        <p:cTn id="11" dur="1" fill="hold">
                                          <p:stCondLst>
                                            <p:cond delay="0"/>
                                          </p:stCondLst>
                                        </p:cTn>
                                        <p:tgtEl>
                                          <p:spTgt spid="153603">
                                            <p:txEl>
                                              <p:pRg st="1" end="1"/>
                                            </p:txEl>
                                          </p:spTgt>
                                        </p:tgtEl>
                                        <p:attrNameLst>
                                          <p:attrName>style.visibility</p:attrName>
                                        </p:attrNameLst>
                                      </p:cBhvr>
                                      <p:to>
                                        <p:strVal val="visible"/>
                                      </p:to>
                                    </p:set>
                                    <p:anim calcmode="lin" valueType="num">
                                      <p:cBhvr>
                                        <p:cTn id="12" dur="500" decel="50000" fill="hold">
                                          <p:stCondLst>
                                            <p:cond delay="0"/>
                                          </p:stCondLst>
                                        </p:cTn>
                                        <p:tgtEl>
                                          <p:spTgt spid="153603">
                                            <p:txEl>
                                              <p:pRg st="1" end="1"/>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153603">
                                            <p:txEl>
                                              <p:pRg st="1" end="1"/>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153603">
                                            <p:txEl>
                                              <p:pRg st="1" end="1"/>
                                            </p:txEl>
                                          </p:spTgt>
                                        </p:tgtEl>
                                        <p:attrNameLst>
                                          <p:attrName>ppt_w</p:attrName>
                                        </p:attrNameLst>
                                      </p:cBhvr>
                                      <p:tavLst>
                                        <p:tav tm="0">
                                          <p:val>
                                            <p:strVal val="#ppt_w*.05"/>
                                          </p:val>
                                        </p:tav>
                                        <p:tav tm="100000">
                                          <p:val>
                                            <p:strVal val="#ppt_w"/>
                                          </p:val>
                                        </p:tav>
                                      </p:tavLst>
                                    </p:anim>
                                    <p:anim calcmode="lin" valueType="num">
                                      <p:cBhvr>
                                        <p:cTn id="15" dur="1000" fill="hold"/>
                                        <p:tgtEl>
                                          <p:spTgt spid="153603">
                                            <p:txEl>
                                              <p:pRg st="1" end="1"/>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153603">
                                            <p:txEl>
                                              <p:pRg st="1" end="1"/>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153603">
                                            <p:txEl>
                                              <p:pRg st="1" end="1"/>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153603">
                                            <p:txEl>
                                              <p:pRg st="1" end="1"/>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15360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2" presetClass="entr" presetSubtype="0" fill="hold" nodeType="clickEffect">
                                  <p:stCondLst>
                                    <p:cond delay="0"/>
                                  </p:stCondLst>
                                  <p:childTnLst>
                                    <p:set>
                                      <p:cBhvr>
                                        <p:cTn id="23" dur="1" fill="hold">
                                          <p:stCondLst>
                                            <p:cond delay="0"/>
                                          </p:stCondLst>
                                        </p:cTn>
                                        <p:tgtEl>
                                          <p:spTgt spid="153603">
                                            <p:txEl>
                                              <p:pRg st="2" end="2"/>
                                            </p:txEl>
                                          </p:spTgt>
                                        </p:tgtEl>
                                        <p:attrNameLst>
                                          <p:attrName>style.visibility</p:attrName>
                                        </p:attrNameLst>
                                      </p:cBhvr>
                                      <p:to>
                                        <p:strVal val="visible"/>
                                      </p:to>
                                    </p:set>
                                    <p:animScale>
                                      <p:cBhvr>
                                        <p:cTn id="24" dur="1000" decel="50000" fill="hold">
                                          <p:stCondLst>
                                            <p:cond delay="0"/>
                                          </p:stCondLst>
                                        </p:cTn>
                                        <p:tgtEl>
                                          <p:spTgt spid="15360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153603">
                                            <p:txEl>
                                              <p:pRg st="2" end="2"/>
                                            </p:txEl>
                                          </p:spTgt>
                                        </p:tgtEl>
                                        <p:attrNameLst>
                                          <p:attrName>ppt_x</p:attrName>
                                          <p:attrName>ppt_y</p:attrName>
                                        </p:attrNameLst>
                                      </p:cBhvr>
                                    </p:animMotion>
                                    <p:animEffect transition="in" filter="fade">
                                      <p:cBhvr>
                                        <p:cTn id="26" dur="1000"/>
                                        <p:tgtEl>
                                          <p:spTgt spid="15360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4" presetClass="entr" presetSubtype="0" fill="hold" nodeType="clickEffect">
                                  <p:stCondLst>
                                    <p:cond delay="0"/>
                                  </p:stCondLst>
                                  <p:childTnLst>
                                    <p:set>
                                      <p:cBhvr>
                                        <p:cTn id="30" dur="1" fill="hold">
                                          <p:stCondLst>
                                            <p:cond delay="0"/>
                                          </p:stCondLst>
                                        </p:cTn>
                                        <p:tgtEl>
                                          <p:spTgt spid="153604"/>
                                        </p:tgtEl>
                                        <p:attrNameLst>
                                          <p:attrName>style.visibility</p:attrName>
                                        </p:attrNameLst>
                                      </p:cBhvr>
                                      <p:to>
                                        <p:strVal val="visible"/>
                                      </p:to>
                                    </p:set>
                                    <p:anim to="" calcmode="lin" valueType="num">
                                      <p:cBhvr>
                                        <p:cTn id="31" dur="1" fill="hold"/>
                                        <p:tgtEl>
                                          <p:spTgt spid="15360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smtClean="0"/>
              <a:t>YanlIşsız</a:t>
            </a:r>
            <a:r>
              <a:rPr lang="tr-TR" dirty="0" smtClean="0"/>
              <a:t> öğretim teknikleri</a:t>
            </a:r>
            <a:endParaRPr lang="tr-TR" dirty="0"/>
          </a:p>
        </p:txBody>
      </p:sp>
      <p:sp>
        <p:nvSpPr>
          <p:cNvPr id="3" name="Metin Yer Tutucusu 2"/>
          <p:cNvSpPr>
            <a:spLocks noGrp="1"/>
          </p:cNvSpPr>
          <p:nvPr>
            <p:ph type="body" sz="half" idx="1"/>
          </p:nvPr>
        </p:nvSpPr>
        <p:spPr/>
        <p:txBody>
          <a:bodyPr/>
          <a:lstStyle/>
          <a:p>
            <a:r>
              <a:rPr lang="tr-TR" dirty="0" smtClean="0"/>
              <a:t>Hata düzeltme.</a:t>
            </a:r>
          </a:p>
          <a:p>
            <a:r>
              <a:rPr lang="tr-TR" dirty="0"/>
              <a:t>-</a:t>
            </a:r>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 xmlns:p14="http://schemas.microsoft.com/office/powerpoint/2010/main" val="216178808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Tuvalet becerisi kazandırma</a:t>
            </a:r>
            <a:endParaRPr lang="tr-TR" dirty="0"/>
          </a:p>
        </p:txBody>
      </p:sp>
      <p:sp>
        <p:nvSpPr>
          <p:cNvPr id="3" name="Metin Yer Tutucusu 2"/>
          <p:cNvSpPr>
            <a:spLocks noGrp="1"/>
          </p:cNvSpPr>
          <p:nvPr>
            <p:ph type="body" sz="half" idx="1"/>
          </p:nvPr>
        </p:nvSpPr>
        <p:spPr/>
        <p:txBody>
          <a:bodyPr/>
          <a:lstStyle/>
          <a:p>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 xmlns:p14="http://schemas.microsoft.com/office/powerpoint/2010/main" val="17561227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098" name="Picture 3" descr="M0799"/>
          <p:cNvPicPr>
            <a:picLocks noChangeAspect="1" noChangeArrowheads="1"/>
          </p:cNvPicPr>
          <p:nvPr/>
        </p:nvPicPr>
        <p:blipFill>
          <a:blip r:embed="rId2" cstate="print"/>
          <a:srcRect/>
          <a:stretch>
            <a:fillRect/>
          </a:stretch>
        </p:blipFill>
        <p:spPr bwMode="auto">
          <a:xfrm>
            <a:off x="6175375" y="396875"/>
            <a:ext cx="2430463" cy="2527300"/>
          </a:xfrm>
          <a:prstGeom prst="rect">
            <a:avLst/>
          </a:prstGeom>
          <a:noFill/>
          <a:ln w="9525">
            <a:noFill/>
            <a:miter lim="800000"/>
            <a:headEnd/>
            <a:tailEnd/>
          </a:ln>
        </p:spPr>
      </p:pic>
      <p:pic>
        <p:nvPicPr>
          <p:cNvPr id="132099" name="Picture 4" descr="M0798"/>
          <p:cNvPicPr>
            <a:picLocks noChangeAspect="1" noChangeArrowheads="1"/>
          </p:cNvPicPr>
          <p:nvPr/>
        </p:nvPicPr>
        <p:blipFill>
          <a:blip r:embed="rId3" cstate="print"/>
          <a:srcRect/>
          <a:stretch>
            <a:fillRect/>
          </a:stretch>
        </p:blipFill>
        <p:spPr bwMode="auto">
          <a:xfrm>
            <a:off x="3149600" y="782638"/>
            <a:ext cx="2857500" cy="2133600"/>
          </a:xfrm>
          <a:prstGeom prst="rect">
            <a:avLst/>
          </a:prstGeom>
          <a:noFill/>
          <a:ln w="9525">
            <a:noFill/>
            <a:miter lim="800000"/>
            <a:headEnd/>
            <a:tailEnd/>
          </a:ln>
        </p:spPr>
      </p:pic>
      <p:pic>
        <p:nvPicPr>
          <p:cNvPr id="132100" name="Picture 5" descr="M0796"/>
          <p:cNvPicPr>
            <a:picLocks noChangeAspect="1" noChangeArrowheads="1"/>
          </p:cNvPicPr>
          <p:nvPr/>
        </p:nvPicPr>
        <p:blipFill>
          <a:blip r:embed="rId4" cstate="print"/>
          <a:srcRect/>
          <a:stretch>
            <a:fillRect/>
          </a:stretch>
        </p:blipFill>
        <p:spPr bwMode="auto">
          <a:xfrm>
            <a:off x="454025" y="500063"/>
            <a:ext cx="1084263" cy="2763837"/>
          </a:xfrm>
          <a:prstGeom prst="rect">
            <a:avLst/>
          </a:prstGeom>
          <a:noFill/>
          <a:ln w="9525">
            <a:noFill/>
            <a:miter lim="800000"/>
            <a:headEnd/>
            <a:tailEnd/>
          </a:ln>
        </p:spPr>
      </p:pic>
      <p:pic>
        <p:nvPicPr>
          <p:cNvPr id="132101" name="Picture 6" descr="M0795"/>
          <p:cNvPicPr>
            <a:picLocks noChangeAspect="1" noChangeArrowheads="1"/>
          </p:cNvPicPr>
          <p:nvPr/>
        </p:nvPicPr>
        <p:blipFill>
          <a:blip r:embed="rId5" cstate="print"/>
          <a:srcRect/>
          <a:stretch>
            <a:fillRect/>
          </a:stretch>
        </p:blipFill>
        <p:spPr bwMode="auto">
          <a:xfrm>
            <a:off x="1820863" y="642938"/>
            <a:ext cx="1149350" cy="2460625"/>
          </a:xfrm>
          <a:prstGeom prst="rect">
            <a:avLst/>
          </a:prstGeom>
          <a:noFill/>
          <a:ln w="9525">
            <a:noFill/>
            <a:miter lim="800000"/>
            <a:headEnd/>
            <a:tailEnd/>
          </a:ln>
        </p:spPr>
      </p:pic>
      <p:pic>
        <p:nvPicPr>
          <p:cNvPr id="132102" name="Picture 7" descr="M0924"/>
          <p:cNvPicPr>
            <a:picLocks noChangeAspect="1" noChangeArrowheads="1"/>
          </p:cNvPicPr>
          <p:nvPr/>
        </p:nvPicPr>
        <p:blipFill>
          <a:blip r:embed="rId6" cstate="print"/>
          <a:srcRect/>
          <a:stretch>
            <a:fillRect/>
          </a:stretch>
        </p:blipFill>
        <p:spPr bwMode="auto">
          <a:xfrm>
            <a:off x="3024188" y="4611688"/>
            <a:ext cx="1789112" cy="1730375"/>
          </a:xfrm>
          <a:prstGeom prst="rect">
            <a:avLst/>
          </a:prstGeom>
          <a:noFill/>
          <a:ln w="9525">
            <a:noFill/>
            <a:miter lim="800000"/>
            <a:headEnd/>
            <a:tailEnd/>
          </a:ln>
        </p:spPr>
      </p:pic>
      <p:pic>
        <p:nvPicPr>
          <p:cNvPr id="132103" name="Picture 8" descr="M0921"/>
          <p:cNvPicPr>
            <a:picLocks noChangeAspect="1" noChangeArrowheads="1"/>
          </p:cNvPicPr>
          <p:nvPr/>
        </p:nvPicPr>
        <p:blipFill>
          <a:blip r:embed="rId7" cstate="print"/>
          <a:srcRect/>
          <a:stretch>
            <a:fillRect/>
          </a:stretch>
        </p:blipFill>
        <p:spPr bwMode="auto">
          <a:xfrm>
            <a:off x="2663825" y="2994025"/>
            <a:ext cx="2651125" cy="1555750"/>
          </a:xfrm>
          <a:prstGeom prst="rect">
            <a:avLst/>
          </a:prstGeom>
          <a:noFill/>
          <a:ln w="9525">
            <a:noFill/>
            <a:miter lim="800000"/>
            <a:headEnd/>
            <a:tailEnd/>
          </a:ln>
        </p:spPr>
      </p:pic>
      <p:pic>
        <p:nvPicPr>
          <p:cNvPr id="132104" name="Picture 9" descr="g0900646"/>
          <p:cNvPicPr>
            <a:picLocks noChangeAspect="1" noChangeArrowheads="1"/>
          </p:cNvPicPr>
          <p:nvPr/>
        </p:nvPicPr>
        <p:blipFill>
          <a:blip r:embed="rId8" cstate="print"/>
          <a:srcRect/>
          <a:stretch>
            <a:fillRect/>
          </a:stretch>
        </p:blipFill>
        <p:spPr bwMode="auto">
          <a:xfrm>
            <a:off x="4972050" y="4357688"/>
            <a:ext cx="1758950" cy="1792287"/>
          </a:xfrm>
          <a:prstGeom prst="rect">
            <a:avLst/>
          </a:prstGeom>
          <a:noFill/>
          <a:ln w="9525">
            <a:noFill/>
            <a:miter lim="800000"/>
            <a:headEnd/>
            <a:tailEnd/>
          </a:ln>
        </p:spPr>
      </p:pic>
      <p:pic>
        <p:nvPicPr>
          <p:cNvPr id="132105" name="Picture 12" descr="TIMEOUT"/>
          <p:cNvPicPr>
            <a:picLocks noChangeAspect="1" noChangeArrowheads="1"/>
          </p:cNvPicPr>
          <p:nvPr/>
        </p:nvPicPr>
        <p:blipFill>
          <a:blip r:embed="rId9" cstate="print"/>
          <a:srcRect/>
          <a:stretch>
            <a:fillRect/>
          </a:stretch>
        </p:blipFill>
        <p:spPr bwMode="auto">
          <a:xfrm>
            <a:off x="6453188" y="3125788"/>
            <a:ext cx="2108200" cy="1938337"/>
          </a:xfrm>
          <a:prstGeom prst="rect">
            <a:avLst/>
          </a:prstGeom>
          <a:noFill/>
          <a:ln w="9525">
            <a:noFill/>
            <a:miter lim="800000"/>
            <a:headEnd/>
            <a:tailEnd/>
          </a:ln>
        </p:spPr>
      </p:pic>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457200" y="277813"/>
            <a:ext cx="8229600" cy="1139825"/>
          </a:xfrm>
          <a:prstGeom prst="rect">
            <a:avLst/>
          </a:prstGeom>
          <a:noFill/>
          <a:ln w="9525">
            <a:noFill/>
            <a:miter lim="800000"/>
            <a:headEnd/>
            <a:tailEnd/>
          </a:ln>
          <a:effectLst/>
        </p:spPr>
        <p:txBody>
          <a:bodyPr anchor="ctr" anchorCtr="1"/>
          <a:lstStyle/>
          <a:p>
            <a:pPr algn="ctr">
              <a:defRPr/>
            </a:pPr>
            <a:r>
              <a:rPr lang="tr-TR" sz="4000" b="1">
                <a:solidFill>
                  <a:schemeClr val="folHlink"/>
                </a:solidFill>
                <a:effectLst>
                  <a:outerShdw blurRad="38100" dist="38100" dir="2700000" algn="tl">
                    <a:srgbClr val="000000"/>
                  </a:outerShdw>
                </a:effectLst>
                <a:latin typeface="Comic Sans MS" pitchFamily="66" charset="0"/>
              </a:rPr>
              <a:t>BECERİ ANALİZİ</a:t>
            </a:r>
          </a:p>
        </p:txBody>
      </p:sp>
      <p:sp>
        <p:nvSpPr>
          <p:cNvPr id="10245" name="Rectangle 5"/>
          <p:cNvSpPr>
            <a:spLocks noChangeArrowheads="1"/>
          </p:cNvSpPr>
          <p:nvPr/>
        </p:nvSpPr>
        <p:spPr bwMode="auto">
          <a:xfrm>
            <a:off x="457200" y="1600200"/>
            <a:ext cx="8229600" cy="4525963"/>
          </a:xfrm>
          <a:prstGeom prst="rect">
            <a:avLst/>
          </a:prstGeom>
          <a:noFill/>
          <a:ln w="9525">
            <a:noFill/>
            <a:miter lim="800000"/>
            <a:headEnd/>
            <a:tailEnd/>
          </a:ln>
          <a:effectLst/>
        </p:spPr>
        <p:txBody>
          <a:bodyPr/>
          <a:lstStyle/>
          <a:p>
            <a:pPr marL="342900" indent="-342900">
              <a:spcBef>
                <a:spcPct val="20000"/>
              </a:spcBef>
              <a:buClr>
                <a:schemeClr val="hlink"/>
              </a:buClr>
              <a:buSzPct val="60000"/>
              <a:buFont typeface="Wingdings" pitchFamily="2" charset="2"/>
              <a:buNone/>
              <a:defRPr/>
            </a:pPr>
            <a:endParaRPr lang="tr-TR" sz="3200">
              <a:solidFill>
                <a:schemeClr val="hlink"/>
              </a:solidFill>
              <a:effectLst>
                <a:outerShdw blurRad="38100" dist="38100" dir="2700000" algn="tl">
                  <a:srgbClr val="000000"/>
                </a:outerShdw>
              </a:effectLst>
              <a:latin typeface="Comic Sans MS" pitchFamily="66" charset="0"/>
            </a:endParaRPr>
          </a:p>
          <a:p>
            <a:pPr marL="342900" indent="-342900">
              <a:spcBef>
                <a:spcPct val="20000"/>
              </a:spcBef>
              <a:buClr>
                <a:schemeClr val="hlink"/>
              </a:buClr>
              <a:buSzPct val="60000"/>
              <a:buFont typeface="Wingdings" pitchFamily="2" charset="2"/>
              <a:buChar char="n"/>
              <a:defRPr/>
            </a:pPr>
            <a:r>
              <a:rPr lang="tr-TR" sz="3200">
                <a:solidFill>
                  <a:schemeClr val="hlink"/>
                </a:solidFill>
                <a:effectLst>
                  <a:outerShdw blurRad="38100" dist="38100" dir="2700000" algn="tl">
                    <a:srgbClr val="000000"/>
                  </a:outerShdw>
                </a:effectLst>
                <a:latin typeface="Comic Sans MS" pitchFamily="66" charset="0"/>
              </a:rPr>
              <a:t>Beceri analizi,</a:t>
            </a:r>
            <a:r>
              <a:rPr lang="tr-TR" sz="3200">
                <a:effectLst>
                  <a:outerShdw blurRad="38100" dist="38100" dir="2700000" algn="tl">
                    <a:srgbClr val="000000"/>
                  </a:outerShdw>
                </a:effectLst>
                <a:latin typeface="Comic Sans MS" pitchFamily="66" charset="0"/>
              </a:rPr>
              <a:t> bir amacı (beceriyi) gerçekleştirebilmek için </a:t>
            </a:r>
            <a:r>
              <a:rPr lang="tr-TR" sz="3200">
                <a:solidFill>
                  <a:srgbClr val="0033CC"/>
                </a:solidFill>
                <a:effectLst>
                  <a:outerShdw blurRad="38100" dist="38100" dir="2700000" algn="tl">
                    <a:srgbClr val="000000"/>
                  </a:outerShdw>
                </a:effectLst>
                <a:latin typeface="Comic Sans MS" pitchFamily="66" charset="0"/>
              </a:rPr>
              <a:t>gerekli her bir davranışın</a:t>
            </a:r>
            <a:r>
              <a:rPr lang="tr-TR" sz="3200">
                <a:effectLst>
                  <a:outerShdw blurRad="38100" dist="38100" dir="2700000" algn="tl">
                    <a:srgbClr val="000000"/>
                  </a:outerShdw>
                </a:effectLst>
                <a:latin typeface="Comic Sans MS" pitchFamily="66" charset="0"/>
              </a:rPr>
              <a:t> </a:t>
            </a:r>
            <a:r>
              <a:rPr lang="tr-TR" sz="3200">
                <a:solidFill>
                  <a:schemeClr val="folHlink"/>
                </a:solidFill>
                <a:effectLst>
                  <a:outerShdw blurRad="38100" dist="38100" dir="2700000" algn="tl">
                    <a:srgbClr val="000000"/>
                  </a:outerShdw>
                </a:effectLst>
                <a:latin typeface="Comic Sans MS" pitchFamily="66" charset="0"/>
              </a:rPr>
              <a:t>ayrıntılı ve mantıklı olarak</a:t>
            </a:r>
            <a:r>
              <a:rPr lang="tr-TR" sz="3200">
                <a:effectLst>
                  <a:outerShdw blurRad="38100" dist="38100" dir="2700000" algn="tl">
                    <a:srgbClr val="000000"/>
                  </a:outerShdw>
                </a:effectLst>
                <a:latin typeface="Comic Sans MS" pitchFamily="66" charset="0"/>
              </a:rPr>
              <a:t> </a:t>
            </a:r>
            <a:r>
              <a:rPr lang="tr-TR" sz="3200">
                <a:solidFill>
                  <a:schemeClr val="tx2"/>
                </a:solidFill>
                <a:latin typeface="Comic Sans MS" pitchFamily="66" charset="0"/>
              </a:rPr>
              <a:t>sıralanması</a:t>
            </a:r>
            <a:r>
              <a:rPr lang="tr-TR" sz="3200">
                <a:latin typeface="Comic Sans MS" pitchFamily="66" charset="0"/>
              </a:rPr>
              <a:t> </a:t>
            </a:r>
            <a:r>
              <a:rPr lang="tr-TR" sz="3200">
                <a:effectLst>
                  <a:outerShdw blurRad="38100" dist="38100" dir="2700000" algn="tl">
                    <a:srgbClr val="000000"/>
                  </a:outerShdw>
                </a:effectLst>
                <a:latin typeface="Comic Sans MS" pitchFamily="66" charset="0"/>
              </a:rPr>
              <a:t>ya da davranış zincirinin betimlenmesidir.</a:t>
            </a:r>
          </a:p>
          <a:p>
            <a:pPr marL="342900" indent="-342900">
              <a:spcBef>
                <a:spcPct val="20000"/>
              </a:spcBef>
              <a:buClr>
                <a:schemeClr val="hlink"/>
              </a:buClr>
              <a:buSzPct val="60000"/>
              <a:buFont typeface="Wingdings" pitchFamily="2" charset="2"/>
              <a:buNone/>
              <a:defRPr/>
            </a:pPr>
            <a:endParaRPr lang="tr-TR" sz="3200">
              <a:effectLst>
                <a:outerShdw blurRad="38100" dist="38100" dir="2700000" algn="tl">
                  <a:srgbClr val="000000"/>
                </a:outerShdw>
              </a:effectLst>
              <a:latin typeface="Comic Sans MS" pitchFamily="66" charset="0"/>
            </a:endParaRPr>
          </a:p>
        </p:txBody>
      </p:sp>
      <p:pic>
        <p:nvPicPr>
          <p:cNvPr id="10246" name="Picture 6" descr="g0140444"/>
          <p:cNvPicPr>
            <a:picLocks noChangeAspect="1" noChangeArrowheads="1"/>
          </p:cNvPicPr>
          <p:nvPr/>
        </p:nvPicPr>
        <p:blipFill>
          <a:blip r:embed="rId2" cstate="print"/>
          <a:srcRect/>
          <a:stretch>
            <a:fillRect/>
          </a:stretch>
        </p:blipFill>
        <p:spPr bwMode="auto">
          <a:xfrm>
            <a:off x="7159625" y="4784725"/>
            <a:ext cx="1552575" cy="1833563"/>
          </a:xfrm>
          <a:prstGeom prst="rect">
            <a:avLst/>
          </a:prstGeom>
          <a:noFill/>
          <a:ln w="9525">
            <a:noFill/>
            <a:miter lim="800000"/>
            <a:headEnd/>
            <a:tailEnd/>
          </a:ln>
        </p:spPr>
      </p:pic>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fade">
                                      <p:cBhvr>
                                        <p:cTn id="7" dur="2000"/>
                                        <p:tgtEl>
                                          <p:spTgt spid="10244"/>
                                        </p:tgtEl>
                                      </p:cBhvr>
                                    </p:animEffect>
                                    <p:anim calcmode="lin" valueType="num">
                                      <p:cBhvr>
                                        <p:cTn id="8" dur="2000" fill="hold"/>
                                        <p:tgtEl>
                                          <p:spTgt spid="10244"/>
                                        </p:tgtEl>
                                        <p:attrNameLst>
                                          <p:attrName>style.rotation</p:attrName>
                                        </p:attrNameLst>
                                      </p:cBhvr>
                                      <p:tavLst>
                                        <p:tav tm="0">
                                          <p:val>
                                            <p:fltVal val="720"/>
                                          </p:val>
                                        </p:tav>
                                        <p:tav tm="100000">
                                          <p:val>
                                            <p:fltVal val="0"/>
                                          </p:val>
                                        </p:tav>
                                      </p:tavLst>
                                    </p:anim>
                                    <p:anim calcmode="lin" valueType="num">
                                      <p:cBhvr>
                                        <p:cTn id="9" dur="2000" fill="hold"/>
                                        <p:tgtEl>
                                          <p:spTgt spid="10244"/>
                                        </p:tgtEl>
                                        <p:attrNameLst>
                                          <p:attrName>ppt_h</p:attrName>
                                        </p:attrNameLst>
                                      </p:cBhvr>
                                      <p:tavLst>
                                        <p:tav tm="0">
                                          <p:val>
                                            <p:fltVal val="0"/>
                                          </p:val>
                                        </p:tav>
                                        <p:tav tm="100000">
                                          <p:val>
                                            <p:strVal val="#ppt_h"/>
                                          </p:val>
                                        </p:tav>
                                      </p:tavLst>
                                    </p:anim>
                                    <p:anim calcmode="lin" valueType="num">
                                      <p:cBhvr>
                                        <p:cTn id="10" dur="2000" fill="hold"/>
                                        <p:tgtEl>
                                          <p:spTgt spid="1024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0245"/>
                                        </p:tgtEl>
                                        <p:attrNameLst>
                                          <p:attrName>style.visibility</p:attrName>
                                        </p:attrNameLst>
                                      </p:cBhvr>
                                      <p:to>
                                        <p:strVal val="visible"/>
                                      </p:to>
                                    </p:set>
                                    <p:animEffect transition="in" filter="checkerboard(across)">
                                      <p:cBhvr>
                                        <p:cTn id="15" dur="500"/>
                                        <p:tgtEl>
                                          <p:spTgt spid="10245"/>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10246"/>
                                        </p:tgtEl>
                                        <p:attrNameLst>
                                          <p:attrName>style.visibility</p:attrName>
                                        </p:attrNameLst>
                                      </p:cBhvr>
                                      <p:to>
                                        <p:strVal val="visible"/>
                                      </p:to>
                                    </p:set>
                                    <p:animEffect transition="in" filter="box(in)">
                                      <p:cBhvr>
                                        <p:cTn id="20" dur="500"/>
                                        <p:tgtEl>
                                          <p:spTgt spid="10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pPr eaLnBrk="1" hangingPunct="1">
              <a:defRPr/>
            </a:pPr>
            <a:endParaRPr lang="tr-TR" smtClean="0"/>
          </a:p>
        </p:txBody>
      </p:sp>
      <p:sp>
        <p:nvSpPr>
          <p:cNvPr id="229379" name="Rectangle 3"/>
          <p:cNvSpPr>
            <a:spLocks noGrp="1" noChangeArrowheads="1"/>
          </p:cNvSpPr>
          <p:nvPr>
            <p:ph idx="1"/>
          </p:nvPr>
        </p:nvSpPr>
        <p:spPr/>
        <p:txBody>
          <a:bodyPr/>
          <a:lstStyle/>
          <a:p>
            <a:pPr eaLnBrk="1" hangingPunct="1">
              <a:defRPr/>
            </a:pPr>
            <a:r>
              <a:rPr lang="tr-TR" sz="4400" smtClean="0">
                <a:solidFill>
                  <a:srgbClr val="00FF00"/>
                </a:solidFill>
              </a:rPr>
              <a:t>Beceri Analizi, </a:t>
            </a:r>
          </a:p>
          <a:p>
            <a:pPr eaLnBrk="1" hangingPunct="1">
              <a:defRPr/>
            </a:pPr>
            <a:r>
              <a:rPr lang="tr-TR" smtClean="0"/>
              <a:t>karmaşık ya da </a:t>
            </a:r>
          </a:p>
          <a:p>
            <a:pPr eaLnBrk="1" hangingPunct="1">
              <a:defRPr/>
            </a:pPr>
            <a:r>
              <a:rPr lang="tr-TR" smtClean="0"/>
              <a:t>çok basamaklı davranış ya da  </a:t>
            </a:r>
          </a:p>
          <a:p>
            <a:pPr eaLnBrk="1" hangingPunct="1">
              <a:defRPr/>
            </a:pPr>
            <a:r>
              <a:rPr lang="tr-TR" smtClean="0"/>
              <a:t>becerilerin </a:t>
            </a:r>
            <a:r>
              <a:rPr lang="tr-TR" smtClean="0">
                <a:solidFill>
                  <a:srgbClr val="00FF00"/>
                </a:solidFill>
              </a:rPr>
              <a:t>küçük, öğretilmesi kolay  alt basamaklarına</a:t>
            </a:r>
            <a:r>
              <a:rPr lang="tr-TR" smtClean="0"/>
              <a:t>  (işlem basamaklarına) ayrılması olarak  tanımlanmaktadır.</a:t>
            </a:r>
          </a:p>
          <a:p>
            <a:pPr eaLnBrk="1" hangingPunct="1">
              <a:defRPr/>
            </a:pPr>
            <a:endParaRPr lang="tr-TR" smtClean="0"/>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29379">
                                            <p:txEl>
                                              <p:pRg st="0" end="0"/>
                                            </p:txEl>
                                          </p:spTgt>
                                        </p:tgtEl>
                                        <p:attrNameLst>
                                          <p:attrName>style.visibility</p:attrName>
                                        </p:attrNameLst>
                                      </p:cBhvr>
                                      <p:to>
                                        <p:strVal val="visible"/>
                                      </p:to>
                                    </p:set>
                                    <p:anim calcmode="discrete" valueType="clr">
                                      <p:cBhvr override="childStyle">
                                        <p:cTn id="7" dur="80"/>
                                        <p:tgtEl>
                                          <p:spTgt spid="22937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937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29379">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29379">
                                            <p:txEl>
                                              <p:pRg st="1" end="1"/>
                                            </p:txEl>
                                          </p:spTgt>
                                        </p:tgtEl>
                                        <p:attrNameLst>
                                          <p:attrName>style.visibility</p:attrName>
                                        </p:attrNameLst>
                                      </p:cBhvr>
                                      <p:to>
                                        <p:strVal val="visible"/>
                                      </p:to>
                                    </p:set>
                                    <p:anim calcmode="discrete" valueType="clr">
                                      <p:cBhvr override="childStyle">
                                        <p:cTn id="14" dur="80"/>
                                        <p:tgtEl>
                                          <p:spTgt spid="22937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29379">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229379">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29379">
                                            <p:txEl>
                                              <p:pRg st="2" end="2"/>
                                            </p:txEl>
                                          </p:spTgt>
                                        </p:tgtEl>
                                        <p:attrNameLst>
                                          <p:attrName>style.visibility</p:attrName>
                                        </p:attrNameLst>
                                      </p:cBhvr>
                                      <p:to>
                                        <p:strVal val="visible"/>
                                      </p:to>
                                    </p:set>
                                    <p:anim calcmode="discrete" valueType="clr">
                                      <p:cBhvr override="childStyle">
                                        <p:cTn id="21" dur="80"/>
                                        <p:tgtEl>
                                          <p:spTgt spid="22937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29379">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229379">
                                            <p:txEl>
                                              <p:pRg st="2" end="2"/>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229379">
                                            <p:txEl>
                                              <p:pRg st="3" end="3"/>
                                            </p:txEl>
                                          </p:spTgt>
                                        </p:tgtEl>
                                        <p:attrNameLst>
                                          <p:attrName>style.visibility</p:attrName>
                                        </p:attrNameLst>
                                      </p:cBhvr>
                                      <p:to>
                                        <p:strVal val="visible"/>
                                      </p:to>
                                    </p:set>
                                    <p:anim calcmode="discrete" valueType="clr">
                                      <p:cBhvr override="childStyle">
                                        <p:cTn id="28" dur="80"/>
                                        <p:tgtEl>
                                          <p:spTgt spid="22937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229379">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229379">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defRPr/>
            </a:pPr>
            <a:r>
              <a:rPr lang="tr-TR" smtClean="0"/>
              <a:t>Beceri analizi</a:t>
            </a:r>
          </a:p>
        </p:txBody>
      </p:sp>
      <p:sp>
        <p:nvSpPr>
          <p:cNvPr id="110595" name="Rectangle 3"/>
          <p:cNvSpPr>
            <a:spLocks noGrp="1" noChangeArrowheads="1"/>
          </p:cNvSpPr>
          <p:nvPr>
            <p:ph idx="1"/>
          </p:nvPr>
        </p:nvSpPr>
        <p:spPr/>
        <p:txBody>
          <a:bodyPr/>
          <a:lstStyle/>
          <a:p>
            <a:pPr eaLnBrk="1" hangingPunct="1">
              <a:defRPr/>
            </a:pPr>
            <a:r>
              <a:rPr lang="tr-TR" smtClean="0"/>
              <a:t>Bir becerinin tamamlanabilmesi için gereken her bir beceri basamağının sıralı olarak belirlenmesidir.</a:t>
            </a:r>
          </a:p>
          <a:p>
            <a:pPr eaLnBrk="1" hangingPunct="1">
              <a:buFont typeface="Wingdings" pitchFamily="2" charset="2"/>
              <a:buNone/>
              <a:defRPr/>
            </a:pPr>
            <a:r>
              <a:rPr lang="tr-TR" smtClean="0"/>
              <a:t>Beceri analizi;</a:t>
            </a:r>
          </a:p>
          <a:p>
            <a:pPr eaLnBrk="1" hangingPunct="1">
              <a:buFont typeface="Wingdings" pitchFamily="2" charset="2"/>
              <a:buNone/>
              <a:defRPr/>
            </a:pPr>
            <a:r>
              <a:rPr lang="tr-TR" smtClean="0">
                <a:solidFill>
                  <a:schemeClr val="tx2"/>
                </a:solidFill>
              </a:rPr>
              <a:t>Performans belirlemek,</a:t>
            </a:r>
          </a:p>
          <a:p>
            <a:pPr eaLnBrk="1" hangingPunct="1">
              <a:buFont typeface="Wingdings" pitchFamily="2" charset="2"/>
              <a:buNone/>
              <a:defRPr/>
            </a:pPr>
            <a:r>
              <a:rPr lang="tr-TR" smtClean="0">
                <a:solidFill>
                  <a:schemeClr val="folHlink"/>
                </a:solidFill>
                <a:effectLst/>
              </a:rPr>
              <a:t>Öğretim yapmak</a:t>
            </a:r>
            <a:r>
              <a:rPr lang="tr-TR" smtClean="0">
                <a:solidFill>
                  <a:srgbClr val="000000"/>
                </a:solidFill>
                <a:effectLst>
                  <a:outerShdw blurRad="38100" dist="38100" dir="2700000" algn="tl">
                    <a:srgbClr val="FFFFFF"/>
                  </a:outerShdw>
                </a:effectLst>
              </a:rPr>
              <a:t>,</a:t>
            </a:r>
          </a:p>
          <a:p>
            <a:pPr eaLnBrk="1" hangingPunct="1">
              <a:buFont typeface="Wingdings" pitchFamily="2" charset="2"/>
              <a:buNone/>
              <a:defRPr/>
            </a:pPr>
            <a:r>
              <a:rPr lang="tr-TR" smtClean="0">
                <a:solidFill>
                  <a:srgbClr val="CCCCFF"/>
                </a:solidFill>
              </a:rPr>
              <a:t>Öğretim sonunda değerlendirme</a:t>
            </a:r>
            <a:r>
              <a:rPr lang="tr-TR" smtClean="0"/>
              <a:t>  amacıyla kullanılır.</a:t>
            </a:r>
          </a:p>
          <a:p>
            <a:pPr eaLnBrk="1" hangingPunct="1">
              <a:buFont typeface="Wingdings" pitchFamily="2" charset="2"/>
              <a:buNone/>
              <a:defRPr/>
            </a:pPr>
            <a:endParaRPr lang="tr-TR" smtClean="0"/>
          </a:p>
          <a:p>
            <a:pPr eaLnBrk="1" hangingPunct="1">
              <a:buFont typeface="Wingdings" pitchFamily="2" charset="2"/>
              <a:buNone/>
              <a:defRPr/>
            </a:pPr>
            <a:endParaRPr lang="tr-TR" smtClean="0"/>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10594"/>
                                        </p:tgtEl>
                                        <p:attrNameLst>
                                          <p:attrName>style.visibility</p:attrName>
                                        </p:attrNameLst>
                                      </p:cBhvr>
                                      <p:to>
                                        <p:strVal val="visible"/>
                                      </p:to>
                                    </p:set>
                                    <p:anim to="" calcmode="lin" valueType="num">
                                      <p:cBhvr>
                                        <p:cTn id="7" dur="1" fill="hold"/>
                                        <p:tgtEl>
                                          <p:spTgt spid="11059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0595">
                                            <p:txEl>
                                              <p:pRg st="0" end="0"/>
                                            </p:txEl>
                                          </p:spTgt>
                                        </p:tgtEl>
                                        <p:attrNameLst>
                                          <p:attrName>style.visibility</p:attrName>
                                        </p:attrNameLst>
                                      </p:cBhvr>
                                      <p:to>
                                        <p:strVal val="visible"/>
                                      </p:to>
                                    </p:set>
                                    <p:animEffect transition="in" filter="checkerboard(across)">
                                      <p:cBhvr>
                                        <p:cTn id="12" dur="500"/>
                                        <p:tgtEl>
                                          <p:spTgt spid="1105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110595">
                                            <p:txEl>
                                              <p:pRg st="1" end="1"/>
                                            </p:txEl>
                                          </p:spTgt>
                                        </p:tgtEl>
                                        <p:attrNameLst>
                                          <p:attrName>style.visibility</p:attrName>
                                        </p:attrNameLst>
                                      </p:cBhvr>
                                      <p:to>
                                        <p:strVal val="visible"/>
                                      </p:to>
                                    </p:set>
                                    <p:anim to="" calcmode="lin" valueType="num">
                                      <p:cBhvr>
                                        <p:cTn id="17" dur="1" fill="hold"/>
                                        <p:tgtEl>
                                          <p:spTgt spid="11059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nodeType="clickEffect">
                                  <p:stCondLst>
                                    <p:cond delay="0"/>
                                  </p:stCondLst>
                                  <p:iterate type="lt">
                                    <p:tmPct val="50000"/>
                                  </p:iterate>
                                  <p:childTnLst>
                                    <p:set>
                                      <p:cBhvr>
                                        <p:cTn id="21" dur="1" fill="hold">
                                          <p:stCondLst>
                                            <p:cond delay="0"/>
                                          </p:stCondLst>
                                        </p:cTn>
                                        <p:tgtEl>
                                          <p:spTgt spid="110595">
                                            <p:txEl>
                                              <p:pRg st="2" end="2"/>
                                            </p:txEl>
                                          </p:spTgt>
                                        </p:tgtEl>
                                        <p:attrNameLst>
                                          <p:attrName>style.visibility</p:attrName>
                                        </p:attrNameLst>
                                      </p:cBhvr>
                                      <p:to>
                                        <p:strVal val="visible"/>
                                      </p:to>
                                    </p:set>
                                    <p:anim calcmode="discrete" valueType="clr">
                                      <p:cBhvr override="childStyle">
                                        <p:cTn id="22" dur="80"/>
                                        <p:tgtEl>
                                          <p:spTgt spid="11059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10595">
                                            <p:txEl>
                                              <p:pRg st="2" end="2"/>
                                            </p:txEl>
                                          </p:spTgt>
                                        </p:tgtEl>
                                        <p:attrNameLst>
                                          <p:attrName>fillcolor</p:attrName>
                                        </p:attrNameLst>
                                      </p:cBhvr>
                                      <p:tavLst>
                                        <p:tav tm="0">
                                          <p:val>
                                            <p:clrVal>
                                              <a:schemeClr val="accent2"/>
                                            </p:clrVal>
                                          </p:val>
                                        </p:tav>
                                        <p:tav tm="50000">
                                          <p:val>
                                            <p:clrVal>
                                              <a:schemeClr val="hlink"/>
                                            </p:clrVal>
                                          </p:val>
                                        </p:tav>
                                      </p:tavLst>
                                    </p:anim>
                                    <p:set>
                                      <p:cBhvr>
                                        <p:cTn id="24" dur="80"/>
                                        <p:tgtEl>
                                          <p:spTgt spid="110595">
                                            <p:txEl>
                                              <p:pRg st="2" end="2"/>
                                            </p:txEl>
                                          </p:spTgt>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110595">
                                            <p:txEl>
                                              <p:pRg st="3" end="3"/>
                                            </p:txEl>
                                          </p:spTgt>
                                        </p:tgtEl>
                                        <p:attrNameLst>
                                          <p:attrName>style.visibility</p:attrName>
                                        </p:attrNameLst>
                                      </p:cBhvr>
                                      <p:to>
                                        <p:strVal val="visible"/>
                                      </p:to>
                                    </p:set>
                                    <p:animEffect transition="in" filter="checkerboard(across)">
                                      <p:cBhvr>
                                        <p:cTn id="29" dur="500"/>
                                        <p:tgtEl>
                                          <p:spTgt spid="110595">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nodeType="clickEffect">
                                  <p:stCondLst>
                                    <p:cond delay="0"/>
                                  </p:stCondLst>
                                  <p:iterate type="lt">
                                    <p:tmPct val="50000"/>
                                  </p:iterate>
                                  <p:childTnLst>
                                    <p:set>
                                      <p:cBhvr>
                                        <p:cTn id="33" dur="1" fill="hold">
                                          <p:stCondLst>
                                            <p:cond delay="0"/>
                                          </p:stCondLst>
                                        </p:cTn>
                                        <p:tgtEl>
                                          <p:spTgt spid="110595">
                                            <p:txEl>
                                              <p:pRg st="4" end="4"/>
                                            </p:txEl>
                                          </p:spTgt>
                                        </p:tgtEl>
                                        <p:attrNameLst>
                                          <p:attrName>style.visibility</p:attrName>
                                        </p:attrNameLst>
                                      </p:cBhvr>
                                      <p:to>
                                        <p:strVal val="visible"/>
                                      </p:to>
                                    </p:set>
                                    <p:anim calcmode="discrete" valueType="clr">
                                      <p:cBhvr override="childStyle">
                                        <p:cTn id="34" dur="80"/>
                                        <p:tgtEl>
                                          <p:spTgt spid="110595">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110595">
                                            <p:txEl>
                                              <p:pRg st="4" end="4"/>
                                            </p:txEl>
                                          </p:spTgt>
                                        </p:tgtEl>
                                        <p:attrNameLst>
                                          <p:attrName>fillcolor</p:attrName>
                                        </p:attrNameLst>
                                      </p:cBhvr>
                                      <p:tavLst>
                                        <p:tav tm="0">
                                          <p:val>
                                            <p:clrVal>
                                              <a:schemeClr val="accent2"/>
                                            </p:clrVal>
                                          </p:val>
                                        </p:tav>
                                        <p:tav tm="50000">
                                          <p:val>
                                            <p:clrVal>
                                              <a:schemeClr val="hlink"/>
                                            </p:clrVal>
                                          </p:val>
                                        </p:tav>
                                      </p:tavLst>
                                    </p:anim>
                                    <p:set>
                                      <p:cBhvr>
                                        <p:cTn id="36" dur="80"/>
                                        <p:tgtEl>
                                          <p:spTgt spid="110595">
                                            <p:txEl>
                                              <p:pRg st="4" end="4"/>
                                            </p:txEl>
                                          </p:spTgt>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nodeType="clickEffect">
                                  <p:stCondLst>
                                    <p:cond delay="0"/>
                                  </p:stCondLst>
                                  <p:iterate type="lt">
                                    <p:tmPct val="0"/>
                                  </p:iterate>
                                  <p:childTnLst>
                                    <p:set>
                                      <p:cBhvr>
                                        <p:cTn id="40" dur="1" fill="hold">
                                          <p:stCondLst>
                                            <p:cond delay="0"/>
                                          </p:stCondLst>
                                        </p:cTn>
                                        <p:tgtEl>
                                          <p:spTgt spid="110595">
                                            <p:txEl>
                                              <p:pRg st="4" end="4"/>
                                            </p:txEl>
                                          </p:spTgt>
                                        </p:tgtEl>
                                        <p:attrNameLst>
                                          <p:attrName>style.visibility</p:attrName>
                                        </p:attrNameLst>
                                      </p:cBhvr>
                                      <p:to>
                                        <p:strVal val="visible"/>
                                      </p:to>
                                    </p:set>
                                    <p:animEffect transition="in" filter="strips(downLeft)">
                                      <p:cBhvr>
                                        <p:cTn id="41" dur="500"/>
                                        <p:tgtEl>
                                          <p:spTgt spid="1105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el">
  <a:themeElements>
    <a:clrScheme name="Teme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Teme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e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1234</TotalTime>
  <Words>2657</Words>
  <Application>Microsoft Office PowerPoint</Application>
  <PresentationFormat>Ekran Gösterisi (4:3)</PresentationFormat>
  <Paragraphs>457</Paragraphs>
  <Slides>66</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66</vt:i4>
      </vt:variant>
    </vt:vector>
  </HeadingPairs>
  <TitlesOfParts>
    <vt:vector size="68" baseType="lpstr">
      <vt:lpstr>Temel</vt:lpstr>
      <vt:lpstr>MS Org Chart</vt:lpstr>
      <vt:lpstr>Slayt 1</vt:lpstr>
      <vt:lpstr>Slayt 2</vt:lpstr>
      <vt:lpstr>Slayt 3</vt:lpstr>
      <vt:lpstr>Slayt 4</vt:lpstr>
      <vt:lpstr>Slayt 5</vt:lpstr>
      <vt:lpstr>Slayt 6</vt:lpstr>
      <vt:lpstr>Slayt 7</vt:lpstr>
      <vt:lpstr>Slayt 8</vt:lpstr>
      <vt:lpstr>Beceri analizi</vt:lpstr>
      <vt:lpstr>Slayt 10</vt:lpstr>
      <vt:lpstr>Slayt 11</vt:lpstr>
      <vt:lpstr>Slayt 12</vt:lpstr>
      <vt:lpstr>Slayt 13</vt:lpstr>
      <vt:lpstr>Slayt 14</vt:lpstr>
      <vt:lpstr>Slayt 15</vt:lpstr>
      <vt:lpstr>Slayt 16</vt:lpstr>
      <vt:lpstr>Yapılış sırasına göre beceri analizi</vt:lpstr>
      <vt:lpstr>Gelişimsel aşamaya göre beceri analizi </vt:lpstr>
      <vt:lpstr>Slayt 19</vt:lpstr>
      <vt:lpstr>Güçlük düzeyine göre beceri analizi </vt:lpstr>
      <vt:lpstr>Slayt 21</vt:lpstr>
      <vt:lpstr>Slayt 22</vt:lpstr>
      <vt:lpstr>Lütfen !</vt:lpstr>
      <vt:lpstr>Slayt 24</vt:lpstr>
      <vt:lpstr>Lütfen !</vt:lpstr>
      <vt:lpstr>Slayt 26</vt:lpstr>
      <vt:lpstr>Slayt 27</vt:lpstr>
      <vt:lpstr>Slayt 28</vt:lpstr>
      <vt:lpstr>Slayt 29</vt:lpstr>
      <vt:lpstr>BECERİ ÖĞRETİM SÜRECİ</vt:lpstr>
      <vt:lpstr>Slayt 31</vt:lpstr>
      <vt:lpstr>Slayt 32</vt:lpstr>
      <vt:lpstr>Slayt 33</vt:lpstr>
      <vt:lpstr>Slayt 34</vt:lpstr>
      <vt:lpstr>Slayt 35</vt:lpstr>
      <vt:lpstr>Slayt 36</vt:lpstr>
      <vt:lpstr>Slayt 37</vt:lpstr>
      <vt:lpstr>Ölçü Aracının Hazırlanması</vt:lpstr>
      <vt:lpstr>Slayt 39</vt:lpstr>
      <vt:lpstr>Slayt 40</vt:lpstr>
      <vt:lpstr>Slayt 41</vt:lpstr>
      <vt:lpstr>Öğrencinin performans düzeyinin belirlenmesi </vt:lpstr>
      <vt:lpstr>     Performans Düzeyinin Belirlenmesi </vt:lpstr>
      <vt:lpstr>Slayt 44</vt:lpstr>
      <vt:lpstr>Slayt 45</vt:lpstr>
      <vt:lpstr>Slayt 46</vt:lpstr>
      <vt:lpstr>Slayt 47</vt:lpstr>
      <vt:lpstr>Slayt 48</vt:lpstr>
      <vt:lpstr>Slayt 49</vt:lpstr>
      <vt:lpstr>Slayt 50</vt:lpstr>
      <vt:lpstr>Slayt 51</vt:lpstr>
      <vt:lpstr>Slayt 52</vt:lpstr>
      <vt:lpstr>BECERİ ÖĞRETİMİNDE KULLANILAN İPUÇLARI</vt:lpstr>
      <vt:lpstr>Slayt 54</vt:lpstr>
      <vt:lpstr>Slayt 55</vt:lpstr>
      <vt:lpstr>Slayt 56</vt:lpstr>
      <vt:lpstr>Slayt 57</vt:lpstr>
      <vt:lpstr>Slayt 58</vt:lpstr>
      <vt:lpstr>Slayt 59</vt:lpstr>
      <vt:lpstr>Slayt 60</vt:lpstr>
      <vt:lpstr>Slayt 61</vt:lpstr>
      <vt:lpstr>ÖNCELİKLİ BECERİLERİN SEÇİMİ</vt:lpstr>
      <vt:lpstr>Slayt 63</vt:lpstr>
      <vt:lpstr>YanlIşsız öğretim teknikleri</vt:lpstr>
      <vt:lpstr>Tuvalet becerisi kazandırma</vt:lpstr>
      <vt:lpstr>Slayt 66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bunyamin</dc:creator>
  <cp:lastModifiedBy>Öğretmen</cp:lastModifiedBy>
  <cp:revision>78</cp:revision>
  <dcterms:created xsi:type="dcterms:W3CDTF">2006-02-11T13:37:20Z</dcterms:created>
  <dcterms:modified xsi:type="dcterms:W3CDTF">2014-06-11T05:54:51Z</dcterms:modified>
</cp:coreProperties>
</file>