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9F75050-0E15-4C5B-92B0-66D068882F1F}" type="datetimeFigureOut">
              <a:rPr lang="tr-TR" smtClean="0"/>
              <a:pPr/>
              <a:t>04.07.2014</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04.07.2014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04.07.2014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pPr/>
              <a:t>04.07.2014</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D9F75050-0E15-4C5B-92B0-66D068882F1F}" type="datetimeFigureOut">
              <a:rPr lang="tr-TR" smtClean="0"/>
              <a:pPr/>
              <a:t>04.07.2014</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9F75050-0E15-4C5B-92B0-66D068882F1F}" type="datetimeFigureOut">
              <a:rPr lang="tr-TR" smtClean="0"/>
              <a:pPr/>
              <a:t>04.07.2014</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9F75050-0E15-4C5B-92B0-66D068882F1F}" type="datetimeFigureOut">
              <a:rPr lang="tr-TR" smtClean="0"/>
              <a:pPr/>
              <a:t>04.07.2014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1DEFA8C-F947-479F-BE07-76B6B3F80BF1}"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pPr/>
              <a:t>04.07.2014</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04.07.2014</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pPr/>
              <a:t>04.07.2014</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9F75050-0E15-4C5B-92B0-66D068882F1F}" type="datetimeFigureOut">
              <a:rPr lang="tr-TR" smtClean="0"/>
              <a:pPr/>
              <a:t>04.07.2014</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9F75050-0E15-4C5B-92B0-66D068882F1F}" type="datetimeFigureOut">
              <a:rPr lang="tr-TR" smtClean="0"/>
              <a:pPr/>
              <a:t>04.07.2014</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DEFA8C-F947-479F-BE07-76B6B3F80BF1}"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iphone%20g&#246;r&#252;nt&#252;/IMG_2235.MOV" TargetMode="External"/><Relationship Id="rId2" Type="http://schemas.openxmlformats.org/officeDocument/2006/relationships/hyperlink" Target="iphone%20g&#246;r&#252;nt&#252;/IMG_2248.M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428737"/>
            <a:ext cx="7772400" cy="2000263"/>
          </a:xfrm>
        </p:spPr>
        <p:txBody>
          <a:bodyPr/>
          <a:lstStyle/>
          <a:p>
            <a:r>
              <a:rPr lang="tr-TR" dirty="0" smtClean="0"/>
              <a:t>Dil ve İletişim Becerilerinin Kazandırılması</a:t>
            </a:r>
            <a:endParaRPr lang="tr-TR" dirty="0"/>
          </a:p>
        </p:txBody>
      </p:sp>
      <p:sp>
        <p:nvSpPr>
          <p:cNvPr id="3" name="2 Alt Başlık"/>
          <p:cNvSpPr>
            <a:spLocks noGrp="1"/>
          </p:cNvSpPr>
          <p:nvPr>
            <p:ph type="subTitle" idx="1"/>
          </p:nvPr>
        </p:nvSpPr>
        <p:spPr/>
        <p:txBody>
          <a:bodyPr/>
          <a:lstStyle/>
          <a:p>
            <a:r>
              <a:rPr lang="tr-TR" b="1" dirty="0" smtClean="0"/>
              <a:t>Ali KÜÇÜKAY</a:t>
            </a:r>
            <a:endParaRPr lang="tr-TR" b="1" dirty="0"/>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5840435"/>
          </a:xfrm>
        </p:spPr>
        <p:txBody>
          <a:bodyPr>
            <a:normAutofit fontScale="92500" lnSpcReduction="10000"/>
          </a:bodyPr>
          <a:lstStyle/>
          <a:p>
            <a:pPr algn="just">
              <a:buNone/>
            </a:pPr>
            <a:r>
              <a:rPr lang="tr-TR" dirty="0" smtClean="0"/>
              <a:t>      </a:t>
            </a:r>
          </a:p>
          <a:p>
            <a:pPr algn="just">
              <a:buNone/>
            </a:pPr>
            <a:endParaRPr lang="tr-TR" dirty="0" smtClean="0"/>
          </a:p>
          <a:p>
            <a:pPr algn="just">
              <a:buNone/>
            </a:pPr>
            <a:r>
              <a:rPr lang="tr-TR" dirty="0" smtClean="0"/>
              <a:t>         Bu amaçların doğru mesajlar şeklinde sözlü iletişimde bulunan kişiye ulaştırılabilmesi için </a:t>
            </a:r>
            <a:r>
              <a:rPr lang="tr-TR" b="1" dirty="0" smtClean="0"/>
              <a:t>doğru bağlamların seçilmesi </a:t>
            </a:r>
            <a:r>
              <a:rPr lang="tr-TR" dirty="0" smtClean="0"/>
              <a:t>gerekir. Bu da doğru sözcüklerin ve cümle biçimlerinin seçimiyle gerçekleşir. </a:t>
            </a:r>
          </a:p>
          <a:p>
            <a:pPr algn="just">
              <a:buNone/>
            </a:pPr>
            <a:r>
              <a:rPr lang="tr-TR" dirty="0" smtClean="0"/>
              <a:t>          Örnek: Bir konuyu ders de anlatırken seçtiğimiz sözcükler ile aynı konuyu arkadaşımızla tartışırken seçtiğimiz sözcükler aynımıdır? </a:t>
            </a:r>
          </a:p>
          <a:p>
            <a:pPr algn="just">
              <a:buNone/>
            </a:pPr>
            <a:r>
              <a:rPr lang="tr-TR" dirty="0" smtClean="0"/>
              <a:t>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lnSpcReduction="10000"/>
          </a:bodyPr>
          <a:lstStyle/>
          <a:p>
            <a:pPr algn="just">
              <a:buNone/>
            </a:pPr>
            <a:r>
              <a:rPr lang="tr-TR" b="1" dirty="0" smtClean="0"/>
              <a:t>       Aşağıdaki örnekleri dilin üç bileşenine göre inceleyiniz.</a:t>
            </a:r>
          </a:p>
          <a:p>
            <a:pPr algn="just">
              <a:buFont typeface="Wingdings" pitchFamily="2" charset="2"/>
              <a:buChar char="Ø"/>
            </a:pPr>
            <a:r>
              <a:rPr lang="tr-TR" dirty="0" smtClean="0"/>
              <a:t>     Süt içmek isteyen çocuk annesine </a:t>
            </a:r>
            <a:r>
              <a:rPr lang="tr-TR" b="1" dirty="0" smtClean="0"/>
              <a:t>süt içmek istiyorum</a:t>
            </a:r>
            <a:r>
              <a:rPr lang="tr-TR" dirty="0" smtClean="0"/>
              <a:t> der.</a:t>
            </a:r>
          </a:p>
          <a:p>
            <a:pPr algn="just">
              <a:buFont typeface="Wingdings" pitchFamily="2" charset="2"/>
              <a:buChar char="Ø"/>
            </a:pPr>
            <a:r>
              <a:rPr lang="tr-TR" dirty="0" smtClean="0"/>
              <a:t>     Dondurma isteyen Ali babasına </a:t>
            </a:r>
            <a:r>
              <a:rPr lang="tr-TR" b="1" dirty="0" smtClean="0"/>
              <a:t>Biraz dondurma ister misin Ali? Evet, isteyebilirsin </a:t>
            </a:r>
            <a:r>
              <a:rPr lang="tr-TR" dirty="0" smtClean="0"/>
              <a:t>der.</a:t>
            </a:r>
          </a:p>
          <a:p>
            <a:pPr algn="just">
              <a:buFont typeface="Wingdings" pitchFamily="2" charset="2"/>
              <a:buChar char="Ø"/>
            </a:pPr>
            <a:r>
              <a:rPr lang="tr-TR" dirty="0" smtClean="0"/>
              <a:t>     Ece havuza gitmek istediği zaman anneye </a:t>
            </a:r>
            <a:r>
              <a:rPr lang="tr-TR" b="1" dirty="0" smtClean="0"/>
              <a:t>boneyi getirerek tak tak, kollarını sallayarak yüzme hareketi yapar evin kapısını gösterir ve </a:t>
            </a:r>
            <a:r>
              <a:rPr lang="tr-TR" b="1" dirty="0" err="1" smtClean="0"/>
              <a:t>ınnn</a:t>
            </a:r>
            <a:r>
              <a:rPr lang="tr-TR" b="1" dirty="0" smtClean="0"/>
              <a:t> hadi</a:t>
            </a:r>
            <a:r>
              <a:rPr lang="tr-TR" dirty="0" smtClean="0"/>
              <a:t> der.    </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lgn="just">
              <a:buNone/>
            </a:pPr>
            <a:r>
              <a:rPr lang="tr-TR" dirty="0" smtClean="0"/>
              <a:t>       </a:t>
            </a:r>
          </a:p>
          <a:p>
            <a:pPr algn="just">
              <a:buNone/>
            </a:pPr>
            <a:r>
              <a:rPr lang="tr-TR" dirty="0" smtClean="0"/>
              <a:t>        Normal gelişim gösteren çocuklar, </a:t>
            </a:r>
            <a:r>
              <a:rPr lang="tr-TR" b="1" dirty="0" smtClean="0"/>
              <a:t>çevreleri ile etkileşime girmeleri sonucu</a:t>
            </a:r>
            <a:r>
              <a:rPr lang="tr-TR" dirty="0" smtClean="0"/>
              <a:t> doğal olarak kazandıkları </a:t>
            </a:r>
            <a:r>
              <a:rPr lang="tr-TR" b="1" dirty="0" smtClean="0"/>
              <a:t>dilin içerik, biçim, kullanım bileşenlerini</a:t>
            </a:r>
            <a:r>
              <a:rPr lang="tr-TR" dirty="0" smtClean="0"/>
              <a:t> yine çevre ile etkileşim ve doğal ortamlardaki yaşantıları sonucunda </a:t>
            </a:r>
            <a:r>
              <a:rPr lang="tr-TR" b="1" dirty="0" smtClean="0"/>
              <a:t>kolay ve hızlı bir şekilde geliştirebilmektedirler.</a:t>
            </a:r>
            <a:endParaRPr lang="tr-TR"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fontScale="92500" lnSpcReduction="10000"/>
          </a:bodyPr>
          <a:lstStyle/>
          <a:p>
            <a:pPr algn="just">
              <a:buNone/>
            </a:pPr>
            <a:r>
              <a:rPr lang="tr-TR" sz="4000" b="1" dirty="0" smtClean="0"/>
              <a:t>                  KONUŞMA NEDİR?</a:t>
            </a:r>
          </a:p>
          <a:p>
            <a:pPr algn="just">
              <a:buNone/>
            </a:pPr>
            <a:r>
              <a:rPr lang="tr-TR" dirty="0" smtClean="0"/>
              <a:t>       Sözel dildeki sesbirimleri konuşma organlarını kullanarak işitilebilir hale getirme işine </a:t>
            </a:r>
            <a:r>
              <a:rPr lang="tr-TR" b="1" i="1" dirty="0" smtClean="0"/>
              <a:t>konuşma</a:t>
            </a:r>
            <a:r>
              <a:rPr lang="tr-TR" i="1" dirty="0" smtClean="0"/>
              <a:t> </a:t>
            </a:r>
            <a:r>
              <a:rPr lang="tr-TR" dirty="0" smtClean="0"/>
              <a:t>denir. </a:t>
            </a:r>
          </a:p>
          <a:p>
            <a:pPr algn="just">
              <a:buNone/>
            </a:pPr>
            <a:r>
              <a:rPr lang="tr-TR" dirty="0" smtClean="0"/>
              <a:t>       Konuşmayı üç temel işlevde inceliyoruz: </a:t>
            </a:r>
          </a:p>
          <a:p>
            <a:pPr algn="just"/>
            <a:r>
              <a:rPr lang="tr-TR" b="1" dirty="0" smtClean="0"/>
              <a:t>       Solunum </a:t>
            </a:r>
          </a:p>
          <a:p>
            <a:pPr algn="just"/>
            <a:r>
              <a:rPr lang="tr-TR" b="1" dirty="0" smtClean="0"/>
              <a:t>       Gırtlakta ses üretimi</a:t>
            </a:r>
          </a:p>
          <a:p>
            <a:pPr algn="just"/>
            <a:r>
              <a:rPr lang="tr-TR" b="1" dirty="0" smtClean="0"/>
              <a:t>       Sesletim – dildeki seslerin üretimi (artikülasyon)</a:t>
            </a:r>
            <a:r>
              <a:rPr lang="tr-TR" dirty="0" smtClean="0"/>
              <a:t> </a:t>
            </a:r>
          </a:p>
          <a:p>
            <a:pPr algn="just">
              <a:buNone/>
            </a:pPr>
            <a:endParaRPr lang="tr-TR" b="1" dirty="0" smtClean="0"/>
          </a:p>
          <a:p>
            <a:pPr algn="just">
              <a:buNone/>
            </a:pPr>
            <a:r>
              <a:rPr lang="tr-TR" sz="4000" b="1"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buNone/>
            </a:pPr>
            <a:r>
              <a:rPr lang="tr-TR" sz="4000" dirty="0" smtClean="0"/>
              <a:t>   </a:t>
            </a:r>
            <a:r>
              <a:rPr lang="tr-TR" sz="4000" b="1" dirty="0" smtClean="0"/>
              <a:t>DİL VE İLETİŞİM BECERİLERİNİN DESTEKLENMESİ</a:t>
            </a:r>
            <a:endParaRPr lang="tr-TR" dirty="0" smtClean="0"/>
          </a:p>
          <a:p>
            <a:pPr algn="just">
              <a:buNone/>
            </a:pPr>
            <a:r>
              <a:rPr lang="tr-TR" dirty="0" smtClean="0"/>
              <a:t>        Herhangi bir yetersizlik veya gelişimsel gerilik sonucunda oluşan </a:t>
            </a:r>
            <a:r>
              <a:rPr lang="tr-TR" b="1" dirty="0" smtClean="0"/>
              <a:t>Dil gelişimindeki aksamalar ve gerilikler</a:t>
            </a:r>
            <a:r>
              <a:rPr lang="tr-TR" dirty="0" smtClean="0"/>
              <a:t> çocukların </a:t>
            </a:r>
            <a:r>
              <a:rPr lang="tr-TR" b="1" dirty="0" smtClean="0"/>
              <a:t>diğer gelişimsel alanlarını da</a:t>
            </a:r>
            <a:r>
              <a:rPr lang="tr-TR" dirty="0" smtClean="0"/>
              <a:t> </a:t>
            </a:r>
            <a:r>
              <a:rPr lang="tr-TR" b="1" dirty="0" smtClean="0"/>
              <a:t>olumsuz</a:t>
            </a:r>
            <a:r>
              <a:rPr lang="tr-TR" dirty="0" smtClean="0"/>
              <a:t> etkiler.</a:t>
            </a:r>
          </a:p>
          <a:p>
            <a:pPr algn="just">
              <a:buNone/>
            </a:pP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43050"/>
            <a:ext cx="8229600" cy="4483113"/>
          </a:xfrm>
        </p:spPr>
        <p:txBody>
          <a:bodyPr/>
          <a:lstStyle/>
          <a:p>
            <a:pPr algn="just">
              <a:buNone/>
            </a:pPr>
            <a:r>
              <a:rPr lang="tr-TR" dirty="0" smtClean="0"/>
              <a:t>       Dil ve iletişim problemleri sıklıkla </a:t>
            </a:r>
            <a:r>
              <a:rPr lang="tr-TR" b="1" dirty="0" smtClean="0"/>
              <a:t>bebeklik döneminde</a:t>
            </a:r>
            <a:r>
              <a:rPr lang="tr-TR" dirty="0" smtClean="0"/>
              <a:t> ortaya çıkmaktadır.</a:t>
            </a:r>
          </a:p>
          <a:p>
            <a:pPr algn="just">
              <a:buNone/>
            </a:pPr>
            <a:r>
              <a:rPr lang="tr-TR" dirty="0" smtClean="0"/>
              <a:t>        Bu yüzden </a:t>
            </a:r>
            <a:r>
              <a:rPr lang="tr-TR" b="1" dirty="0" smtClean="0"/>
              <a:t>dil ve iletişim problemlerinin erken tanılanmas</a:t>
            </a:r>
            <a:r>
              <a:rPr lang="tr-TR" dirty="0" smtClean="0"/>
              <a:t>ı ve </a:t>
            </a:r>
            <a:r>
              <a:rPr lang="tr-TR" b="1" dirty="0" smtClean="0"/>
              <a:t>müdahale edilmesi </a:t>
            </a:r>
            <a:r>
              <a:rPr lang="tr-TR" dirty="0" smtClean="0"/>
              <a:t>dil gelişiminin desteklenmesinde ve daha sonraki yıllarda </a:t>
            </a:r>
            <a:r>
              <a:rPr lang="tr-TR" b="1" dirty="0" smtClean="0"/>
              <a:t>akademik becerilerin</a:t>
            </a:r>
            <a:r>
              <a:rPr lang="tr-TR" dirty="0" smtClean="0"/>
              <a:t> kazanılmasında önem taşır.</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268931"/>
          </a:xfrm>
        </p:spPr>
        <p:txBody>
          <a:bodyPr>
            <a:normAutofit lnSpcReduction="10000"/>
          </a:bodyPr>
          <a:lstStyle/>
          <a:p>
            <a:pPr algn="just">
              <a:buNone/>
            </a:pPr>
            <a:r>
              <a:rPr lang="tr-TR" b="1" dirty="0" smtClean="0"/>
              <a:t>        İletişim </a:t>
            </a:r>
            <a:r>
              <a:rPr lang="tr-TR" dirty="0" smtClean="0"/>
              <a:t>değişik biçimlerde bir </a:t>
            </a:r>
            <a:r>
              <a:rPr lang="tr-TR" b="1" dirty="0" smtClean="0"/>
              <a:t>mesaj değiş-tokuş işlem sürecidir.</a:t>
            </a:r>
            <a:r>
              <a:rPr lang="tr-TR" dirty="0" smtClean="0"/>
              <a:t> Bu mesaj değiş tokuşunda kullanılan en yaygın araç ise </a:t>
            </a:r>
            <a:r>
              <a:rPr lang="tr-TR" b="1" dirty="0" smtClean="0"/>
              <a:t>dildir.</a:t>
            </a:r>
          </a:p>
          <a:p>
            <a:pPr algn="just">
              <a:buNone/>
            </a:pPr>
            <a:r>
              <a:rPr lang="tr-TR" b="1" dirty="0" smtClean="0"/>
              <a:t>        </a:t>
            </a:r>
            <a:r>
              <a:rPr lang="tr-TR" dirty="0" smtClean="0"/>
              <a:t>O halde bu mesaj değiş-tokuşunun gerçekleşmesi için </a:t>
            </a:r>
            <a:r>
              <a:rPr lang="tr-TR" b="1" dirty="0" smtClean="0"/>
              <a:t>dilin iki önemli boyutu önem kazanmakta</a:t>
            </a:r>
            <a:r>
              <a:rPr lang="tr-TR" dirty="0" smtClean="0"/>
              <a:t>.</a:t>
            </a:r>
          </a:p>
          <a:p>
            <a:pPr algn="just">
              <a:buFont typeface="Wingdings" pitchFamily="2" charset="2"/>
              <a:buChar char="Ø"/>
            </a:pPr>
            <a:r>
              <a:rPr lang="tr-TR" dirty="0" smtClean="0"/>
              <a:t>      </a:t>
            </a:r>
            <a:r>
              <a:rPr lang="tr-TR" b="1" dirty="0" smtClean="0"/>
              <a:t>Alıcı dil</a:t>
            </a:r>
          </a:p>
          <a:p>
            <a:pPr algn="just">
              <a:buFont typeface="Wingdings" pitchFamily="2" charset="2"/>
              <a:buChar char="Ø"/>
            </a:pPr>
            <a:r>
              <a:rPr lang="tr-TR" b="1" dirty="0" smtClean="0"/>
              <a:t>      İfade edici dil</a:t>
            </a:r>
          </a:p>
          <a:p>
            <a:pPr algn="just">
              <a:buNone/>
            </a:pPr>
            <a:r>
              <a:rPr lang="tr-TR" dirty="0" smtClean="0"/>
              <a:t>  </a:t>
            </a:r>
            <a:endParaRPr lang="tr-TR"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normAutofit/>
          </a:bodyPr>
          <a:lstStyle/>
          <a:p>
            <a:pPr>
              <a:buNone/>
            </a:pPr>
            <a:r>
              <a:rPr lang="tr-TR" b="1" dirty="0" smtClean="0"/>
              <a:t>ALICI DİL BECERİLERİ</a:t>
            </a:r>
          </a:p>
          <a:p>
            <a:pPr algn="just">
              <a:buNone/>
            </a:pPr>
            <a:r>
              <a:rPr lang="tr-TR" dirty="0" smtClean="0"/>
              <a:t>       Dilin başkalarını anlama amaçlı kullanımı </a:t>
            </a:r>
            <a:r>
              <a:rPr lang="tr-TR" b="1" dirty="0" smtClean="0"/>
              <a:t>alıcı dil </a:t>
            </a:r>
            <a:r>
              <a:rPr lang="tr-TR" dirty="0" smtClean="0"/>
              <a:t>olarak adlandırılır.</a:t>
            </a:r>
          </a:p>
          <a:p>
            <a:pPr algn="just">
              <a:buNone/>
            </a:pPr>
            <a:r>
              <a:rPr lang="tr-TR" dirty="0" smtClean="0"/>
              <a:t>       Alıcı dil becerilerinde yaşanan sorunlar, yetersizlikten etkilenen bireylerin, </a:t>
            </a:r>
            <a:r>
              <a:rPr lang="tr-TR" b="1" dirty="0" smtClean="0"/>
              <a:t>sosyal etkileşimini, öğrenme yaşantılarını ve ifade edici dil becerilerini</a:t>
            </a:r>
            <a:r>
              <a:rPr lang="tr-TR" dirty="0" smtClean="0"/>
              <a:t> olumsuz yönde etkilemektedir.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pPr>
              <a:buNone/>
            </a:pPr>
            <a:r>
              <a:rPr lang="tr-TR" b="1" dirty="0" smtClean="0"/>
              <a:t>    Çocukların Alıcı Dil becerilerinin desteklenmesi </a:t>
            </a:r>
          </a:p>
          <a:p>
            <a:pPr>
              <a:buNone/>
            </a:pPr>
            <a:r>
              <a:rPr lang="tr-TR" b="1" dirty="0" smtClean="0"/>
              <a:t>     </a:t>
            </a:r>
          </a:p>
          <a:p>
            <a:pPr>
              <a:buFont typeface="Wingdings" pitchFamily="2" charset="2"/>
              <a:buChar char="Ø"/>
            </a:pPr>
            <a:r>
              <a:rPr lang="tr-TR" b="1" dirty="0" smtClean="0"/>
              <a:t>    Tek eylemli yönergeleri Yerine getirme</a:t>
            </a:r>
          </a:p>
          <a:p>
            <a:pPr>
              <a:buNone/>
            </a:pPr>
            <a:r>
              <a:rPr lang="tr-TR" b="1" dirty="0" smtClean="0"/>
              <a:t>      </a:t>
            </a:r>
          </a:p>
          <a:p>
            <a:pPr>
              <a:buNone/>
            </a:pPr>
            <a:r>
              <a:rPr lang="tr-TR" b="1" dirty="0" smtClean="0"/>
              <a:t>         </a:t>
            </a:r>
            <a:endParaRPr lang="tr-TR"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lstStyle/>
          <a:p>
            <a:r>
              <a:rPr lang="tr-TR" b="1" dirty="0" smtClean="0"/>
              <a:t>İki  ve daha fazla eylem gerektiren yönergeleri yerine getirme</a:t>
            </a:r>
          </a:p>
          <a:p>
            <a:endParaRPr lang="tr-TR" b="1" dirty="0" smtClean="0"/>
          </a:p>
          <a:p>
            <a:r>
              <a:rPr lang="tr-TR" b="1" dirty="0" smtClean="0"/>
              <a:t>   </a:t>
            </a:r>
            <a:r>
              <a:rPr lang="tr-TR" b="1" dirty="0" err="1" smtClean="0">
                <a:hlinkClick r:id="rId2" action="ppaction://hlinkfile"/>
              </a:rPr>
              <a:t>iphone</a:t>
            </a:r>
            <a:r>
              <a:rPr lang="tr-TR" b="1" dirty="0" smtClean="0">
                <a:hlinkClick r:id="rId2" action="ppaction://hlinkfile"/>
              </a:rPr>
              <a:t> görüntü\IMG_2248.MOV</a:t>
            </a:r>
            <a:endParaRPr lang="tr-TR" b="1" dirty="0" smtClean="0"/>
          </a:p>
          <a:p>
            <a:endParaRPr lang="tr-TR" b="1" dirty="0" smtClean="0"/>
          </a:p>
          <a:p>
            <a:r>
              <a:rPr lang="tr-TR" b="1" dirty="0" smtClean="0"/>
              <a:t>    </a:t>
            </a:r>
            <a:r>
              <a:rPr lang="tr-TR" b="1" dirty="0" err="1" smtClean="0">
                <a:hlinkClick r:id="rId3" action="ppaction://hlinkfile"/>
              </a:rPr>
              <a:t>iphone</a:t>
            </a:r>
            <a:r>
              <a:rPr lang="tr-TR" b="1" dirty="0" smtClean="0">
                <a:hlinkClick r:id="rId3" action="ppaction://hlinkfile"/>
              </a:rPr>
              <a:t> görüntü\IMG_2235.MOV</a:t>
            </a:r>
            <a:endParaRPr lang="tr-TR"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lstStyle/>
          <a:p>
            <a:endParaRPr lang="tr-TR" dirty="0" smtClean="0"/>
          </a:p>
          <a:p>
            <a:pPr>
              <a:spcBef>
                <a:spcPts val="0"/>
              </a:spcBef>
              <a:buNone/>
            </a:pPr>
            <a:endParaRPr lang="tr-TR" dirty="0" smtClean="0"/>
          </a:p>
          <a:p>
            <a:pPr>
              <a:spcBef>
                <a:spcPts val="0"/>
              </a:spcBef>
              <a:buNone/>
            </a:pPr>
            <a:r>
              <a:rPr lang="tr-TR" dirty="0" smtClean="0"/>
              <a:t>                         </a:t>
            </a:r>
            <a:r>
              <a:rPr lang="tr-TR" sz="4000" b="1" dirty="0" smtClean="0">
                <a:latin typeface="+mj-lt"/>
              </a:rPr>
              <a:t>İLETİŞİM NEDİR?</a:t>
            </a:r>
          </a:p>
          <a:p>
            <a:pPr algn="just">
              <a:spcBef>
                <a:spcPts val="0"/>
              </a:spcBef>
              <a:buNone/>
            </a:pPr>
            <a:r>
              <a:rPr lang="tr-TR" sz="4000" b="1" dirty="0" smtClean="0">
                <a:latin typeface="+mj-lt"/>
              </a:rPr>
              <a:t>     </a:t>
            </a:r>
          </a:p>
          <a:p>
            <a:pPr algn="just">
              <a:spcBef>
                <a:spcPts val="0"/>
              </a:spcBef>
              <a:buNone/>
            </a:pPr>
            <a:r>
              <a:rPr lang="tr-TR" sz="4000" b="1" dirty="0" smtClean="0">
                <a:latin typeface="+mj-lt"/>
              </a:rPr>
              <a:t>      </a:t>
            </a:r>
            <a:r>
              <a:rPr lang="tr-TR" sz="4000" b="1" dirty="0" smtClean="0"/>
              <a:t>İletişim,</a:t>
            </a:r>
            <a:r>
              <a:rPr lang="tr-TR" sz="4000" dirty="0" smtClean="0"/>
              <a:t> kişiler arasında bilgi ve düşünce alışverişine verilen addır</a:t>
            </a:r>
            <a:endParaRPr lang="tr-TR" sz="4000" b="1" dirty="0">
              <a:latin typeface="+mj-lt"/>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428604"/>
            <a:ext cx="8401080" cy="5697559"/>
          </a:xfrm>
        </p:spPr>
        <p:txBody>
          <a:bodyPr>
            <a:normAutofit fontScale="92500" lnSpcReduction="10000"/>
          </a:bodyPr>
          <a:lstStyle/>
          <a:p>
            <a:r>
              <a:rPr lang="tr-TR" b="1" dirty="0" smtClean="0"/>
              <a:t>İFADE EDİCİ DİL BECERİLERİ</a:t>
            </a:r>
          </a:p>
          <a:p>
            <a:pPr algn="just"/>
            <a:r>
              <a:rPr lang="tr-TR" dirty="0" smtClean="0"/>
              <a:t>Başkalarına kendini anlatma amaçlı kullanımı </a:t>
            </a:r>
            <a:r>
              <a:rPr lang="tr-TR" b="1" dirty="0" smtClean="0"/>
              <a:t>ifade edici dil</a:t>
            </a:r>
            <a:r>
              <a:rPr lang="tr-TR" dirty="0" smtClean="0"/>
              <a:t> olarak adlandırılır.</a:t>
            </a:r>
          </a:p>
          <a:p>
            <a:pPr algn="just"/>
            <a:r>
              <a:rPr lang="tr-TR" dirty="0" smtClean="0"/>
              <a:t>İfade edici dilde yaşanan yetersizlikler farklılık gösterebilir. Bireyin Yetersizlik türü ve Yetersizlikten etkilenme düzeyine göre ifade edici dil becerileri değişkenlik  gösterebilmektedir.</a:t>
            </a:r>
          </a:p>
          <a:p>
            <a:pPr algn="just"/>
            <a:r>
              <a:rPr lang="tr-TR" dirty="0" smtClean="0"/>
              <a:t>Bireyler </a:t>
            </a:r>
            <a:r>
              <a:rPr lang="tr-TR" b="1" dirty="0" smtClean="0"/>
              <a:t>konuşmayı iletişim amaçlı kullanmada </a:t>
            </a:r>
            <a:r>
              <a:rPr lang="tr-TR" dirty="0" smtClean="0"/>
              <a:t>yetersizlik yaşayabilir.</a:t>
            </a:r>
          </a:p>
          <a:p>
            <a:pPr algn="just"/>
            <a:r>
              <a:rPr lang="tr-TR" dirty="0" smtClean="0"/>
              <a:t>Bireyler </a:t>
            </a:r>
            <a:r>
              <a:rPr lang="tr-TR" b="1" dirty="0" smtClean="0"/>
              <a:t>konuşma güçlükleri </a:t>
            </a:r>
            <a:r>
              <a:rPr lang="tr-TR" dirty="0" smtClean="0"/>
              <a:t>yaşayabilir (Sesletim sorunları,Akıcılık sorunları Ses kullanımı sorunları </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lstStyle/>
          <a:p>
            <a:r>
              <a:rPr lang="tr-TR" b="1" dirty="0" smtClean="0"/>
              <a:t>İfade edici dil becerilerinin gelişimine etki eden temel beceriler</a:t>
            </a:r>
          </a:p>
          <a:p>
            <a:pPr>
              <a:buNone/>
            </a:pPr>
            <a:r>
              <a:rPr lang="tr-TR" b="1" dirty="0" smtClean="0"/>
              <a:t>     1- Göz teması kurma</a:t>
            </a:r>
          </a:p>
          <a:p>
            <a:pPr>
              <a:buNone/>
            </a:pPr>
            <a:r>
              <a:rPr lang="tr-TR" b="1" dirty="0" smtClean="0"/>
              <a:t>      </a:t>
            </a:r>
            <a:r>
              <a:rPr lang="tr-TR" i="1" u="sng" dirty="0" smtClean="0"/>
              <a:t>Göz teması kurmayı arttırmak için neler yapılabilir?</a:t>
            </a:r>
          </a:p>
          <a:p>
            <a:pPr>
              <a:buNone/>
            </a:pPr>
            <a:r>
              <a:rPr lang="tr-TR" b="1" dirty="0" smtClean="0"/>
              <a:t>     2-Ortak ilgi</a:t>
            </a:r>
          </a:p>
          <a:p>
            <a:pPr>
              <a:buNone/>
            </a:pPr>
            <a:r>
              <a:rPr lang="tr-TR" i="1" u="sng" dirty="0" smtClean="0"/>
              <a:t> </a:t>
            </a:r>
            <a:r>
              <a:rPr lang="tr-TR" dirty="0" smtClean="0"/>
              <a:t>    </a:t>
            </a:r>
            <a:r>
              <a:rPr lang="tr-TR" i="1" u="sng" dirty="0" smtClean="0"/>
              <a:t>Ortak ilgi kurmak için neler yapılabilir?</a:t>
            </a:r>
          </a:p>
          <a:p>
            <a:pPr>
              <a:buNone/>
            </a:pPr>
            <a:endParaRPr lang="tr-TR" b="1" dirty="0" smtClean="0"/>
          </a:p>
          <a:p>
            <a:pPr>
              <a:buNone/>
            </a:pPr>
            <a:r>
              <a:rPr lang="tr-TR" dirty="0" smtClean="0"/>
              <a:t>    </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normAutofit lnSpcReduction="10000"/>
          </a:bodyPr>
          <a:lstStyle/>
          <a:p>
            <a:pPr>
              <a:buNone/>
            </a:pPr>
            <a:r>
              <a:rPr lang="tr-TR" b="1" dirty="0" smtClean="0"/>
              <a:t>     3-Sıra alma</a:t>
            </a:r>
          </a:p>
          <a:p>
            <a:pPr>
              <a:buNone/>
            </a:pPr>
            <a:r>
              <a:rPr lang="tr-TR" b="1" dirty="0" smtClean="0"/>
              <a:t>     </a:t>
            </a:r>
            <a:r>
              <a:rPr lang="tr-TR" u="sng" dirty="0" smtClean="0"/>
              <a:t>Sıra</a:t>
            </a:r>
            <a:r>
              <a:rPr lang="tr-TR" i="1" u="sng" dirty="0" smtClean="0"/>
              <a:t> almayı çocuklara nasıl öğretebilirsiniz?</a:t>
            </a:r>
          </a:p>
          <a:p>
            <a:pPr>
              <a:buNone/>
            </a:pPr>
            <a:r>
              <a:rPr lang="tr-TR" dirty="0" smtClean="0"/>
              <a:t>      </a:t>
            </a:r>
          </a:p>
          <a:p>
            <a:pPr>
              <a:buNone/>
            </a:pPr>
            <a:r>
              <a:rPr lang="tr-TR" dirty="0" smtClean="0"/>
              <a:t>      </a:t>
            </a:r>
            <a:r>
              <a:rPr lang="tr-TR" b="1" dirty="0" smtClean="0"/>
              <a:t>4- Taklit</a:t>
            </a:r>
          </a:p>
          <a:p>
            <a:pPr>
              <a:buNone/>
            </a:pPr>
            <a:r>
              <a:rPr lang="tr-TR" dirty="0" smtClean="0"/>
              <a:t>     </a:t>
            </a:r>
            <a:r>
              <a:rPr lang="tr-TR" i="1" u="sng" dirty="0" smtClean="0"/>
              <a:t>Taklit etme becerisini nasıl kazandırabilirsiniz?</a:t>
            </a:r>
          </a:p>
          <a:p>
            <a:pPr>
              <a:buNone/>
            </a:pPr>
            <a:r>
              <a:rPr lang="tr-TR" dirty="0" smtClean="0"/>
              <a:t>     </a:t>
            </a:r>
          </a:p>
          <a:p>
            <a:pPr>
              <a:buNone/>
            </a:pPr>
            <a:r>
              <a:rPr lang="tr-TR" b="1" dirty="0" smtClean="0"/>
              <a:t>       5- Jest ve mimik kullanımı</a:t>
            </a:r>
          </a:p>
          <a:p>
            <a:pPr>
              <a:buNone/>
            </a:pPr>
            <a:r>
              <a:rPr lang="tr-TR" b="1" dirty="0" smtClean="0"/>
              <a:t>       </a:t>
            </a:r>
            <a:r>
              <a:rPr lang="tr-TR" i="1" u="sng" dirty="0" smtClean="0"/>
              <a:t>jest ve mimik kullanımını desteklemek için neler yapılabilir?</a:t>
            </a:r>
            <a:endParaRPr lang="tr-TR" i="1" u="sng"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Öğretim Yöntemleri</a:t>
            </a:r>
            <a:endParaRPr lang="tr-TR" dirty="0"/>
          </a:p>
        </p:txBody>
      </p:sp>
      <p:sp>
        <p:nvSpPr>
          <p:cNvPr id="3" name="2 İçerik Yer Tutucusu"/>
          <p:cNvSpPr>
            <a:spLocks noGrp="1"/>
          </p:cNvSpPr>
          <p:nvPr>
            <p:ph idx="1"/>
          </p:nvPr>
        </p:nvSpPr>
        <p:spPr/>
        <p:txBody>
          <a:bodyPr>
            <a:normAutofit/>
          </a:bodyPr>
          <a:lstStyle/>
          <a:p>
            <a:pPr algn="just">
              <a:spcBef>
                <a:spcPts val="0"/>
              </a:spcBef>
              <a:buNone/>
            </a:pPr>
            <a:r>
              <a:rPr lang="tr-TR" dirty="0" smtClean="0"/>
              <a:t>        Dil becerilerini desteklemede bir çok yöntem kullanılmaktadır. Bu yöntemler;</a:t>
            </a:r>
          </a:p>
          <a:p>
            <a:pPr algn="just">
              <a:spcBef>
                <a:spcPts val="0"/>
              </a:spcBef>
              <a:buNone/>
            </a:pPr>
            <a:r>
              <a:rPr lang="tr-TR" dirty="0" smtClean="0"/>
              <a:t>        </a:t>
            </a:r>
            <a:r>
              <a:rPr lang="tr-TR" b="1" dirty="0" smtClean="0"/>
              <a:t>Davranışçı yaklaşımdan </a:t>
            </a:r>
            <a:r>
              <a:rPr lang="tr-TR" dirty="0" smtClean="0"/>
              <a:t>etkilenilerek düzenlenen dil öğretim yöntemleri </a:t>
            </a:r>
            <a:r>
              <a:rPr lang="tr-TR" b="1" dirty="0" smtClean="0"/>
              <a:t>sosyal etkileşim</a:t>
            </a:r>
            <a:r>
              <a:rPr lang="tr-TR" dirty="0" smtClean="0"/>
              <a:t> yaklaşımından etkilenerek düzenlenen dil öğretim yöntemleri şeklinde sınıflandırılabilir. </a:t>
            </a:r>
          </a:p>
          <a:p>
            <a:pPr algn="just">
              <a:spcBef>
                <a:spcPts val="0"/>
              </a:spcBef>
              <a:buNone/>
            </a:pPr>
            <a:endParaRPr lang="tr-TR" dirty="0" smtClean="0"/>
          </a:p>
          <a:p>
            <a:pPr>
              <a:spcBef>
                <a:spcPts val="0"/>
              </a:spcBef>
              <a:buNone/>
            </a:pPr>
            <a:r>
              <a:rPr lang="tr-TR" dirty="0" smtClean="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697559"/>
          </a:xfrm>
        </p:spPr>
        <p:txBody>
          <a:bodyPr/>
          <a:lstStyle/>
          <a:p>
            <a:pPr>
              <a:buNone/>
            </a:pPr>
            <a:r>
              <a:rPr lang="tr-TR" dirty="0" smtClean="0"/>
              <a:t>       </a:t>
            </a:r>
          </a:p>
          <a:p>
            <a:pPr>
              <a:buNone/>
            </a:pPr>
            <a:endParaRPr lang="tr-TR" dirty="0" smtClean="0"/>
          </a:p>
          <a:p>
            <a:pPr algn="just">
              <a:buNone/>
            </a:pPr>
            <a:r>
              <a:rPr lang="tr-TR" dirty="0" smtClean="0"/>
              <a:t>       Her iki iki yöntemden de yararlanılarak düzenlenen </a:t>
            </a:r>
            <a:r>
              <a:rPr lang="tr-TR" b="1" dirty="0" smtClean="0"/>
              <a:t>çevrenin yapılandırılmasına dayalı dil öğretim yöntemi ( </a:t>
            </a:r>
            <a:r>
              <a:rPr lang="tr-TR" b="1" dirty="0" err="1" smtClean="0"/>
              <a:t>milieu</a:t>
            </a:r>
            <a:r>
              <a:rPr lang="tr-TR" b="1" dirty="0" smtClean="0"/>
              <a:t> </a:t>
            </a:r>
            <a:r>
              <a:rPr lang="tr-TR" b="1" dirty="0" err="1" smtClean="0"/>
              <a:t>teaching</a:t>
            </a:r>
            <a:r>
              <a:rPr lang="tr-TR" b="1" dirty="0" smtClean="0"/>
              <a:t>) </a:t>
            </a:r>
            <a:r>
              <a:rPr lang="tr-TR" dirty="0" smtClean="0"/>
              <a:t>sosyal etkileşimci teoriyi uygulamalı davranış analizi ile birleştiren eklektik bir yöntemdir   </a:t>
            </a:r>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lstStyle/>
          <a:p>
            <a:pPr>
              <a:buNone/>
            </a:pPr>
            <a:r>
              <a:rPr lang="tr-TR" b="1" dirty="0" smtClean="0"/>
              <a:t>    </a:t>
            </a:r>
          </a:p>
          <a:p>
            <a:pPr>
              <a:buNone/>
            </a:pPr>
            <a:r>
              <a:rPr lang="tr-TR" b="1" dirty="0" smtClean="0"/>
              <a:t>Davranışçı Yaklaşıma göre dil öğretimi</a:t>
            </a:r>
          </a:p>
          <a:p>
            <a:pPr algn="just">
              <a:buNone/>
            </a:pPr>
            <a:r>
              <a:rPr lang="tr-TR" dirty="0" smtClean="0"/>
              <a:t>          </a:t>
            </a:r>
          </a:p>
          <a:p>
            <a:pPr algn="just">
              <a:buNone/>
            </a:pPr>
            <a:r>
              <a:rPr lang="tr-TR" dirty="0" smtClean="0"/>
              <a:t>       Davranışçı yaklaşıma göre Dil Öğretim Yönteminde </a:t>
            </a:r>
            <a:r>
              <a:rPr lang="tr-TR" b="1" dirty="0" smtClean="0"/>
              <a:t>amaç</a:t>
            </a:r>
            <a:r>
              <a:rPr lang="tr-TR" dirty="0" smtClean="0"/>
              <a:t>; çocuğa iletişim için gerekli uygun </a:t>
            </a:r>
            <a:r>
              <a:rPr lang="tr-TR" b="1" dirty="0" smtClean="0"/>
              <a:t>dil biçimlerini</a:t>
            </a:r>
            <a:r>
              <a:rPr lang="tr-TR" dirty="0" smtClean="0"/>
              <a:t>, </a:t>
            </a:r>
            <a:r>
              <a:rPr lang="tr-TR" b="1" dirty="0" smtClean="0"/>
              <a:t>doğru yapıları ve söz dizimini</a:t>
            </a:r>
            <a:r>
              <a:rPr lang="tr-TR" dirty="0" smtClean="0"/>
              <a:t> öğretmektir.</a:t>
            </a:r>
          </a:p>
          <a:p>
            <a:pPr algn="just">
              <a:buNone/>
            </a:pPr>
            <a:endParaRPr lang="tr-TR" b="1" dirty="0" smtClean="0"/>
          </a:p>
          <a:p>
            <a:pPr>
              <a:buNone/>
            </a:pPr>
            <a:endParaRPr lang="tr-TR"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lstStyle/>
          <a:p>
            <a:pPr algn="just">
              <a:buNone/>
            </a:pPr>
            <a:r>
              <a:rPr lang="tr-TR" dirty="0" smtClean="0"/>
              <a:t>        </a:t>
            </a:r>
          </a:p>
          <a:p>
            <a:pPr algn="just">
              <a:buNone/>
            </a:pPr>
            <a:r>
              <a:rPr lang="tr-TR" dirty="0" smtClean="0"/>
              <a:t>        Davranışçı yaklaşıma göre Dil Öğretim Yönteminde öğretim </a:t>
            </a:r>
            <a:r>
              <a:rPr lang="tr-TR" b="1" dirty="0" smtClean="0"/>
              <a:t>kontrollü koşullar altında </a:t>
            </a:r>
            <a:r>
              <a:rPr lang="tr-TR" dirty="0" smtClean="0"/>
              <a:t>düzenlenir. </a:t>
            </a:r>
          </a:p>
          <a:p>
            <a:pPr algn="just">
              <a:buNone/>
            </a:pPr>
            <a:r>
              <a:rPr lang="tr-TR" dirty="0" smtClean="0"/>
              <a:t>        Öğretim ortamında genellikle </a:t>
            </a:r>
            <a:r>
              <a:rPr lang="tr-TR" b="1" dirty="0" smtClean="0"/>
              <a:t>çocuk ve eğitimci</a:t>
            </a:r>
            <a:r>
              <a:rPr lang="tr-TR" dirty="0" smtClean="0"/>
              <a:t> olmak üzere iki kişi bulunur. </a:t>
            </a:r>
          </a:p>
          <a:p>
            <a:pPr algn="just">
              <a:buNone/>
            </a:pPr>
            <a:r>
              <a:rPr lang="tr-TR" dirty="0" smtClean="0"/>
              <a:t>        Öğretim sırasında odada öğretimle </a:t>
            </a:r>
            <a:r>
              <a:rPr lang="tr-TR" b="1" dirty="0" smtClean="0"/>
              <a:t>ilişiksiz tüm uyaranlar</a:t>
            </a:r>
            <a:r>
              <a:rPr lang="tr-TR" dirty="0" smtClean="0"/>
              <a:t> ortadan kaldırılır.</a:t>
            </a: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lstStyle/>
          <a:p>
            <a:pPr algn="just">
              <a:buNone/>
            </a:pPr>
            <a:r>
              <a:rPr lang="tr-TR" dirty="0" smtClean="0"/>
              <a:t>      </a:t>
            </a:r>
          </a:p>
          <a:p>
            <a:pPr algn="just">
              <a:buNone/>
            </a:pPr>
            <a:endParaRPr lang="tr-TR" dirty="0" smtClean="0"/>
          </a:p>
          <a:p>
            <a:pPr algn="just">
              <a:buNone/>
            </a:pPr>
            <a:r>
              <a:rPr lang="tr-TR" dirty="0" smtClean="0"/>
              <a:t>       Öğretilecek dil ve iletişim becerisiyle </a:t>
            </a:r>
            <a:r>
              <a:rPr lang="tr-TR" b="1" dirty="0" smtClean="0"/>
              <a:t>ilişkili uyaranlar amacına uygun </a:t>
            </a:r>
            <a:r>
              <a:rPr lang="tr-TR" dirty="0" smtClean="0"/>
              <a:t>bir şekilde dikkatle seçilir. </a:t>
            </a:r>
          </a:p>
          <a:p>
            <a:pPr algn="just">
              <a:buNone/>
            </a:pPr>
            <a:r>
              <a:rPr lang="tr-TR" dirty="0" smtClean="0"/>
              <a:t>       Çocuğun uygun dil kullanımı için </a:t>
            </a:r>
            <a:r>
              <a:rPr lang="tr-TR" b="1" dirty="0" smtClean="0"/>
              <a:t>taklit, pekiştirme, düzeltme ve ipucu verme </a:t>
            </a:r>
            <a:r>
              <a:rPr lang="tr-TR" dirty="0" smtClean="0"/>
              <a:t>gibi Davranışçı Yaklaşıma dayalı teknikler kullanılır.</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054617"/>
          </a:xfrm>
        </p:spPr>
        <p:txBody>
          <a:bodyPr>
            <a:normAutofit/>
          </a:bodyPr>
          <a:lstStyle/>
          <a:p>
            <a:pPr algn="just">
              <a:buNone/>
            </a:pPr>
            <a:r>
              <a:rPr lang="tr-TR" dirty="0" smtClean="0"/>
              <a:t>        Davranışçı yaklaşıma göre Dil Öğretim Yönteminin </a:t>
            </a:r>
            <a:r>
              <a:rPr lang="tr-TR" b="1" dirty="0" smtClean="0"/>
              <a:t>avantajları</a:t>
            </a:r>
            <a:r>
              <a:rPr lang="tr-TR" dirty="0" smtClean="0"/>
              <a:t>; </a:t>
            </a:r>
          </a:p>
          <a:p>
            <a:pPr algn="just">
              <a:buNone/>
            </a:pPr>
            <a:r>
              <a:rPr lang="tr-TR" dirty="0" smtClean="0"/>
              <a:t>        Öğretimin son derece k</a:t>
            </a:r>
            <a:r>
              <a:rPr lang="tr-TR" b="1" dirty="0" smtClean="0"/>
              <a:t>ontrollü koşullar altında</a:t>
            </a:r>
            <a:r>
              <a:rPr lang="tr-TR" dirty="0" smtClean="0"/>
              <a:t> gerçekleşmesi, </a:t>
            </a:r>
            <a:r>
              <a:rPr lang="tr-TR" b="1" dirty="0" smtClean="0"/>
              <a:t>ileri derecede dil sorunu olan</a:t>
            </a:r>
            <a:r>
              <a:rPr lang="tr-TR" dirty="0" smtClean="0"/>
              <a:t> çocuklara dil becerilerinin kazandırılması, dil öğretiminin yanı sıra zihinsel engelli çocuklara öğretilmesi zor olan </a:t>
            </a:r>
            <a:r>
              <a:rPr lang="tr-TR" b="1" dirty="0" smtClean="0"/>
              <a:t>beceri ve davranışları</a:t>
            </a:r>
            <a:r>
              <a:rPr lang="tr-TR" dirty="0" smtClean="0"/>
              <a:t>n öğretiminde kullanılması şeklinde sıralanabilir</a:t>
            </a:r>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lnSpcReduction="10000"/>
          </a:bodyPr>
          <a:lstStyle/>
          <a:p>
            <a:pPr algn="just">
              <a:buNone/>
            </a:pPr>
            <a:r>
              <a:rPr lang="tr-TR" dirty="0" smtClean="0"/>
              <a:t>        Bu avantajların yanı sıra davranışçı yaklaşıma göre Dil Öğretim Yönteminin bazı </a:t>
            </a:r>
            <a:r>
              <a:rPr lang="tr-TR" b="1" dirty="0" smtClean="0"/>
              <a:t>sınırlılıkları</a:t>
            </a:r>
            <a:r>
              <a:rPr lang="tr-TR" dirty="0" smtClean="0"/>
              <a:t> bulunmaktadır.</a:t>
            </a:r>
          </a:p>
          <a:p>
            <a:pPr algn="just">
              <a:buNone/>
            </a:pPr>
            <a:r>
              <a:rPr lang="tr-TR" dirty="0" smtClean="0"/>
              <a:t>        Bu yöntemde öğrencilerden kendilerine sunulan uyaranlara sözel tepki üretmeleri ya da sözel taklitte bulunmaları istenmesi </a:t>
            </a:r>
            <a:r>
              <a:rPr lang="tr-TR" b="1" dirty="0" smtClean="0"/>
              <a:t>doğal iletişimin gerçekleşmesine </a:t>
            </a:r>
            <a:r>
              <a:rPr lang="tr-TR" dirty="0" smtClean="0"/>
              <a:t>benzememektedir. Bu nedenle de öğretilen hedef dil ve iletişim becerileri öğretim ortamından </a:t>
            </a:r>
            <a:r>
              <a:rPr lang="tr-TR" b="1" dirty="0" smtClean="0"/>
              <a:t>doğal ortamlara taşınamamakta yani genellenememektedir </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normAutofit/>
          </a:bodyPr>
          <a:lstStyle/>
          <a:p>
            <a:pPr algn="just">
              <a:buNone/>
            </a:pPr>
            <a:r>
              <a:rPr lang="tr-TR" b="1" dirty="0" smtClean="0"/>
              <a:t>    </a:t>
            </a:r>
          </a:p>
          <a:p>
            <a:pPr algn="just">
              <a:buNone/>
            </a:pPr>
            <a:r>
              <a:rPr lang="tr-TR" dirty="0" smtClean="0"/>
              <a:t>.   </a:t>
            </a:r>
            <a:r>
              <a:rPr lang="tr-TR" b="1" dirty="0" smtClean="0"/>
              <a:t>İletişimin gerçekleşmesi için hangi unsurların bulunması gerekir?</a:t>
            </a:r>
          </a:p>
          <a:p>
            <a:pPr algn="just">
              <a:buNone/>
            </a:pPr>
            <a:endParaRPr lang="tr-TR" b="1" dirty="0" smtClean="0"/>
          </a:p>
          <a:p>
            <a:pPr algn="just">
              <a:buNone/>
            </a:pPr>
            <a:r>
              <a:rPr lang="tr-TR" dirty="0" smtClean="0"/>
              <a:t>        a. İletilecek bir düşünce, bir mesaj,</a:t>
            </a:r>
          </a:p>
          <a:p>
            <a:pPr algn="just">
              <a:buNone/>
            </a:pPr>
            <a:r>
              <a:rPr lang="tr-TR" dirty="0" smtClean="0"/>
              <a:t>        b. Mesajı iletecek bir kişi,</a:t>
            </a:r>
          </a:p>
          <a:p>
            <a:pPr algn="just">
              <a:buNone/>
            </a:pPr>
            <a:r>
              <a:rPr lang="tr-TR" dirty="0" smtClean="0"/>
              <a:t>        c. Ortak bir iletişim aracı,</a:t>
            </a:r>
          </a:p>
          <a:p>
            <a:pPr algn="just">
              <a:spcBef>
                <a:spcPts val="0"/>
              </a:spcBef>
              <a:buNone/>
            </a:pPr>
            <a:r>
              <a:rPr lang="tr-TR" dirty="0" smtClean="0"/>
              <a:t>        d.Mesajı alıp anlamlandırabilecek bir başkası.</a:t>
            </a:r>
          </a:p>
          <a:p>
            <a:pPr algn="just">
              <a:buNone/>
            </a:pPr>
            <a:r>
              <a:rPr lang="tr-TR" dirty="0" smtClean="0"/>
              <a:t> </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endParaRPr lang="tr-TR" dirty="0" smtClean="0"/>
          </a:p>
          <a:p>
            <a:endParaRPr lang="tr-TR" dirty="0" smtClean="0"/>
          </a:p>
          <a:p>
            <a:pPr algn="just">
              <a:buNone/>
            </a:pPr>
            <a:r>
              <a:rPr lang="tr-TR" dirty="0" smtClean="0"/>
              <a:t>       Davranışçı yaklaşımdan etkilenerek en yaygın şekilde kullanılan dil öğretim yöntemi </a:t>
            </a:r>
            <a:r>
              <a:rPr lang="tr-TR" b="1" dirty="0" smtClean="0"/>
              <a:t>Ayrık denemelerle öğretim </a:t>
            </a:r>
            <a:r>
              <a:rPr lang="tr-TR" dirty="0" smtClean="0"/>
              <a:t>yöntemidir.</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268931"/>
          </a:xfrm>
        </p:spPr>
        <p:txBody>
          <a:bodyPr/>
          <a:lstStyle/>
          <a:p>
            <a:pPr>
              <a:buNone/>
            </a:pPr>
            <a:r>
              <a:rPr lang="tr-TR" b="1" dirty="0" smtClean="0"/>
              <a:t>       Ayrık denemelerle öğretim;</a:t>
            </a:r>
          </a:p>
          <a:p>
            <a:pPr algn="just">
              <a:buNone/>
            </a:pPr>
            <a:r>
              <a:rPr lang="tr-TR" dirty="0" smtClean="0"/>
              <a:t>       ADÖ, uygulamalı davranış anali­zine dayalı öğretim uygulamalarından biridir.</a:t>
            </a:r>
          </a:p>
          <a:p>
            <a:pPr algn="just">
              <a:buNone/>
            </a:pPr>
            <a:r>
              <a:rPr lang="tr-TR" dirty="0" smtClean="0"/>
              <a:t>       ADÖ, Uygulamalı davranış analizinin temel unsurlarından biri olan </a:t>
            </a:r>
            <a:r>
              <a:rPr lang="tr-TR" b="1" dirty="0" smtClean="0"/>
              <a:t>davranışın öncülü ve sonuçlarının davranışın oluşumunda </a:t>
            </a:r>
            <a:r>
              <a:rPr lang="tr-TR" dirty="0" smtClean="0"/>
              <a:t>önemli etkisi olduğu ilkesinden hareketle geliştirilmiştir.</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normAutofit/>
          </a:bodyPr>
          <a:lstStyle/>
          <a:p>
            <a:pPr algn="just">
              <a:buNone/>
            </a:pPr>
            <a:r>
              <a:rPr lang="tr-TR" dirty="0" smtClean="0"/>
              <a:t>         ADÖ uygulamasında öğretimsel denemeler </a:t>
            </a:r>
            <a:r>
              <a:rPr lang="tr-TR" b="1" dirty="0" smtClean="0"/>
              <a:t>davranışın öncülü, davranış ve davranışın sonucundan </a:t>
            </a:r>
            <a:r>
              <a:rPr lang="tr-TR" dirty="0" smtClean="0"/>
              <a:t>oluşmaktadır.</a:t>
            </a:r>
          </a:p>
          <a:p>
            <a:pPr algn="just">
              <a:buNone/>
            </a:pPr>
            <a:r>
              <a:rPr lang="tr-TR" dirty="0" smtClean="0"/>
              <a:t>        </a:t>
            </a:r>
            <a:r>
              <a:rPr lang="tr-TR" dirty="0" err="1" smtClean="0"/>
              <a:t>ADÖ’nün</a:t>
            </a:r>
            <a:r>
              <a:rPr lang="tr-TR" dirty="0" smtClean="0"/>
              <a:t> öncül, davranış ve davranışın sonucundan oluşan temel uygulama biçimine ek olarak davranışın öncülünün yanı sıra </a:t>
            </a:r>
            <a:r>
              <a:rPr lang="tr-TR" b="1" dirty="0" smtClean="0"/>
              <a:t>ipuçları da sunmayı ve sunulan ipuç­larını sistematik biçimde silikleştirmeyi içermektedir.</a:t>
            </a:r>
            <a:endParaRPr lang="tr-TR"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lstStyle/>
          <a:p>
            <a:pPr algn="just">
              <a:buNone/>
            </a:pPr>
            <a:r>
              <a:rPr lang="tr-TR" dirty="0" smtClean="0"/>
              <a:t>    Dolayısıyla, yanlışsız öğretim formatıyla gerçekleştirilen </a:t>
            </a:r>
            <a:r>
              <a:rPr lang="tr-TR" dirty="0" err="1" smtClean="0"/>
              <a:t>ADÖ’nün</a:t>
            </a:r>
            <a:r>
              <a:rPr lang="tr-TR" dirty="0" smtClean="0"/>
              <a:t> </a:t>
            </a:r>
            <a:r>
              <a:rPr lang="tr-TR" b="1" dirty="0" smtClean="0"/>
              <a:t>beş ana unsuru </a:t>
            </a:r>
            <a:r>
              <a:rPr lang="tr-TR" dirty="0" smtClean="0"/>
              <a:t>bulunmaktadır: </a:t>
            </a:r>
          </a:p>
          <a:p>
            <a:pPr algn="just">
              <a:buNone/>
            </a:pPr>
            <a:r>
              <a:rPr lang="tr-TR" b="1" dirty="0" smtClean="0"/>
              <a:t>      1-Öncül sunma, </a:t>
            </a:r>
          </a:p>
          <a:p>
            <a:pPr marL="571500" indent="-571500" algn="just">
              <a:buNone/>
            </a:pPr>
            <a:r>
              <a:rPr lang="tr-TR" b="1" dirty="0" smtClean="0"/>
              <a:t>      2- İpucu sunma, </a:t>
            </a:r>
          </a:p>
          <a:p>
            <a:pPr marL="571500" indent="-571500" algn="just">
              <a:buNone/>
            </a:pPr>
            <a:r>
              <a:rPr lang="tr-TR" b="1" dirty="0" smtClean="0"/>
              <a:t>      3- Öğrenci tepkisi </a:t>
            </a:r>
          </a:p>
          <a:p>
            <a:pPr marL="571500" indent="-571500" algn="just">
              <a:buNone/>
            </a:pPr>
            <a:r>
              <a:rPr lang="tr-TR" b="1" dirty="0" smtClean="0"/>
              <a:t>      4-Davranış sonrası uyaranların sunumu </a:t>
            </a:r>
          </a:p>
          <a:p>
            <a:pPr marL="571500" indent="-571500" algn="just">
              <a:buNone/>
            </a:pPr>
            <a:r>
              <a:rPr lang="tr-TR" b="1" dirty="0" smtClean="0"/>
              <a:t>      5-Denemeler arası süre</a:t>
            </a:r>
          </a:p>
          <a:p>
            <a:pPr marL="571500" indent="-571500" algn="just">
              <a:buNone/>
            </a:pPr>
            <a:r>
              <a:rPr lang="tr-TR" b="1"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lstStyle/>
          <a:p>
            <a:r>
              <a:rPr lang="tr-TR" b="1" dirty="0" smtClean="0"/>
              <a:t>Doğal Dil Yöntemi (</a:t>
            </a:r>
            <a:r>
              <a:rPr lang="tr-TR" b="1" dirty="0" err="1" smtClean="0"/>
              <a:t>Naturalistic</a:t>
            </a:r>
            <a:r>
              <a:rPr lang="tr-TR" b="1" dirty="0" smtClean="0"/>
              <a:t> </a:t>
            </a:r>
            <a:r>
              <a:rPr lang="tr-TR" b="1" dirty="0" err="1" smtClean="0"/>
              <a:t>Teaching</a:t>
            </a:r>
            <a:r>
              <a:rPr lang="tr-TR" b="1" dirty="0" smtClean="0"/>
              <a:t>)</a:t>
            </a:r>
            <a:endParaRPr lang="tr-TR" dirty="0" smtClean="0"/>
          </a:p>
          <a:p>
            <a:pPr algn="just">
              <a:buNone/>
            </a:pPr>
            <a:r>
              <a:rPr lang="tr-TR" dirty="0" smtClean="0"/>
              <a:t>       Doğal Dil Sağaltım Yönteminin temeli </a:t>
            </a:r>
            <a:r>
              <a:rPr lang="tr-TR" b="1" dirty="0" smtClean="0"/>
              <a:t>Sosyal Etkileşimci teoridir. </a:t>
            </a:r>
            <a:r>
              <a:rPr lang="tr-TR" dirty="0" smtClean="0"/>
              <a:t>Bu teoriye göre çocuk </a:t>
            </a:r>
            <a:r>
              <a:rPr lang="tr-TR" b="1" dirty="0" smtClean="0"/>
              <a:t>sosyal ortamlarda</a:t>
            </a:r>
            <a:r>
              <a:rPr lang="tr-TR" dirty="0" smtClean="0"/>
              <a:t> etkileşim sonucunda dil edinir.</a:t>
            </a:r>
          </a:p>
          <a:p>
            <a:pPr algn="just">
              <a:buNone/>
            </a:pPr>
            <a:r>
              <a:rPr lang="tr-TR" dirty="0" smtClean="0"/>
              <a:t>        Doğal Dil Sağaltım Yöntemi, çocuğun </a:t>
            </a:r>
            <a:r>
              <a:rPr lang="tr-TR" b="1" dirty="0" smtClean="0"/>
              <a:t>iletişimi başlatması </a:t>
            </a:r>
            <a:r>
              <a:rPr lang="tr-TR" dirty="0" smtClean="0"/>
              <a:t>için gerekli </a:t>
            </a:r>
            <a:r>
              <a:rPr lang="tr-TR" b="1" dirty="0" smtClean="0"/>
              <a:t>düzenlemelerin</a:t>
            </a:r>
            <a:r>
              <a:rPr lang="tr-TR" dirty="0" smtClean="0"/>
              <a:t> yapıldığı, </a:t>
            </a:r>
            <a:r>
              <a:rPr lang="tr-TR" b="1" dirty="0" smtClean="0"/>
              <a:t>öğretimin doğal ortamlarda</a:t>
            </a:r>
            <a:r>
              <a:rPr lang="tr-TR" dirty="0" smtClean="0"/>
              <a:t> düzenlendiği bir dil öğretim yöntemidir.</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pPr algn="just">
              <a:buNone/>
            </a:pPr>
            <a:r>
              <a:rPr lang="tr-TR" dirty="0" smtClean="0"/>
              <a:t>       Bu yöntemde, amaçlar </a:t>
            </a:r>
            <a:r>
              <a:rPr lang="tr-TR" b="1" dirty="0" smtClean="0"/>
              <a:t>normal çocuğun gelişim aşamalarına</a:t>
            </a:r>
            <a:r>
              <a:rPr lang="tr-TR" dirty="0" smtClean="0"/>
              <a:t> göre belirlenir ve </a:t>
            </a:r>
            <a:r>
              <a:rPr lang="tr-TR" b="1" dirty="0" smtClean="0"/>
              <a:t>doğal </a:t>
            </a:r>
            <a:r>
              <a:rPr lang="tr-TR" b="1" dirty="0" err="1" smtClean="0"/>
              <a:t>pekiştireçler</a:t>
            </a:r>
            <a:r>
              <a:rPr lang="tr-TR" dirty="0" smtClean="0"/>
              <a:t> kullanılır. </a:t>
            </a:r>
          </a:p>
          <a:p>
            <a:pPr algn="just">
              <a:buNone/>
            </a:pPr>
            <a:r>
              <a:rPr lang="tr-TR" dirty="0" smtClean="0"/>
              <a:t>       Doğal Dil Öğretim Yöntemi </a:t>
            </a:r>
            <a:r>
              <a:rPr lang="tr-TR" b="1" dirty="0" smtClean="0"/>
              <a:t>öğrenci merkezli bir öğretim yöntemidir. </a:t>
            </a:r>
          </a:p>
          <a:p>
            <a:pPr algn="just">
              <a:buNone/>
            </a:pPr>
            <a:r>
              <a:rPr lang="tr-TR" b="1" dirty="0" smtClean="0"/>
              <a:t>       </a:t>
            </a:r>
            <a:r>
              <a:rPr lang="tr-TR" dirty="0" smtClean="0"/>
              <a:t>En önemli ve temel amacı; Çocukla yetişkin arasındaki etkileşimin kalitesini yükselterek çocuğun sosyal iletişim becerilerini arttırmaktır.</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buNone/>
            </a:pPr>
            <a:r>
              <a:rPr lang="tr-TR" dirty="0" smtClean="0"/>
              <a:t>        İletişim çocuklar ortamda bulunan nesne ve aktivite ile ilgili etkileşime girmeye hazır olduğu zaman başlar.</a:t>
            </a:r>
          </a:p>
          <a:p>
            <a:pPr algn="just">
              <a:buNone/>
            </a:pPr>
            <a:r>
              <a:rPr lang="tr-TR" dirty="0" smtClean="0"/>
              <a:t>       İletişimi </a:t>
            </a:r>
            <a:r>
              <a:rPr lang="tr-TR" b="1" dirty="0" smtClean="0"/>
              <a:t>başlatan çocuktur</a:t>
            </a:r>
            <a:r>
              <a:rPr lang="tr-TR" dirty="0" smtClean="0"/>
              <a:t>. Öğretmen, çocuğun iletişimi başlatması için ortamı </a:t>
            </a:r>
            <a:r>
              <a:rPr lang="tr-TR" b="1" dirty="0" smtClean="0"/>
              <a:t>çocuğun ilgisine </a:t>
            </a:r>
            <a:r>
              <a:rPr lang="tr-TR" dirty="0" smtClean="0"/>
              <a:t>yönelik düzenler.</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8229600" cy="4625989"/>
          </a:xfrm>
        </p:spPr>
        <p:txBody>
          <a:bodyPr/>
          <a:lstStyle/>
          <a:p>
            <a:pPr algn="just">
              <a:buNone/>
            </a:pPr>
            <a:r>
              <a:rPr lang="tr-TR" dirty="0" smtClean="0"/>
              <a:t>         Doğal Dil Yaklaşımında çocuğa dil kazandırmak için </a:t>
            </a:r>
            <a:r>
              <a:rPr lang="tr-TR" b="1" dirty="0" smtClean="0"/>
              <a:t>kendiliğinden oluşan fırsatların </a:t>
            </a:r>
            <a:r>
              <a:rPr lang="tr-TR" dirty="0" smtClean="0"/>
              <a:t>değerlendirilmesine önem verilir      </a:t>
            </a:r>
          </a:p>
          <a:p>
            <a:pPr algn="just">
              <a:buNone/>
            </a:pPr>
            <a:r>
              <a:rPr lang="tr-TR" dirty="0" smtClean="0"/>
              <a:t>         Çocuk iletişimi başlattıktan sonra öğretmen, çocuğun ilgilendiği nesne ve olaylarla ilgili çocuğa </a:t>
            </a:r>
            <a:r>
              <a:rPr lang="tr-TR" b="1" dirty="0" smtClean="0"/>
              <a:t>sözel model olur genişletmeler ve düzeltmeler yapar</a:t>
            </a:r>
            <a:endParaRPr lang="tr-TR"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pPr>
              <a:buNone/>
            </a:pPr>
            <a:r>
              <a:rPr lang="tr-TR" b="1" dirty="0" smtClean="0"/>
              <a:t>      Doğal Dil Sağaltım Teknikleri</a:t>
            </a:r>
            <a:endParaRPr lang="tr-TR" dirty="0" smtClean="0"/>
          </a:p>
          <a:p>
            <a:pPr algn="just">
              <a:buNone/>
            </a:pPr>
            <a:r>
              <a:rPr lang="tr-TR" dirty="0" smtClean="0"/>
              <a:t>      Doğal Dil Sağaltım Yöntemi </a:t>
            </a:r>
          </a:p>
          <a:p>
            <a:pPr algn="just">
              <a:buNone/>
            </a:pPr>
            <a:r>
              <a:rPr lang="tr-TR" b="1" dirty="0" smtClean="0"/>
              <a:t>      genişletme,</a:t>
            </a:r>
          </a:p>
          <a:p>
            <a:pPr algn="just">
              <a:buNone/>
            </a:pPr>
            <a:r>
              <a:rPr lang="tr-TR" b="1" dirty="0" smtClean="0"/>
              <a:t>      kendi kendine konuşma, </a:t>
            </a:r>
          </a:p>
          <a:p>
            <a:pPr algn="just">
              <a:buNone/>
            </a:pPr>
            <a:r>
              <a:rPr lang="tr-TR" b="1" dirty="0" smtClean="0"/>
              <a:t>      paralel konuşma</a:t>
            </a:r>
          </a:p>
          <a:p>
            <a:pPr algn="just">
              <a:buNone/>
            </a:pPr>
            <a:r>
              <a:rPr lang="tr-TR" b="1" dirty="0" smtClean="0"/>
              <a:t>       model olma </a:t>
            </a:r>
            <a:r>
              <a:rPr lang="tr-TR" dirty="0" smtClean="0"/>
              <a:t>gibi doğal dil tekniklerini içerir.</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normAutofit/>
          </a:bodyPr>
          <a:lstStyle/>
          <a:p>
            <a:pPr algn="just">
              <a:buNone/>
            </a:pPr>
            <a:r>
              <a:rPr lang="tr-TR" b="1" dirty="0" smtClean="0"/>
              <a:t>       Genişletme: </a:t>
            </a:r>
          </a:p>
          <a:p>
            <a:pPr algn="just">
              <a:buNone/>
            </a:pPr>
            <a:r>
              <a:rPr lang="tr-TR" b="1" dirty="0" smtClean="0"/>
              <a:t>        </a:t>
            </a:r>
            <a:r>
              <a:rPr lang="tr-TR" dirty="0" smtClean="0"/>
              <a:t>Çocuğun konuşmalarını tamamlayarak tekrarlama anlamına da gelmektedir. </a:t>
            </a:r>
          </a:p>
          <a:p>
            <a:pPr algn="just">
              <a:buNone/>
            </a:pPr>
            <a:r>
              <a:rPr lang="tr-TR" dirty="0" smtClean="0"/>
              <a:t>        Konuşan fakat tam cümlelerle konuşamayan çocuklar için yararlıdır.</a:t>
            </a:r>
          </a:p>
          <a:p>
            <a:pPr algn="just">
              <a:buNone/>
            </a:pPr>
            <a:r>
              <a:rPr lang="tr-TR" dirty="0" smtClean="0"/>
              <a:t>         Daha karmaşık sözel davranışın kullanımına model olmak için kullanılır. </a:t>
            </a:r>
          </a:p>
          <a:p>
            <a:pPr algn="just">
              <a:buNone/>
            </a:pPr>
            <a:r>
              <a:rPr lang="tr-TR" dirty="0" smtClean="0"/>
              <a:t>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pPr>
              <a:buNone/>
            </a:pPr>
            <a:r>
              <a:rPr lang="tr-TR" b="1" dirty="0" smtClean="0"/>
              <a:t>     </a:t>
            </a:r>
          </a:p>
          <a:p>
            <a:pPr>
              <a:buNone/>
            </a:pPr>
            <a:r>
              <a:rPr lang="tr-TR" b="1" dirty="0" smtClean="0"/>
              <a:t>      Kaç tür İletişim biçimi vardır</a:t>
            </a:r>
            <a:r>
              <a:rPr lang="tr-TR" dirty="0" smtClean="0"/>
              <a:t>?</a:t>
            </a:r>
          </a:p>
          <a:p>
            <a:pPr>
              <a:buNone/>
            </a:pPr>
            <a:endParaRPr lang="tr-TR" dirty="0" smtClean="0"/>
          </a:p>
          <a:p>
            <a:pPr>
              <a:buNone/>
            </a:pPr>
            <a:r>
              <a:rPr lang="tr-TR" dirty="0" smtClean="0"/>
              <a:t>       Sözel İletişim</a:t>
            </a:r>
          </a:p>
          <a:p>
            <a:pPr>
              <a:buNone/>
            </a:pPr>
            <a:r>
              <a:rPr lang="tr-TR" dirty="0" smtClean="0"/>
              <a:t>       Sözel Olmayan İletişim</a:t>
            </a:r>
          </a:p>
          <a:p>
            <a:pPr>
              <a:buNone/>
            </a:pPr>
            <a:r>
              <a:rPr lang="tr-TR" dirty="0" smtClean="0"/>
              <a:t> </a:t>
            </a:r>
          </a:p>
          <a:p>
            <a:pPr>
              <a:buNone/>
            </a:pPr>
            <a:r>
              <a:rPr lang="tr-TR" b="1" dirty="0" smtClean="0"/>
              <a:t>       Sözel olmayan iletişime Örnek veriniz.</a:t>
            </a:r>
            <a:endParaRPr lang="tr-TR"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lstStyle/>
          <a:p>
            <a:pPr algn="just">
              <a:buNone/>
            </a:pPr>
            <a:r>
              <a:rPr lang="tr-TR" dirty="0" smtClean="0"/>
              <a:t>       Genişletme yapılırken; yetişkin çocuğu dinler, çocuğun söylemek istediği tüm cümleyi anlamaya çalışır ve cümleyi tüm fakat basit şekilde söyler.</a:t>
            </a:r>
          </a:p>
          <a:p>
            <a:pPr algn="just">
              <a:buNone/>
            </a:pPr>
            <a:r>
              <a:rPr lang="tr-TR" dirty="0" smtClean="0"/>
              <a:t>          </a:t>
            </a:r>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buNone/>
            </a:pPr>
            <a:r>
              <a:rPr lang="tr-TR" b="1" dirty="0" smtClean="0"/>
              <a:t>       Kendi kendine konuşma:</a:t>
            </a:r>
          </a:p>
          <a:p>
            <a:pPr algn="just">
              <a:buNone/>
            </a:pPr>
            <a:r>
              <a:rPr lang="tr-TR" b="1" dirty="0" smtClean="0"/>
              <a:t>       </a:t>
            </a:r>
            <a:r>
              <a:rPr lang="tr-TR" dirty="0" smtClean="0"/>
              <a:t>Çocuğun hareketlerini ve düşüncelerini sözelleştirmedir. Kendi kendine konuşma tekniğini kullanırken, yetişkinler ne yaptıklarıyla, ne gördükleriyle ve ne hissettikleri ile ilgili çocuk yanlarındayken konuşurlar. Kendi kendine konuşma tekniği aynı zamanda çocuğa gelişmiş cümleler, paragraflar, yeni kelimeler duyma fırsatı sağlar</a:t>
            </a: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a:bodyPr>
          <a:lstStyle/>
          <a:p>
            <a:pPr algn="just">
              <a:buNone/>
            </a:pPr>
            <a:r>
              <a:rPr lang="tr-TR" b="1" dirty="0" smtClean="0"/>
              <a:t>      Paralel konuşma</a:t>
            </a:r>
            <a:r>
              <a:rPr lang="tr-TR" dirty="0" smtClean="0"/>
              <a:t>: </a:t>
            </a:r>
          </a:p>
          <a:p>
            <a:pPr algn="just">
              <a:buNone/>
            </a:pPr>
            <a:r>
              <a:rPr lang="tr-TR" dirty="0" smtClean="0"/>
              <a:t>       Çocuğun hareketlerini ve düşüncelerini sözelleştirmedir</a:t>
            </a:r>
          </a:p>
          <a:p>
            <a:pPr algn="just">
              <a:buNone/>
            </a:pPr>
            <a:r>
              <a:rPr lang="tr-TR" dirty="0" smtClean="0"/>
              <a:t>       </a:t>
            </a:r>
            <a:r>
              <a:rPr lang="tr-TR" b="1" dirty="0" smtClean="0"/>
              <a:t>Model: </a:t>
            </a:r>
          </a:p>
          <a:p>
            <a:pPr algn="just">
              <a:buNone/>
            </a:pPr>
            <a:r>
              <a:rPr lang="tr-TR" dirty="0" smtClean="0"/>
              <a:t>        Çocukla etkileşime giren kişinin diyalog aktivitelerinin uygun anlarında kurallı ifadeler ürettiği fakat çocuğun taklit etmesini istemediği bir tekniktir</a:t>
            </a:r>
          </a:p>
          <a:p>
            <a:pPr algn="just">
              <a:buNone/>
            </a:pP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lstStyle/>
          <a:p>
            <a:pPr algn="just">
              <a:buNone/>
            </a:pPr>
            <a:r>
              <a:rPr lang="tr-TR" b="1" dirty="0" smtClean="0"/>
              <a:t>       Örnek:</a:t>
            </a:r>
          </a:p>
          <a:p>
            <a:pPr algn="just">
              <a:buNone/>
            </a:pPr>
            <a:r>
              <a:rPr lang="tr-TR" dirty="0" smtClean="0"/>
              <a:t>       Anne ve çocuk arabayla oynarken, annenin arabayı hareket ettirerek arabam gidiyor‖ demesi veya çocuğun hareketlerini tanımlamak için senin araban dağı tırmanıyor‖ demesi Model‖ tekniğine örnek olarak verilebilir. </a:t>
            </a:r>
          </a:p>
          <a:p>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Eklektik yöntemler</a:t>
            </a:r>
            <a:endParaRPr lang="tr-TR" b="1" dirty="0"/>
          </a:p>
        </p:txBody>
      </p:sp>
      <p:sp>
        <p:nvSpPr>
          <p:cNvPr id="3" name="2 İçerik Yer Tutucusu"/>
          <p:cNvSpPr>
            <a:spLocks noGrp="1"/>
          </p:cNvSpPr>
          <p:nvPr>
            <p:ph idx="1"/>
          </p:nvPr>
        </p:nvSpPr>
        <p:spPr/>
        <p:txBody>
          <a:bodyPr/>
          <a:lstStyle/>
          <a:p>
            <a:pPr algn="just"/>
            <a:r>
              <a:rPr lang="tr-TR" dirty="0" smtClean="0"/>
              <a:t>Eklektik yöntemler hem davranışçı yaklaşımdan hem de sosyal etkileşim teorisinden etkilenerek oluşturulan dil öğretim yöntemleridir.</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    Bu yöntemler;</a:t>
            </a:r>
          </a:p>
          <a:p>
            <a:r>
              <a:rPr lang="tr-TR" b="1" dirty="0" smtClean="0"/>
              <a:t>Çevresel İpuçlarına dayalı yöntemler</a:t>
            </a:r>
          </a:p>
          <a:p>
            <a:r>
              <a:rPr lang="tr-TR" b="1" dirty="0" smtClean="0"/>
              <a:t>Fırsat Öğretimi</a:t>
            </a:r>
          </a:p>
          <a:p>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pPr>
              <a:buNone/>
            </a:pPr>
            <a:r>
              <a:rPr lang="tr-TR" b="1" dirty="0" smtClean="0"/>
              <a:t>    Çevresel İpuçlarına dayalı yöntemler</a:t>
            </a:r>
          </a:p>
          <a:p>
            <a:pPr>
              <a:buNone/>
            </a:pPr>
            <a:r>
              <a:rPr lang="tr-TR" b="1" dirty="0" smtClean="0"/>
              <a:t>     </a:t>
            </a:r>
            <a:r>
              <a:rPr lang="tr-TR" dirty="0" smtClean="0"/>
              <a:t>Ulaşılmaz hale getirme</a:t>
            </a:r>
          </a:p>
          <a:p>
            <a:pPr>
              <a:buNone/>
            </a:pPr>
            <a:r>
              <a:rPr lang="tr-TR" dirty="0" smtClean="0"/>
              <a:t>     Sınırlı oranda verme</a:t>
            </a:r>
          </a:p>
          <a:p>
            <a:pPr>
              <a:buNone/>
            </a:pPr>
            <a:r>
              <a:rPr lang="tr-TR" dirty="0" smtClean="0"/>
              <a:t>     Seçenek sunma</a:t>
            </a:r>
          </a:p>
          <a:p>
            <a:pPr>
              <a:buNone/>
            </a:pPr>
            <a:r>
              <a:rPr lang="tr-TR" dirty="0" smtClean="0"/>
              <a:t>     Şaşırtıcı beklenmedik durumlar yaratma</a:t>
            </a:r>
          </a:p>
          <a:p>
            <a:pPr>
              <a:buNone/>
            </a:pPr>
            <a:r>
              <a:rPr lang="tr-TR" dirty="0" smtClean="0"/>
              <a:t>     Tepki isteme ( </a:t>
            </a:r>
            <a:r>
              <a:rPr lang="tr-TR" dirty="0" err="1" smtClean="0"/>
              <a:t>mand</a:t>
            </a:r>
            <a:r>
              <a:rPr lang="tr-TR" dirty="0" smtClean="0"/>
              <a:t>- model olma)</a:t>
            </a:r>
          </a:p>
          <a:p>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lstStyle/>
          <a:p>
            <a:r>
              <a:rPr lang="tr-TR" b="1" dirty="0" smtClean="0"/>
              <a:t>Ulaşılmaz hale getirme</a:t>
            </a:r>
          </a:p>
          <a:p>
            <a:pPr algn="just">
              <a:buNone/>
            </a:pPr>
            <a:r>
              <a:rPr lang="tr-TR" dirty="0" smtClean="0"/>
              <a:t>         Çocuğun ilgi ve gereksinimlerine göre ulaşmak istediği şeyleri ulaşılmaz hale getirmektir. İlgi ya da gereksinim duyacağı ve ya etkileşime gireceği durumlar sosyal olarak engellenir ve böylece çocuğun yapmak istediği şey için yetişkinle iletişime girmesi beklenir.</a:t>
            </a:r>
          </a:p>
          <a:p>
            <a:pPr algn="just">
              <a:buNone/>
            </a:pPr>
            <a:r>
              <a:rPr lang="tr-TR" dirty="0" smtClean="0"/>
              <a:t>      </a:t>
            </a:r>
          </a:p>
          <a:p>
            <a:pPr algn="just">
              <a:buNone/>
            </a:pPr>
            <a:r>
              <a:rPr lang="tr-TR" dirty="0" smtClean="0"/>
              <a:t>   </a:t>
            </a:r>
          </a:p>
          <a:p>
            <a:pPr algn="just">
              <a:buNone/>
            </a:pPr>
            <a:endParaRPr lang="tr-T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a:bodyPr>
          <a:lstStyle/>
          <a:p>
            <a:r>
              <a:rPr lang="tr-TR" b="1" dirty="0" smtClean="0"/>
              <a:t>      Sınırlı oranda verme</a:t>
            </a:r>
          </a:p>
          <a:p>
            <a:pPr algn="just">
              <a:buNone/>
            </a:pPr>
            <a:r>
              <a:rPr lang="tr-TR" b="1" dirty="0" smtClean="0"/>
              <a:t>         </a:t>
            </a:r>
            <a:r>
              <a:rPr lang="tr-TR" dirty="0" smtClean="0"/>
              <a:t>Etkinlik ya da herhangi bir durum sırasında çocuğun ilgi duyduğu ya da gereksinim duyduğu şeylerin hepsini değil sadece bir kısmını vererek çocuğun daha fazla istemesi dolayısıyla iletişim kurması amaçlanır. İletişim kurma çabası içine giren çocuğun dil becerilerini desteklemek için fırsat elde edilmiş olunur.</a:t>
            </a:r>
          </a:p>
          <a:p>
            <a:pPr algn="just">
              <a:buNone/>
            </a:pPr>
            <a:r>
              <a:rPr lang="tr-TR" dirty="0" smtClean="0"/>
              <a:t>      </a:t>
            </a:r>
          </a:p>
          <a:p>
            <a:pPr algn="just">
              <a:buNone/>
            </a:pPr>
            <a:endParaRPr lang="tr-TR"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lstStyle/>
          <a:p>
            <a:r>
              <a:rPr lang="tr-TR" b="1" dirty="0" smtClean="0"/>
              <a:t>    Seçenek sunma</a:t>
            </a:r>
          </a:p>
          <a:p>
            <a:pPr algn="just">
              <a:buNone/>
            </a:pPr>
            <a:r>
              <a:rPr lang="tr-TR" b="1" dirty="0" smtClean="0"/>
              <a:t>       </a:t>
            </a:r>
            <a:r>
              <a:rPr lang="tr-TR" dirty="0" smtClean="0"/>
              <a:t>Seçenek sunma aslında çocuğun liderliğini / ilgisini izleme açısından da çocuğun tercihine duyulan saygıyı ifade etmekte olup çocuk merkezli bir stratejidir. Seçenek sunmanın biçimi çocuğun dil beceri düzeyine göre değişebilir.</a:t>
            </a:r>
          </a:p>
          <a:p>
            <a:pPr>
              <a:buNone/>
            </a:pPr>
            <a:endParaRPr lang="tr-TR"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lstStyle/>
          <a:p>
            <a:pPr algn="just">
              <a:buNone/>
            </a:pPr>
            <a:r>
              <a:rPr lang="tr-TR" dirty="0" smtClean="0"/>
              <a:t>                             </a:t>
            </a:r>
          </a:p>
          <a:p>
            <a:pPr algn="just">
              <a:buNone/>
            </a:pPr>
            <a:r>
              <a:rPr lang="tr-TR" dirty="0" smtClean="0"/>
              <a:t>                               </a:t>
            </a:r>
            <a:r>
              <a:rPr lang="tr-TR" sz="4000" b="1" dirty="0" smtClean="0"/>
              <a:t>Dil Nedir?</a:t>
            </a:r>
          </a:p>
          <a:p>
            <a:pPr algn="just">
              <a:buNone/>
            </a:pPr>
            <a:r>
              <a:rPr lang="tr-TR" b="1" dirty="0" smtClean="0"/>
              <a:t>         </a:t>
            </a:r>
          </a:p>
          <a:p>
            <a:pPr algn="just">
              <a:buNone/>
            </a:pPr>
            <a:r>
              <a:rPr lang="tr-TR" b="1" dirty="0" smtClean="0"/>
              <a:t>          </a:t>
            </a:r>
            <a:r>
              <a:rPr lang="tr-TR" dirty="0" smtClean="0"/>
              <a:t>Dil </a:t>
            </a:r>
            <a:r>
              <a:rPr lang="tr-TR" b="1" dirty="0" smtClean="0"/>
              <a:t>iletişim amacı </a:t>
            </a:r>
            <a:r>
              <a:rPr lang="tr-TR" dirty="0" smtClean="0"/>
              <a:t>ile kullanılan anlamları ifade etmek için </a:t>
            </a:r>
            <a:r>
              <a:rPr lang="tr-TR" b="1" dirty="0" smtClean="0"/>
              <a:t>toplumsal uzlaşmaya </a:t>
            </a:r>
            <a:r>
              <a:rPr lang="tr-TR" dirty="0" smtClean="0"/>
              <a:t>dayalı biçimlerden oluşan bir </a:t>
            </a:r>
            <a:r>
              <a:rPr lang="tr-TR" b="1" dirty="0" smtClean="0"/>
              <a:t>sistemdir</a:t>
            </a:r>
            <a:r>
              <a:rPr lang="tr-TR" dirty="0" smtClean="0"/>
              <a:t>. </a:t>
            </a:r>
          </a:p>
          <a:p>
            <a:pPr algn="just">
              <a:buNone/>
            </a:pPr>
            <a:r>
              <a:rPr lang="tr-TR" dirty="0" smtClean="0"/>
              <a:t>          Dil iletişimin sağlanmasında </a:t>
            </a:r>
            <a:r>
              <a:rPr lang="tr-TR" b="1" dirty="0" smtClean="0"/>
              <a:t>araç görevi </a:t>
            </a:r>
            <a:r>
              <a:rPr lang="tr-TR" dirty="0" smtClean="0"/>
              <a:t>görmekte ve </a:t>
            </a:r>
            <a:r>
              <a:rPr lang="tr-TR" b="1" dirty="0" smtClean="0"/>
              <a:t>kodlardan</a:t>
            </a:r>
            <a:r>
              <a:rPr lang="tr-TR" dirty="0" smtClean="0"/>
              <a:t> oluşmaktadır.</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fontScale="92500" lnSpcReduction="10000"/>
          </a:bodyPr>
          <a:lstStyle/>
          <a:p>
            <a:r>
              <a:rPr lang="tr-TR" b="1" dirty="0" smtClean="0"/>
              <a:t>     Şaşırtıcı beklenmedik durumlar yaratma</a:t>
            </a:r>
          </a:p>
          <a:p>
            <a:pPr algn="just">
              <a:buNone/>
            </a:pPr>
            <a:r>
              <a:rPr lang="tr-TR" b="1" dirty="0" smtClean="0"/>
              <a:t>        </a:t>
            </a:r>
            <a:r>
              <a:rPr lang="tr-TR" dirty="0" smtClean="0"/>
              <a:t>Çocuğun alışkın olduğu durumlarda ya da etkinlikler sırasında şaşırtıcı durumlar yaratma çocuğun iletişim kurması için fırsatlar sunar. Bu durumlar yetişkini çocuğun dil becerilerini desteklemesi için olanak sağlar. Her zaman aynı şekilde yapılan etkinlikler sırasında çocuğa farklı tanıdık olmadığı bir durum yaratma hem etkileşime hareket kazandırarak heyecan katar hem de etkileşimi monotonluktan çıkarır. Böyle bir ortam düzenlemesi çocuğun ilgisini çekerek iletişimsel tepki vermesine yol açar.</a:t>
            </a:r>
            <a:endParaRPr lang="tr-TR"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pPr algn="just"/>
            <a:r>
              <a:rPr lang="tr-TR" b="1" dirty="0" smtClean="0"/>
              <a:t>  Tepki isteme ( </a:t>
            </a:r>
            <a:r>
              <a:rPr lang="tr-TR" b="1" dirty="0" err="1" smtClean="0"/>
              <a:t>mand</a:t>
            </a:r>
            <a:r>
              <a:rPr lang="tr-TR" b="1" dirty="0" smtClean="0"/>
              <a:t>- model olma)</a:t>
            </a:r>
          </a:p>
          <a:p>
            <a:pPr algn="just">
              <a:buNone/>
            </a:pPr>
            <a:r>
              <a:rPr lang="tr-TR" b="1" dirty="0" smtClean="0"/>
              <a:t>      </a:t>
            </a:r>
            <a:r>
              <a:rPr lang="tr-TR" dirty="0" smtClean="0"/>
              <a:t>Bu teknik; yetişkinlerin çocuktan tepki istemesine ve model olmasına dayanır.  Çocuğu sorular yöneltilerek tepki vermesi beklenir çocuk tepki vermediğinde model olunur ve tekrar etmesi istenir. Ardından çocuğun sözel tepkisi pekiştirilir.</a:t>
            </a:r>
          </a:p>
          <a:p>
            <a:pPr algn="just">
              <a:buNone/>
            </a:pPr>
            <a:r>
              <a:rPr lang="tr-TR" dirty="0" smtClean="0"/>
              <a:t>    </a:t>
            </a:r>
          </a:p>
          <a:p>
            <a:endParaRPr lang="tr-TR" b="1"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normAutofit fontScale="92500" lnSpcReduction="20000"/>
          </a:bodyPr>
          <a:lstStyle/>
          <a:p>
            <a:pPr>
              <a:buNone/>
            </a:pPr>
            <a:r>
              <a:rPr lang="tr-TR" b="1" dirty="0" smtClean="0"/>
              <a:t>        Fırsat Öğretimi</a:t>
            </a:r>
          </a:p>
          <a:p>
            <a:pPr algn="just">
              <a:buNone/>
            </a:pPr>
            <a:r>
              <a:rPr lang="tr-TR" b="1" dirty="0" smtClean="0"/>
              <a:t>        </a:t>
            </a:r>
            <a:r>
              <a:rPr lang="tr-TR" dirty="0" smtClean="0"/>
              <a:t>İletişim teşvik edici bir çevre düzenlemesi yapılarak doğal etkileşim bağlamında art arda denemelere yer verilmesi ile yürütülen UDA ya dayalı doğal öğretim yöntemidir. Fırsat öğretiminde her bir denemeyi ön uyaran değil çocuğun iletişim girişimi başlatır. İletişim girişimi iletişim ortağı tarafından kabul edilir ve çocuktan daha üst düzey bir iletişimsel davranış beklenir. Çocuk kendisinden beklenen iletişimsel davranışı gerçekleştirdiğinde davranışla işlevsel olarak ilişkili doğal pekiştirme yapılır.</a:t>
            </a:r>
          </a:p>
          <a:p>
            <a:pPr algn="just">
              <a:buNone/>
            </a:pPr>
            <a:endParaRPr lang="tr-TR" b="1"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normAutofit fontScale="92500" lnSpcReduction="20000"/>
          </a:bodyPr>
          <a:lstStyle/>
          <a:p>
            <a:pPr algn="just">
              <a:buNone/>
            </a:pPr>
            <a:r>
              <a:rPr lang="tr-TR" b="1" dirty="0" smtClean="0"/>
              <a:t>     Fırsat öğretiminde</a:t>
            </a:r>
          </a:p>
          <a:p>
            <a:pPr algn="just">
              <a:buNone/>
            </a:pPr>
            <a:r>
              <a:rPr lang="tr-TR" b="1" dirty="0" smtClean="0"/>
              <a:t>        </a:t>
            </a:r>
            <a:r>
              <a:rPr lang="tr-TR" dirty="0" smtClean="0"/>
              <a:t>Hedef davranış ve hedef davranışa ilişkin ön koşullar belirlenir.</a:t>
            </a:r>
          </a:p>
          <a:p>
            <a:pPr algn="just">
              <a:buNone/>
            </a:pPr>
            <a:r>
              <a:rPr lang="tr-TR" dirty="0" smtClean="0"/>
              <a:t>         Ardından önkoşul davranışlarını gerçekleştirmeye ve hedef davranışların öğrenilmesine zemin hazırlayacak ortam ve araçlar düzenlenir. ( Örneğin çocuğun sevdiği bir nesne çocuğun görebileceği ama ulaşamayacağı bir yere konulur ve çocuğun nesneyi almak için bir girişimde bulunması beklenir yada ortamda bir zorlukla karşılaşması sağlanarak bu zorluğu ortadan kaldırması için iletişim girişiminde bulunması beklenir.</a:t>
            </a:r>
          </a:p>
          <a:p>
            <a:endParaRPr lang="tr-T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buNone/>
            </a:pPr>
            <a:r>
              <a:rPr lang="tr-TR" dirty="0" smtClean="0"/>
              <a:t>     Çocuğun kendiliğinden talep etmesi beklenir. ( Bekleme ile birlikte fırsat öğretiminin bir denemesi başlamış olur).</a:t>
            </a:r>
          </a:p>
          <a:p>
            <a:pPr algn="just">
              <a:buNone/>
            </a:pPr>
            <a:r>
              <a:rPr lang="tr-TR" dirty="0" smtClean="0"/>
              <a:t>      </a:t>
            </a:r>
          </a:p>
          <a:p>
            <a:endParaRPr lang="tr-T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dirty="0" smtClean="0"/>
          </a:p>
          <a:p>
            <a:endParaRPr lang="tr-TR" dirty="0" smtClean="0"/>
          </a:p>
          <a:p>
            <a:endParaRPr lang="tr-TR" dirty="0" smtClean="0"/>
          </a:p>
          <a:p>
            <a:pPr>
              <a:buNone/>
            </a:pPr>
            <a:r>
              <a:rPr lang="tr-TR" dirty="0" smtClean="0"/>
              <a:t>                         </a:t>
            </a:r>
            <a:r>
              <a:rPr lang="tr-TR" sz="4000" b="1" dirty="0" smtClean="0"/>
              <a:t>TEŞEKKÜRLER…</a:t>
            </a:r>
            <a:endParaRPr lang="tr-TR" sz="4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lstStyle/>
          <a:p>
            <a:pPr algn="just">
              <a:buNone/>
            </a:pPr>
            <a:r>
              <a:rPr lang="tr-TR" dirty="0" smtClean="0"/>
              <a:t>          </a:t>
            </a:r>
          </a:p>
          <a:p>
            <a:pPr algn="just">
              <a:buNone/>
            </a:pPr>
            <a:r>
              <a:rPr lang="tr-TR" dirty="0" smtClean="0"/>
              <a:t>         Sözel iletişimin sağlanmasında bu derece önemli olan </a:t>
            </a:r>
            <a:r>
              <a:rPr lang="tr-TR" b="1" dirty="0" smtClean="0"/>
              <a:t>dil</a:t>
            </a:r>
            <a:r>
              <a:rPr lang="tr-TR" dirty="0" smtClean="0"/>
              <a:t>, </a:t>
            </a:r>
            <a:r>
              <a:rPr lang="tr-TR" b="1" dirty="0" err="1" smtClean="0"/>
              <a:t>Bloom</a:t>
            </a:r>
            <a:r>
              <a:rPr lang="tr-TR" b="1" dirty="0" smtClean="0"/>
              <a:t> ve Lahey</a:t>
            </a:r>
            <a:r>
              <a:rPr lang="tr-TR" dirty="0" smtClean="0"/>
              <a:t>’e (1978) göre birbiriyle etkileşim hâlinde bulunan </a:t>
            </a:r>
            <a:r>
              <a:rPr lang="tr-TR" b="1" dirty="0" smtClean="0"/>
              <a:t>üç bileşenden</a:t>
            </a:r>
            <a:r>
              <a:rPr lang="tr-TR" dirty="0" smtClean="0"/>
              <a:t> meydana gelir. Bunlar; </a:t>
            </a:r>
          </a:p>
          <a:p>
            <a:pPr algn="just">
              <a:buNone/>
            </a:pPr>
            <a:r>
              <a:rPr lang="tr-TR" b="1" dirty="0" smtClean="0"/>
              <a:t>       Biçim, </a:t>
            </a:r>
          </a:p>
          <a:p>
            <a:pPr algn="just">
              <a:buNone/>
            </a:pPr>
            <a:r>
              <a:rPr lang="tr-TR" b="1" dirty="0" smtClean="0"/>
              <a:t>       İçerik </a:t>
            </a:r>
          </a:p>
          <a:p>
            <a:pPr algn="just">
              <a:buNone/>
            </a:pPr>
            <a:r>
              <a:rPr lang="tr-TR" b="1" dirty="0" smtClean="0"/>
              <a:t>       Kullanım</a:t>
            </a:r>
          </a:p>
          <a:p>
            <a:pPr>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pPr algn="just">
              <a:buNone/>
            </a:pPr>
            <a:r>
              <a:rPr lang="tr-TR" dirty="0" smtClean="0"/>
              <a:t>      </a:t>
            </a:r>
          </a:p>
          <a:p>
            <a:pPr algn="just">
              <a:buNone/>
            </a:pPr>
            <a:r>
              <a:rPr lang="tr-TR" dirty="0" smtClean="0"/>
              <a:t>       Dilin </a:t>
            </a:r>
            <a:r>
              <a:rPr lang="tr-TR" b="1" dirty="0" smtClean="0"/>
              <a:t>biçim bileşeni</a:t>
            </a:r>
            <a:r>
              <a:rPr lang="tr-TR" dirty="0" smtClean="0"/>
              <a:t>, dildeki </a:t>
            </a:r>
            <a:r>
              <a:rPr lang="tr-TR" b="1" dirty="0" smtClean="0"/>
              <a:t>konuşma seslerini</a:t>
            </a:r>
            <a:r>
              <a:rPr lang="tr-TR" dirty="0" smtClean="0"/>
              <a:t>, sözcüklerdeki kök ve ekleri ve sözcüklerin cümle içinde dizilişini inceler.</a:t>
            </a:r>
          </a:p>
          <a:p>
            <a:pPr algn="just">
              <a:buNone/>
            </a:pPr>
            <a:r>
              <a:rPr lang="tr-TR" dirty="0" smtClean="0"/>
              <a:t>       Dilin </a:t>
            </a:r>
            <a:r>
              <a:rPr lang="tr-TR" b="1" dirty="0" smtClean="0"/>
              <a:t>içerik bileşeni</a:t>
            </a:r>
            <a:r>
              <a:rPr lang="tr-TR" dirty="0" smtClean="0"/>
              <a:t>, dilin anlam yönüyle ilgilidir. </a:t>
            </a:r>
          </a:p>
          <a:p>
            <a:pPr algn="just">
              <a:buNone/>
            </a:pPr>
            <a:r>
              <a:rPr lang="tr-TR" dirty="0" smtClean="0"/>
              <a:t>     İçerik tek tek </a:t>
            </a:r>
            <a:r>
              <a:rPr lang="tr-TR" b="1" dirty="0" smtClean="0"/>
              <a:t>sözcüklerin</a:t>
            </a:r>
            <a:r>
              <a:rPr lang="tr-TR" dirty="0" smtClean="0"/>
              <a:t> </a:t>
            </a:r>
            <a:r>
              <a:rPr lang="tr-TR" b="1" dirty="0" smtClean="0"/>
              <a:t>anlamları</a:t>
            </a:r>
            <a:r>
              <a:rPr lang="tr-TR" dirty="0" smtClean="0"/>
              <a:t> ve sözcüklerin farklı şekillerde bir araya getirilmesinden oluşan </a:t>
            </a:r>
            <a:r>
              <a:rPr lang="tr-TR" b="1" dirty="0" smtClean="0"/>
              <a:t>cümle anlamlarıyla </a:t>
            </a:r>
            <a:r>
              <a:rPr lang="tr-TR" dirty="0" smtClean="0"/>
              <a:t>ilgilenir.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lstStyle/>
          <a:p>
            <a:pPr algn="just">
              <a:buNone/>
            </a:pPr>
            <a:r>
              <a:rPr lang="tr-TR" dirty="0" smtClean="0"/>
              <a:t>       </a:t>
            </a:r>
          </a:p>
          <a:p>
            <a:pPr algn="just">
              <a:buNone/>
            </a:pPr>
            <a:r>
              <a:rPr lang="tr-TR" dirty="0" smtClean="0"/>
              <a:t>         </a:t>
            </a:r>
            <a:r>
              <a:rPr lang="tr-TR" dirty="0" err="1" smtClean="0"/>
              <a:t>Bloom</a:t>
            </a:r>
            <a:r>
              <a:rPr lang="tr-TR" dirty="0" smtClean="0"/>
              <a:t> ve Lahey’e göre dil </a:t>
            </a:r>
            <a:r>
              <a:rPr lang="tr-TR" b="1" dirty="0" smtClean="0"/>
              <a:t>kullanımının</a:t>
            </a:r>
            <a:r>
              <a:rPr lang="tr-TR" dirty="0" smtClean="0"/>
              <a:t> iki yönü bulunmaktadır. </a:t>
            </a:r>
          </a:p>
          <a:p>
            <a:pPr algn="just">
              <a:buNone/>
            </a:pPr>
            <a:r>
              <a:rPr lang="tr-TR" dirty="0" smtClean="0"/>
              <a:t>         </a:t>
            </a:r>
          </a:p>
          <a:p>
            <a:pPr algn="just">
              <a:buNone/>
            </a:pPr>
            <a:r>
              <a:rPr lang="tr-TR" dirty="0" smtClean="0"/>
              <a:t>         Birincisi </a:t>
            </a:r>
            <a:r>
              <a:rPr lang="tr-TR" b="1" dirty="0" smtClean="0"/>
              <a:t>işlevler</a:t>
            </a:r>
            <a:r>
              <a:rPr lang="tr-TR" dirty="0" smtClean="0"/>
              <a:t>, ikincisi </a:t>
            </a:r>
            <a:r>
              <a:rPr lang="tr-TR" b="1" dirty="0" smtClean="0"/>
              <a:t>bağlamlardır</a:t>
            </a:r>
            <a:r>
              <a:rPr lang="tr-TR" dirty="0" smtClean="0"/>
              <a:t>. </a:t>
            </a:r>
          </a:p>
          <a:p>
            <a:pPr algn="just">
              <a:buNone/>
            </a:pPr>
            <a:r>
              <a:rPr lang="tr-TR" b="1"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pPr algn="just">
              <a:buNone/>
            </a:pPr>
            <a:r>
              <a:rPr lang="tr-TR" b="1" dirty="0" smtClean="0"/>
              <a:t>      </a:t>
            </a:r>
          </a:p>
          <a:p>
            <a:pPr algn="just">
              <a:buNone/>
            </a:pPr>
            <a:endParaRPr lang="tr-TR" b="1" dirty="0" smtClean="0"/>
          </a:p>
          <a:p>
            <a:pPr algn="just">
              <a:buNone/>
            </a:pPr>
            <a:r>
              <a:rPr lang="tr-TR" b="1" dirty="0" smtClean="0"/>
              <a:t>         İşlevler</a:t>
            </a:r>
            <a:r>
              <a:rPr lang="tr-TR" dirty="0" smtClean="0"/>
              <a:t>, kişinin konuşma amacını belirler. Bir kişi ihtiyacını karşılamak için, başkalarını yönlendirmek için, etkileşimde bulunmak için, duygularını anlatmak için, çevresindeki nesne ve olaylar hakkında bilgi edinmek için, bilgi sunmak için dili kullanabilir.</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ri Tonlamalı">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549</TotalTime>
  <Words>2009</Words>
  <Application>Microsoft Office PowerPoint</Application>
  <PresentationFormat>Ekran Gösterisi (4:3)</PresentationFormat>
  <Paragraphs>211</Paragraphs>
  <Slides>55</Slides>
  <Notes>0</Notes>
  <HiddenSlides>0</HiddenSlides>
  <MMClips>0</MMClips>
  <ScaleCrop>false</ScaleCrop>
  <HeadingPairs>
    <vt:vector size="4" baseType="variant">
      <vt:variant>
        <vt:lpstr>Tema</vt:lpstr>
      </vt:variant>
      <vt:variant>
        <vt:i4>1</vt:i4>
      </vt:variant>
      <vt:variant>
        <vt:lpstr>Slayt Başlıkları</vt:lpstr>
      </vt:variant>
      <vt:variant>
        <vt:i4>55</vt:i4>
      </vt:variant>
    </vt:vector>
  </HeadingPairs>
  <TitlesOfParts>
    <vt:vector size="56" baseType="lpstr">
      <vt:lpstr>Gezinti</vt:lpstr>
      <vt:lpstr>Dil ve İletişim Becerilerinin Kazandırılması</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Dil Öğretim Yöntemleri</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Eklektik yöntemler</vt:lpstr>
      <vt:lpstr>Slayt 45</vt:lpstr>
      <vt:lpstr>Slayt 46</vt:lpstr>
      <vt:lpstr>Slayt 47</vt:lpstr>
      <vt:lpstr>Slayt 48</vt:lpstr>
      <vt:lpstr>Slayt 49</vt:lpstr>
      <vt:lpstr>Slayt 50</vt:lpstr>
      <vt:lpstr>Slayt 51</vt:lpstr>
      <vt:lpstr>Slayt 52</vt:lpstr>
      <vt:lpstr>Slayt 53</vt:lpstr>
      <vt:lpstr>Slayt 54</vt:lpstr>
      <vt:lpstr>Slayt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7</dc:creator>
  <cp:lastModifiedBy>ATEŞ</cp:lastModifiedBy>
  <cp:revision>59</cp:revision>
  <dcterms:created xsi:type="dcterms:W3CDTF">2014-06-29T08:42:02Z</dcterms:created>
  <dcterms:modified xsi:type="dcterms:W3CDTF">2014-07-04T13:03:26Z</dcterms:modified>
</cp:coreProperties>
</file>