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66" r:id="rId14"/>
    <p:sldId id="267" r:id="rId15"/>
    <p:sldId id="268" r:id="rId16"/>
    <p:sldId id="269" r:id="rId17"/>
    <p:sldId id="270" r:id="rId18"/>
    <p:sldId id="273" r:id="rId19"/>
    <p:sldId id="274" r:id="rId20"/>
    <p:sldId id="275" r:id="rId21"/>
    <p:sldId id="276" r:id="rId22"/>
    <p:sldId id="277" r:id="rId23"/>
    <p:sldId id="278" r:id="rId24"/>
    <p:sldId id="279" r:id="rId25"/>
    <p:sldId id="280" r:id="rId26"/>
    <p:sldId id="282" r:id="rId27"/>
    <p:sldId id="281" r:id="rId28"/>
    <p:sldId id="284" r:id="rId29"/>
    <p:sldId id="285" r:id="rId30"/>
    <p:sldId id="286" r:id="rId31"/>
    <p:sldId id="287" r:id="rId32"/>
    <p:sldId id="288" r:id="rId33"/>
    <p:sldId id="283" r:id="rId34"/>
    <p:sldId id="290" r:id="rId35"/>
    <p:sldId id="289"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291" r:id="rId50"/>
    <p:sldId id="305" r:id="rId51"/>
    <p:sldId id="306" r:id="rId52"/>
    <p:sldId id="307" r:id="rId53"/>
    <p:sldId id="308" r:id="rId54"/>
    <p:sldId id="310" r:id="rId55"/>
    <p:sldId id="311" r:id="rId56"/>
    <p:sldId id="309" r:id="rId57"/>
    <p:sldId id="312" r:id="rId58"/>
    <p:sldId id="313" r:id="rId59"/>
    <p:sldId id="315" r:id="rId60"/>
    <p:sldId id="314" r:id="rId61"/>
    <p:sldId id="316" r:id="rId62"/>
    <p:sldId id="317" r:id="rId63"/>
    <p:sldId id="318" r:id="rId64"/>
    <p:sldId id="320" r:id="rId65"/>
    <p:sldId id="321" r:id="rId66"/>
    <p:sldId id="322" r:id="rId67"/>
    <p:sldId id="323" r:id="rId68"/>
    <p:sldId id="324" r:id="rId69"/>
    <p:sldId id="325" r:id="rId70"/>
    <p:sldId id="326" r:id="rId71"/>
    <p:sldId id="327" r:id="rId72"/>
    <p:sldId id="328" r:id="rId73"/>
    <p:sldId id="329" r:id="rId7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A72B-84D1-437E-8295-F730BE98D757}" type="datetimeFigureOut">
              <a:rPr lang="tr-TR" smtClean="0"/>
              <a:pPr/>
              <a:t>08.06.2014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8598C-AE5A-42A0-B512-88876AF8E0C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4DBA51A-40B8-4639-B7E6-1DE137B50511}" type="slidenum">
              <a:rPr lang="tr-TR" altLang="tr-TR" smtClean="0"/>
              <a:pPr/>
              <a:t>26</a:t>
            </a:fld>
            <a:endParaRPr lang="tr-TR" altLang="tr-T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E21B988-528D-456E-867C-C0C513FB7F8D}" type="slidenum">
              <a:rPr lang="tr-TR" altLang="tr-TR" smtClean="0"/>
              <a:pPr/>
              <a:t>38</a:t>
            </a:fld>
            <a:endParaRPr lang="tr-TR" altLang="tr-T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402CE22-8318-4A11-B8D5-A1654259EACB}" type="slidenum">
              <a:rPr lang="tr-TR" altLang="tr-TR" smtClean="0"/>
              <a:pPr/>
              <a:t>39</a:t>
            </a:fld>
            <a:endParaRPr lang="tr-TR" altLang="tr-TR"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tr-TR" altLang="tr-T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7FBB13F-DA46-4801-81E4-AB3FD77690A9}" type="slidenum">
              <a:rPr lang="tr-TR" altLang="tr-TR" smtClean="0"/>
              <a:pPr/>
              <a:t>40</a:t>
            </a:fld>
            <a:endParaRPr lang="tr-TR" altLang="tr-T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EF523C1-2071-4DAB-8BB4-0C4A390AF645}" type="slidenum">
              <a:rPr lang="tr-TR" altLang="tr-TR" smtClean="0"/>
              <a:pPr/>
              <a:t>41</a:t>
            </a:fld>
            <a:endParaRPr lang="tr-TR" altLang="tr-T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A1CF743-8FAB-4F83-B4DA-AEB56D08237F}" type="slidenum">
              <a:rPr lang="tr-TR" altLang="tr-TR" smtClean="0"/>
              <a:pPr/>
              <a:t>42</a:t>
            </a:fld>
            <a:endParaRPr lang="tr-TR" altLang="tr-T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3E5AC8F-EA5E-4536-BD8B-8C8F8B86D467}" type="slidenum">
              <a:rPr lang="tr-TR" altLang="tr-TR" smtClean="0"/>
              <a:pPr/>
              <a:t>44</a:t>
            </a:fld>
            <a:endParaRPr lang="tr-TR" altLang="tr-TR"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B685D63-CA4A-449F-95F2-CBB6EBBF5125}" type="slidenum">
              <a:rPr lang="tr-TR" altLang="tr-TR" smtClean="0"/>
              <a:pPr/>
              <a:t>45</a:t>
            </a:fld>
            <a:endParaRPr lang="tr-TR" altLang="tr-T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C1455EE-C2BF-4E09-AE62-C3EEF1BE3EE2}" type="slidenum">
              <a:rPr lang="tr-TR" altLang="tr-TR" smtClean="0"/>
              <a:pPr/>
              <a:t>46</a:t>
            </a:fld>
            <a:endParaRPr lang="tr-TR" altLang="tr-TR"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3574D14-681B-44FF-9A7B-8A2FE3441620}" type="slidenum">
              <a:rPr lang="tr-TR" altLang="tr-TR" smtClean="0"/>
              <a:pPr/>
              <a:t>47</a:t>
            </a:fld>
            <a:endParaRPr lang="tr-TR" altLang="tr-TR"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24AD795E-AD33-4510-9FC7-DA59A4386037}" type="slidenum">
              <a:rPr lang="tr-TR" altLang="tr-TR" smtClean="0"/>
              <a:pPr/>
              <a:t>48</a:t>
            </a:fld>
            <a:endParaRPr lang="tr-TR" altLang="tr-T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504112C-17F0-489B-A76E-1C85220656A5}" type="slidenum">
              <a:rPr lang="tr-TR" altLang="tr-TR" smtClean="0"/>
              <a:pPr/>
              <a:t>28</a:t>
            </a:fld>
            <a:endParaRPr lang="tr-TR" altLang="tr-T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41341564-72B0-4F57-8424-F079E587B3D2}" type="slidenum">
              <a:rPr lang="tr-TR"/>
              <a:pPr/>
              <a:t>64</a:t>
            </a:fld>
            <a:endParaRPr lang="tr-T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12484C74-0CCA-4B3D-9518-E9DCE47816F9}" type="slidenum">
              <a:rPr lang="tr-TR"/>
              <a:pPr/>
              <a:t>65</a:t>
            </a:fld>
            <a:endParaRPr lang="tr-T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C4703527-D28F-4F7E-AD88-F3262CFBE5F2}" type="slidenum">
              <a:rPr lang="tr-TR"/>
              <a:pPr/>
              <a:t>66</a:t>
            </a:fld>
            <a:endParaRPr lang="tr-T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AE1974D-8CDB-4D89-8890-21701E2E41AA}" type="slidenum">
              <a:rPr lang="tr-TR"/>
              <a:pPr/>
              <a:t>67</a:t>
            </a:fld>
            <a:endParaRPr lang="tr-TR"/>
          </a:p>
        </p:txBody>
      </p:sp>
      <p:sp>
        <p:nvSpPr>
          <p:cNvPr id="350211" name="Rectangle 2"/>
          <p:cNvSpPr>
            <a:spLocks noRo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29DCD04E-8CCB-449A-A65C-65BC4CA11F03}" type="slidenum">
              <a:rPr lang="tr-TR"/>
              <a:pPr/>
              <a:t>68</a:t>
            </a:fld>
            <a:endParaRPr lang="tr-TR"/>
          </a:p>
        </p:txBody>
      </p:sp>
      <p:sp>
        <p:nvSpPr>
          <p:cNvPr id="351235" name="Rectangle 2"/>
          <p:cNvSpPr>
            <a:spLocks noRo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2008D174-4E51-4641-A707-A79EB675D103}" type="slidenum">
              <a:rPr lang="tr-TR"/>
              <a:pPr/>
              <a:t>69</a:t>
            </a:fld>
            <a:endParaRPr lang="tr-TR"/>
          </a:p>
        </p:txBody>
      </p:sp>
      <p:sp>
        <p:nvSpPr>
          <p:cNvPr id="352259" name="Rectangle 2"/>
          <p:cNvSpPr>
            <a:spLocks noRo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66587D82-E32A-4FC0-A4EB-C0FB38BE6921}" type="slidenum">
              <a:rPr lang="tr-TR"/>
              <a:pPr/>
              <a:t>70</a:t>
            </a:fld>
            <a:endParaRPr lang="tr-TR"/>
          </a:p>
        </p:txBody>
      </p:sp>
      <p:sp>
        <p:nvSpPr>
          <p:cNvPr id="353283" name="Rectangle 2"/>
          <p:cNvSpPr>
            <a:spLocks noRo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A16A3D08-AB1B-42E0-A19D-0088AD6726E8}" type="slidenum">
              <a:rPr lang="tr-TR"/>
              <a:pPr/>
              <a:t>71</a:t>
            </a:fld>
            <a:endParaRPr lang="tr-TR"/>
          </a:p>
        </p:txBody>
      </p:sp>
      <p:sp>
        <p:nvSpPr>
          <p:cNvPr id="354307" name="Rectangle 2"/>
          <p:cNvSpPr>
            <a:spLocks noRo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34CDBB4E-5A69-474B-B056-28C4ACAC06FF}" type="slidenum">
              <a:rPr lang="tr-TR"/>
              <a:pPr/>
              <a:t>72</a:t>
            </a:fld>
            <a:endParaRPr lang="tr-TR"/>
          </a:p>
        </p:txBody>
      </p:sp>
      <p:sp>
        <p:nvSpPr>
          <p:cNvPr id="355331" name="Rectangle 2"/>
          <p:cNvSpPr>
            <a:spLocks noRo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E5C475E7-BAD1-441B-AB7D-62E8C7022C08}" type="slidenum">
              <a:rPr lang="tr-TR"/>
              <a:pPr/>
              <a:t>73</a:t>
            </a:fld>
            <a:endParaRPr lang="tr-TR"/>
          </a:p>
        </p:txBody>
      </p:sp>
      <p:sp>
        <p:nvSpPr>
          <p:cNvPr id="356355" name="Rectangle 2"/>
          <p:cNvSpPr>
            <a:spLocks noRo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EAE4CD6-A1EF-4B80-BA03-8CB5F2A7A0E2}" type="slidenum">
              <a:rPr lang="tr-TR" altLang="tr-TR" smtClean="0"/>
              <a:pPr/>
              <a:t>29</a:t>
            </a:fld>
            <a:endParaRPr lang="tr-TR" altLang="tr-TR"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AC36DE1-AF2A-404D-9693-91B047FF9B09}" type="slidenum">
              <a:rPr lang="tr-TR" altLang="tr-TR" smtClean="0"/>
              <a:pPr/>
              <a:t>30</a:t>
            </a:fld>
            <a:endParaRPr lang="tr-TR" altLang="tr-T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3FC9466-264D-4A4B-B6FD-86E4BD1E3B37}" type="slidenum">
              <a:rPr lang="tr-TR" altLang="tr-TR" smtClean="0"/>
              <a:pPr/>
              <a:t>31</a:t>
            </a:fld>
            <a:endParaRPr lang="tr-TR" altLang="tr-TR"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0CADCDC-3A02-43C9-A335-A53BB986B251}" type="slidenum">
              <a:rPr lang="tr-TR" altLang="tr-TR" smtClean="0"/>
              <a:pPr/>
              <a:t>32</a:t>
            </a:fld>
            <a:endParaRPr lang="tr-TR" altLang="tr-T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7B58462-9649-43AC-8107-D3574E50B8AE}" type="slidenum">
              <a:rPr lang="tr-TR" altLang="tr-TR" smtClean="0"/>
              <a:pPr/>
              <a:t>34</a:t>
            </a:fld>
            <a:endParaRPr lang="tr-TR" altLang="tr-T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438C761-5BE0-419F-ACF8-CCD34B7CBE91}" type="slidenum">
              <a:rPr lang="tr-TR" altLang="tr-TR" smtClean="0"/>
              <a:pPr/>
              <a:t>36</a:t>
            </a:fld>
            <a:endParaRPr lang="tr-TR" altLang="tr-TR"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3D408F4-8845-4961-B642-3229E5BD5E07}" type="slidenum">
              <a:rPr lang="tr-TR" altLang="tr-TR" smtClean="0"/>
              <a:pPr/>
              <a:t>37</a:t>
            </a:fld>
            <a:endParaRPr lang="tr-TR" altLang="tr-T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08.06.2014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08.06.2014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0" y="2130425"/>
            <a:ext cx="7772400" cy="1470025"/>
          </a:xfrm>
        </p:spPr>
        <p:txBody>
          <a:bodyPr>
            <a:noAutofit/>
          </a:bodyPr>
          <a:lstStyle/>
          <a:p>
            <a:r>
              <a:rPr lang="tr-TR" sz="9600" b="1" dirty="0" smtClean="0"/>
              <a:t>KAVRAM ÖĞRETİMİ</a:t>
            </a:r>
            <a:endParaRPr lang="tr-TR" sz="9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683568" y="764704"/>
            <a:ext cx="7772400" cy="1470025"/>
          </a:xfrm>
        </p:spPr>
        <p:txBody>
          <a:bodyPr>
            <a:normAutofit fontScale="90000"/>
          </a:bodyPr>
          <a:lstStyle/>
          <a:p>
            <a:r>
              <a:rPr lang="tr-TR" b="1" dirty="0" smtClean="0">
                <a:latin typeface="Calibri" pitchFamily="34" charset="0"/>
              </a:rPr>
              <a:t>Kavramın </a:t>
            </a:r>
            <a:r>
              <a:rPr lang="tr-TR" b="1" dirty="0" smtClean="0">
                <a:solidFill>
                  <a:srgbClr val="FF0000"/>
                </a:solidFill>
                <a:latin typeface="Calibri" pitchFamily="34" charset="0"/>
              </a:rPr>
              <a:t>ilişkili</a:t>
            </a:r>
            <a:r>
              <a:rPr lang="tr-TR" b="1" dirty="0" smtClean="0">
                <a:solidFill>
                  <a:srgbClr val="33CC33"/>
                </a:solidFill>
                <a:latin typeface="Calibri" pitchFamily="34" charset="0"/>
              </a:rPr>
              <a:t> </a:t>
            </a:r>
            <a:r>
              <a:rPr lang="tr-TR" b="1" dirty="0" smtClean="0">
                <a:latin typeface="Calibri" pitchFamily="34" charset="0"/>
              </a:rPr>
              <a:t>(ayırıcı) nitelikleri,</a:t>
            </a:r>
            <a:r>
              <a:rPr lang="tr-TR" b="1" dirty="0" smtClean="0"/>
              <a:t/>
            </a:r>
            <a:br>
              <a:rPr lang="tr-TR" b="1" dirty="0" smtClean="0"/>
            </a:br>
            <a:endParaRPr lang="tr-TR" dirty="0"/>
          </a:p>
        </p:txBody>
      </p:sp>
      <p:sp>
        <p:nvSpPr>
          <p:cNvPr id="4" name="3 Alt Başlık"/>
          <p:cNvSpPr>
            <a:spLocks noGrp="1"/>
          </p:cNvSpPr>
          <p:nvPr>
            <p:ph type="subTitle" idx="1"/>
          </p:nvPr>
        </p:nvSpPr>
        <p:spPr>
          <a:xfrm>
            <a:off x="1371600" y="2348880"/>
            <a:ext cx="6400800" cy="3289920"/>
          </a:xfrm>
        </p:spPr>
        <p:txBody>
          <a:bodyPr>
            <a:normAutofit/>
          </a:bodyPr>
          <a:lstStyle/>
          <a:p>
            <a:pPr>
              <a:spcBef>
                <a:spcPct val="50000"/>
              </a:spcBef>
              <a:defRPr/>
            </a:pPr>
            <a:r>
              <a:rPr lang="tr-TR" sz="2400" b="1" dirty="0" smtClean="0">
                <a:solidFill>
                  <a:srgbClr val="FF0000"/>
                </a:solidFill>
              </a:rPr>
              <a:t>Örn:</a:t>
            </a:r>
          </a:p>
          <a:p>
            <a:pPr>
              <a:spcBef>
                <a:spcPct val="50000"/>
              </a:spcBef>
              <a:defRPr/>
            </a:pPr>
            <a:r>
              <a:rPr lang="tr-TR" b="1" dirty="0" smtClean="0">
                <a:solidFill>
                  <a:schemeClr val="tx1"/>
                </a:solidFill>
              </a:rPr>
              <a:t>Kavram: </a:t>
            </a:r>
            <a:r>
              <a:rPr lang="tr-TR" b="1" dirty="0" smtClean="0">
                <a:solidFill>
                  <a:srgbClr val="FF0000"/>
                </a:solidFill>
              </a:rPr>
              <a:t>Kırmızı </a:t>
            </a:r>
          </a:p>
          <a:p>
            <a:pPr>
              <a:spcBef>
                <a:spcPct val="50000"/>
              </a:spcBef>
              <a:defRPr/>
            </a:pPr>
            <a:r>
              <a:rPr lang="tr-TR" sz="2800" b="1" dirty="0" smtClean="0">
                <a:solidFill>
                  <a:schemeClr val="tx1"/>
                </a:solidFill>
              </a:rPr>
              <a:t>ilişkili niteliği</a:t>
            </a:r>
            <a:r>
              <a:rPr lang="tr-TR" b="1" dirty="0" smtClean="0">
                <a:solidFill>
                  <a:schemeClr val="tx1"/>
                </a:solidFill>
              </a:rPr>
              <a:t> ?</a:t>
            </a:r>
          </a:p>
          <a:p>
            <a:pPr>
              <a:spcBef>
                <a:spcPct val="50000"/>
              </a:spcBef>
              <a:defRPr/>
            </a:pPr>
            <a:r>
              <a:rPr lang="tr-TR" sz="3600" b="1" dirty="0" smtClean="0">
                <a:solidFill>
                  <a:srgbClr val="FF0000"/>
                </a:solidFill>
              </a:rPr>
              <a:t>Rengidir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Kavramın </a:t>
            </a:r>
            <a:r>
              <a:rPr lang="tr-TR" b="1" dirty="0" smtClean="0">
                <a:solidFill>
                  <a:srgbClr val="FF0000"/>
                </a:solidFill>
              </a:rPr>
              <a:t>ilişkisiz</a:t>
            </a:r>
            <a:r>
              <a:rPr lang="tr-TR" b="1" dirty="0" smtClean="0">
                <a:solidFill>
                  <a:schemeClr val="hlink"/>
                </a:solidFill>
              </a:rPr>
              <a:t> </a:t>
            </a:r>
            <a:r>
              <a:rPr lang="tr-TR" b="1" dirty="0" smtClean="0"/>
              <a:t>nitelikleri</a:t>
            </a:r>
            <a:br>
              <a:rPr lang="tr-TR" b="1" dirty="0" smtClean="0"/>
            </a:br>
            <a:endParaRPr lang="tr-TR" dirty="0"/>
          </a:p>
        </p:txBody>
      </p:sp>
      <p:sp>
        <p:nvSpPr>
          <p:cNvPr id="3" name="2 İçerik Yer Tutucusu"/>
          <p:cNvSpPr>
            <a:spLocks noGrp="1"/>
          </p:cNvSpPr>
          <p:nvPr>
            <p:ph idx="1"/>
          </p:nvPr>
        </p:nvSpPr>
        <p:spPr/>
        <p:txBody>
          <a:bodyPr/>
          <a:lstStyle/>
          <a:p>
            <a:pPr>
              <a:buNone/>
            </a:pPr>
            <a:r>
              <a:rPr lang="tr-TR" b="1" dirty="0" smtClean="0"/>
              <a:t>Kavram: </a:t>
            </a:r>
            <a:r>
              <a:rPr lang="tr-TR" b="1" dirty="0" smtClean="0">
                <a:solidFill>
                  <a:srgbClr val="FF0000"/>
                </a:solidFill>
              </a:rPr>
              <a:t>Kırmızı</a:t>
            </a:r>
          </a:p>
          <a:p>
            <a:pPr>
              <a:buNone/>
            </a:pPr>
            <a:endParaRPr lang="tr-TR" dirty="0"/>
          </a:p>
        </p:txBody>
      </p:sp>
      <p:pic>
        <p:nvPicPr>
          <p:cNvPr id="4" name="Picture 6" descr="CHAIR001"/>
          <p:cNvPicPr>
            <a:picLocks noChangeAspect="1" noChangeArrowheads="1"/>
          </p:cNvPicPr>
          <p:nvPr/>
        </p:nvPicPr>
        <p:blipFill>
          <a:blip r:embed="rId2" cstate="print"/>
          <a:srcRect/>
          <a:stretch>
            <a:fillRect/>
          </a:stretch>
        </p:blipFill>
        <p:spPr bwMode="auto">
          <a:xfrm>
            <a:off x="5004048" y="3573016"/>
            <a:ext cx="2416175" cy="2676525"/>
          </a:xfrm>
          <a:prstGeom prst="rect">
            <a:avLst/>
          </a:prstGeom>
          <a:noFill/>
          <a:ln w="9525">
            <a:noFill/>
            <a:miter lim="800000"/>
            <a:headEnd/>
            <a:tailEnd/>
          </a:ln>
        </p:spPr>
      </p:pic>
      <p:pic>
        <p:nvPicPr>
          <p:cNvPr id="5" name="Picture 7" descr="LEAFC004"/>
          <p:cNvPicPr>
            <a:picLocks noChangeAspect="1" noChangeArrowheads="1"/>
          </p:cNvPicPr>
          <p:nvPr/>
        </p:nvPicPr>
        <p:blipFill>
          <a:blip r:embed="rId3" cstate="print"/>
          <a:srcRect/>
          <a:stretch>
            <a:fillRect/>
          </a:stretch>
        </p:blipFill>
        <p:spPr bwMode="auto">
          <a:xfrm>
            <a:off x="5940152" y="1412776"/>
            <a:ext cx="1754187" cy="1600200"/>
          </a:xfrm>
          <a:prstGeom prst="rect">
            <a:avLst/>
          </a:prstGeom>
          <a:noFill/>
          <a:ln w="9525">
            <a:noFill/>
            <a:miter lim="800000"/>
            <a:headEnd/>
            <a:tailEnd/>
          </a:ln>
        </p:spPr>
      </p:pic>
      <p:pic>
        <p:nvPicPr>
          <p:cNvPr id="6" name="Picture 8" descr="VASE003"/>
          <p:cNvPicPr>
            <a:picLocks noChangeAspect="1" noChangeArrowheads="1"/>
          </p:cNvPicPr>
          <p:nvPr/>
        </p:nvPicPr>
        <p:blipFill>
          <a:blip r:embed="rId4" cstate="print"/>
          <a:srcRect/>
          <a:stretch>
            <a:fillRect/>
          </a:stretch>
        </p:blipFill>
        <p:spPr bwMode="auto">
          <a:xfrm>
            <a:off x="971600" y="3356992"/>
            <a:ext cx="858837" cy="1581150"/>
          </a:xfrm>
          <a:prstGeom prst="rect">
            <a:avLst/>
          </a:prstGeom>
          <a:noFill/>
          <a:ln w="9525">
            <a:noFill/>
            <a:miter lim="800000"/>
            <a:headEnd/>
            <a:tailEnd/>
          </a:ln>
        </p:spPr>
      </p:pic>
      <p:pic>
        <p:nvPicPr>
          <p:cNvPr id="7" name="Picture 9" descr="red"/>
          <p:cNvPicPr>
            <a:picLocks noChangeAspect="1" noChangeArrowheads="1"/>
          </p:cNvPicPr>
          <p:nvPr/>
        </p:nvPicPr>
        <p:blipFill>
          <a:blip r:embed="rId5" cstate="print"/>
          <a:srcRect/>
          <a:stretch>
            <a:fillRect/>
          </a:stretch>
        </p:blipFill>
        <p:spPr bwMode="auto">
          <a:xfrm>
            <a:off x="2699792" y="2708920"/>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1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55576" y="476672"/>
            <a:ext cx="7038528" cy="5189113"/>
          </a:xfrm>
          <a:prstGeom prst="rect">
            <a:avLst/>
          </a:prstGeom>
        </p:spPr>
        <p:txBody>
          <a:bodyPr wrap="square">
            <a:spAutoFit/>
          </a:bodyPr>
          <a:lstStyle/>
          <a:p>
            <a:pPr marL="342900" indent="-342900" algn="just">
              <a:lnSpc>
                <a:spcPct val="90000"/>
              </a:lnSpc>
              <a:spcBef>
                <a:spcPct val="20000"/>
              </a:spcBef>
              <a:buClr>
                <a:schemeClr val="hlink"/>
              </a:buClr>
              <a:buSzPct val="80000"/>
              <a:buFont typeface="Wingdings" pitchFamily="2" charset="2"/>
              <a:buNone/>
              <a:defRPr/>
            </a:pPr>
            <a:r>
              <a:rPr lang="tr-TR" sz="2400" b="1" dirty="0" smtClean="0">
                <a:solidFill>
                  <a:srgbClr val="FF0000"/>
                </a:solidFill>
                <a:latin typeface="Calibri" pitchFamily="34" charset="0"/>
              </a:rPr>
              <a:t>Kavram:</a:t>
            </a:r>
            <a:r>
              <a:rPr lang="tr-TR" sz="2400" b="1" dirty="0" smtClean="0">
                <a:latin typeface="Calibri" pitchFamily="34" charset="0"/>
              </a:rPr>
              <a:t> Sarı</a:t>
            </a:r>
          </a:p>
          <a:p>
            <a:pPr marL="342900" indent="-342900" algn="just">
              <a:lnSpc>
                <a:spcPct val="90000"/>
              </a:lnSpc>
              <a:spcBef>
                <a:spcPct val="20000"/>
              </a:spcBef>
              <a:buClr>
                <a:schemeClr val="hlink"/>
              </a:buClr>
              <a:buSzPct val="80000"/>
              <a:buFont typeface="Wingdings" pitchFamily="2" charset="2"/>
              <a:buNone/>
              <a:defRPr/>
            </a:pPr>
            <a:r>
              <a:rPr lang="tr-TR" sz="2400" b="1" dirty="0" smtClean="0">
                <a:latin typeface="Calibri" pitchFamily="34" charset="0"/>
              </a:rPr>
              <a:t>	</a:t>
            </a:r>
            <a:r>
              <a:rPr lang="tr-TR" sz="2400" b="1" dirty="0" smtClean="0">
                <a:solidFill>
                  <a:srgbClr val="FF0000"/>
                </a:solidFill>
                <a:latin typeface="Calibri" pitchFamily="34" charset="0"/>
              </a:rPr>
              <a:t>İlişkili (Ayırıcı) Nitelik: </a:t>
            </a:r>
            <a:r>
              <a:rPr lang="tr-TR" sz="2400" b="1" dirty="0" smtClean="0">
                <a:latin typeface="Calibri" pitchFamily="34" charset="0"/>
              </a:rPr>
              <a:t>Rengi</a:t>
            </a:r>
          </a:p>
          <a:p>
            <a:pPr marL="342900" indent="-342900" algn="just">
              <a:lnSpc>
                <a:spcPct val="90000"/>
              </a:lnSpc>
              <a:spcBef>
                <a:spcPct val="20000"/>
              </a:spcBef>
              <a:buClr>
                <a:schemeClr val="hlink"/>
              </a:buClr>
              <a:buSzPct val="80000"/>
              <a:buFont typeface="Wingdings" pitchFamily="2" charset="2"/>
              <a:buNone/>
              <a:defRPr/>
            </a:pPr>
            <a:r>
              <a:rPr lang="tr-TR" sz="2400" b="1" dirty="0" smtClean="0">
                <a:latin typeface="Calibri" pitchFamily="34" charset="0"/>
              </a:rPr>
              <a:t>	</a:t>
            </a:r>
            <a:r>
              <a:rPr lang="tr-TR" sz="2400" b="1" dirty="0" smtClean="0">
                <a:solidFill>
                  <a:srgbClr val="FF0000"/>
                </a:solidFill>
                <a:latin typeface="Calibri" pitchFamily="34" charset="0"/>
              </a:rPr>
              <a:t>İlişkisiz (Ayırıcı Olmayan)</a:t>
            </a:r>
            <a:r>
              <a:rPr lang="tr-TR" sz="2400" b="1" i="1" dirty="0" smtClean="0">
                <a:solidFill>
                  <a:srgbClr val="FF0000"/>
                </a:solidFill>
                <a:latin typeface="Calibri" pitchFamily="34" charset="0"/>
              </a:rPr>
              <a:t> </a:t>
            </a:r>
            <a:r>
              <a:rPr lang="tr-TR" sz="2400" b="1" dirty="0" smtClean="0">
                <a:solidFill>
                  <a:srgbClr val="FF0000"/>
                </a:solidFill>
                <a:latin typeface="Calibri" pitchFamily="34" charset="0"/>
              </a:rPr>
              <a:t>Nitelik: </a:t>
            </a:r>
            <a:r>
              <a:rPr lang="tr-TR" sz="2400" b="1" dirty="0" smtClean="0">
                <a:latin typeface="Calibri" pitchFamily="34" charset="0"/>
              </a:rPr>
              <a:t>Farklı şekil, malzeme, büyüklük vb. araçlar (sarı kare, sarı </a:t>
            </a:r>
            <a:r>
              <a:rPr lang="tr-TR" sz="2400" b="1" dirty="0" err="1" smtClean="0">
                <a:latin typeface="Calibri" pitchFamily="34" charset="0"/>
              </a:rPr>
              <a:t>lego</a:t>
            </a:r>
            <a:r>
              <a:rPr lang="tr-TR" sz="2400" b="1" dirty="0" smtClean="0">
                <a:latin typeface="Calibri" pitchFamily="34" charset="0"/>
              </a:rPr>
              <a:t>, sarı kumaş, sarı mandal)</a:t>
            </a:r>
          </a:p>
          <a:p>
            <a:pPr marL="342900" indent="-342900" algn="just">
              <a:lnSpc>
                <a:spcPct val="90000"/>
              </a:lnSpc>
              <a:spcBef>
                <a:spcPct val="20000"/>
              </a:spcBef>
              <a:buClr>
                <a:schemeClr val="hlink"/>
              </a:buClr>
              <a:buSzPct val="80000"/>
              <a:buFont typeface="Wingdings" pitchFamily="2" charset="2"/>
              <a:buNone/>
              <a:defRPr/>
            </a:pPr>
            <a:endParaRPr lang="tr-TR" sz="2400" b="1" dirty="0" smtClean="0">
              <a:latin typeface="Calibri" pitchFamily="34" charset="0"/>
            </a:endParaRPr>
          </a:p>
          <a:p>
            <a:pPr marL="342900" indent="-342900" algn="just">
              <a:lnSpc>
                <a:spcPct val="90000"/>
              </a:lnSpc>
              <a:spcBef>
                <a:spcPct val="20000"/>
              </a:spcBef>
              <a:buClr>
                <a:schemeClr val="hlink"/>
              </a:buClr>
              <a:buSzPct val="80000"/>
              <a:buFont typeface="Wingdings" pitchFamily="2" charset="2"/>
              <a:buNone/>
              <a:defRPr/>
            </a:pPr>
            <a:r>
              <a:rPr lang="tr-TR" sz="2400" b="1" dirty="0" smtClean="0">
                <a:solidFill>
                  <a:srgbClr val="FF0000"/>
                </a:solidFill>
                <a:latin typeface="Calibri" pitchFamily="34" charset="0"/>
              </a:rPr>
              <a:t>Kavram:</a:t>
            </a:r>
            <a:r>
              <a:rPr lang="tr-TR" sz="2400" b="1" dirty="0" smtClean="0">
                <a:latin typeface="Calibri" pitchFamily="34" charset="0"/>
              </a:rPr>
              <a:t> 3 </a:t>
            </a:r>
          </a:p>
          <a:p>
            <a:pPr marL="342900" indent="-342900" algn="just">
              <a:lnSpc>
                <a:spcPct val="90000"/>
              </a:lnSpc>
              <a:spcBef>
                <a:spcPct val="20000"/>
              </a:spcBef>
              <a:buClr>
                <a:schemeClr val="hlink"/>
              </a:buClr>
              <a:buSzPct val="80000"/>
              <a:buFont typeface="Wingdings" pitchFamily="2" charset="2"/>
              <a:buNone/>
              <a:defRPr/>
            </a:pPr>
            <a:r>
              <a:rPr lang="tr-TR" sz="2400" b="1" dirty="0" smtClean="0">
                <a:latin typeface="Calibri" pitchFamily="34" charset="0"/>
              </a:rPr>
              <a:t>	</a:t>
            </a:r>
            <a:r>
              <a:rPr lang="tr-TR" sz="2400" b="1" dirty="0" smtClean="0">
                <a:solidFill>
                  <a:srgbClr val="FF0000"/>
                </a:solidFill>
                <a:latin typeface="Calibri" pitchFamily="34" charset="0"/>
              </a:rPr>
              <a:t>İlişkili (Ayırıcı) Nitelik:</a:t>
            </a:r>
            <a:r>
              <a:rPr lang="tr-TR" sz="2400" b="1" dirty="0" smtClean="0">
                <a:latin typeface="Calibri" pitchFamily="34" charset="0"/>
              </a:rPr>
              <a:t> Sayılan, görülen nesnenin üç tane olması</a:t>
            </a:r>
          </a:p>
          <a:p>
            <a:pPr marL="342900" indent="-342900" algn="just">
              <a:lnSpc>
                <a:spcPct val="90000"/>
              </a:lnSpc>
              <a:spcBef>
                <a:spcPct val="20000"/>
              </a:spcBef>
              <a:buClr>
                <a:schemeClr val="hlink"/>
              </a:buClr>
              <a:buSzPct val="80000"/>
              <a:buFont typeface="Wingdings" pitchFamily="2" charset="2"/>
              <a:buNone/>
              <a:defRPr/>
            </a:pPr>
            <a:r>
              <a:rPr lang="tr-TR" sz="2400" b="1" dirty="0" smtClean="0">
                <a:latin typeface="Calibri" pitchFamily="34" charset="0"/>
              </a:rPr>
              <a:t>	</a:t>
            </a:r>
            <a:r>
              <a:rPr lang="tr-TR" sz="2400" b="1" dirty="0" smtClean="0">
                <a:solidFill>
                  <a:srgbClr val="FF0000"/>
                </a:solidFill>
                <a:latin typeface="Calibri" pitchFamily="34" charset="0"/>
              </a:rPr>
              <a:t>İlişkisiz (Ayırıcı Olmayan)</a:t>
            </a:r>
            <a:r>
              <a:rPr lang="tr-TR" sz="2400" b="1" i="1" dirty="0" smtClean="0">
                <a:solidFill>
                  <a:srgbClr val="FF0000"/>
                </a:solidFill>
                <a:latin typeface="Calibri" pitchFamily="34" charset="0"/>
              </a:rPr>
              <a:t> </a:t>
            </a:r>
            <a:r>
              <a:rPr lang="tr-TR" sz="2400" b="1" dirty="0" smtClean="0">
                <a:solidFill>
                  <a:srgbClr val="FF0000"/>
                </a:solidFill>
                <a:latin typeface="Calibri" pitchFamily="34" charset="0"/>
              </a:rPr>
              <a:t>Nitelik: </a:t>
            </a:r>
            <a:r>
              <a:rPr lang="tr-TR" sz="2400" b="1" dirty="0" smtClean="0">
                <a:latin typeface="Calibri" pitchFamily="34" charset="0"/>
              </a:rPr>
              <a:t>Farklı yerlerde, farklı şekillerle, farklı renklerle, farklı büyüklüklerde vb. yazılmış üç rakamı (Yazıyla yazılması, </a:t>
            </a:r>
            <a:r>
              <a:rPr lang="tr-TR" sz="2400" b="1" dirty="0" err="1" smtClean="0">
                <a:latin typeface="Calibri" pitchFamily="34" charset="0"/>
              </a:rPr>
              <a:t>romen</a:t>
            </a:r>
            <a:r>
              <a:rPr lang="tr-TR" sz="2400" b="1" dirty="0" smtClean="0">
                <a:latin typeface="Calibri" pitchFamily="34" charset="0"/>
              </a:rPr>
              <a:t> rakamıyla yazılması, kırmızı kalemle yazılması, küçük yazılması)</a:t>
            </a:r>
            <a:endParaRPr lang="tr-TR" sz="2400" b="1" dirty="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052736"/>
            <a:ext cx="8229600" cy="1228998"/>
          </a:xfrm>
        </p:spPr>
        <p:txBody>
          <a:bodyPr>
            <a:normAutofit fontScale="90000"/>
          </a:bodyPr>
          <a:lstStyle/>
          <a:p>
            <a:r>
              <a:rPr lang="tr-TR" b="1" dirty="0" smtClean="0">
                <a:solidFill>
                  <a:srgbClr val="FF0000"/>
                </a:solidFill>
              </a:rPr>
              <a:t>Kavramın Olumlu ve Olumsuz Örnekleri</a:t>
            </a:r>
            <a:r>
              <a:rPr lang="tr-TR" b="1" i="1" dirty="0" smtClean="0">
                <a:solidFill>
                  <a:schemeClr val="tx2"/>
                </a:solidFill>
                <a:effectLst>
                  <a:outerShdw blurRad="38100" dist="38100" dir="2700000" algn="tl">
                    <a:srgbClr val="000000"/>
                  </a:outerShdw>
                </a:effectLst>
              </a:rPr>
              <a:t/>
            </a:r>
            <a:br>
              <a:rPr lang="tr-TR" b="1" i="1" dirty="0" smtClean="0">
                <a:solidFill>
                  <a:schemeClr val="tx2"/>
                </a:solidFill>
                <a:effectLst>
                  <a:outerShdw blurRad="38100" dist="38100" dir="2700000" algn="tl">
                    <a:srgbClr val="000000"/>
                  </a:outerShdw>
                </a:effectLst>
              </a:rPr>
            </a:br>
            <a:endParaRPr lang="tr-TR" dirty="0"/>
          </a:p>
        </p:txBody>
      </p:sp>
      <p:sp>
        <p:nvSpPr>
          <p:cNvPr id="3" name="2 İçerik Yer Tutucusu"/>
          <p:cNvSpPr>
            <a:spLocks noGrp="1"/>
          </p:cNvSpPr>
          <p:nvPr>
            <p:ph idx="1"/>
          </p:nvPr>
        </p:nvSpPr>
        <p:spPr>
          <a:xfrm>
            <a:off x="457200" y="2780928"/>
            <a:ext cx="8229600" cy="3345235"/>
          </a:xfrm>
        </p:spPr>
        <p:txBody>
          <a:bodyPr/>
          <a:lstStyle/>
          <a:p>
            <a:pPr>
              <a:buClr>
                <a:schemeClr val="hlink"/>
              </a:buClr>
              <a:buSzPct val="65000"/>
              <a:buNone/>
              <a:defRPr/>
            </a:pPr>
            <a:r>
              <a:rPr lang="tr-TR" dirty="0" smtClean="0">
                <a:effectLst>
                  <a:outerShdw blurRad="38100" dist="38100" dir="2700000" algn="tl">
                    <a:srgbClr val="000000"/>
                  </a:outerShdw>
                </a:effectLst>
              </a:rPr>
              <a:t> </a:t>
            </a:r>
            <a:r>
              <a:rPr lang="tr-TR" b="1" dirty="0" smtClean="0"/>
              <a:t>Kavramı tanımlayan niteliklere </a:t>
            </a:r>
            <a:r>
              <a:rPr lang="tr-TR" b="1" dirty="0" smtClean="0">
                <a:solidFill>
                  <a:srgbClr val="FF0000"/>
                </a:solidFill>
              </a:rPr>
              <a:t>olumlu örnek </a:t>
            </a:r>
            <a:r>
              <a:rPr lang="tr-TR" b="1" dirty="0" smtClean="0"/>
              <a:t>denir.</a:t>
            </a:r>
          </a:p>
          <a:p>
            <a:pPr>
              <a:buClr>
                <a:schemeClr val="hlink"/>
              </a:buClr>
              <a:buSzPct val="65000"/>
              <a:buNone/>
              <a:defRPr/>
            </a:pPr>
            <a:r>
              <a:rPr lang="tr-TR" b="1" dirty="0" smtClean="0"/>
              <a:t> Kavramı tanımlamayan niteliklere de </a:t>
            </a:r>
            <a:r>
              <a:rPr lang="tr-TR" b="1" dirty="0" smtClean="0">
                <a:solidFill>
                  <a:srgbClr val="FF0000"/>
                </a:solidFill>
              </a:rPr>
              <a:t>olumsuz örnekler</a:t>
            </a:r>
            <a:r>
              <a:rPr lang="tr-TR" b="1" dirty="0" smtClean="0"/>
              <a:t> denir.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980728"/>
            <a:ext cx="8229600" cy="1858218"/>
          </a:xfrm>
        </p:spPr>
        <p:txBody>
          <a:bodyPr>
            <a:normAutofit fontScale="90000"/>
          </a:bodyPr>
          <a:lstStyle/>
          <a:p>
            <a:r>
              <a:rPr lang="tr-TR" b="1" dirty="0" smtClean="0">
                <a:effectLst>
                  <a:outerShdw blurRad="38100" dist="38100" dir="2700000" algn="tl">
                    <a:srgbClr val="000000"/>
                  </a:outerShdw>
                </a:effectLst>
              </a:rPr>
              <a:t/>
            </a:r>
            <a:br>
              <a:rPr lang="tr-TR" b="1" dirty="0" smtClean="0">
                <a:effectLst>
                  <a:outerShdw blurRad="38100" dist="38100" dir="2700000" algn="tl">
                    <a:srgbClr val="000000"/>
                  </a:outerShdw>
                </a:effectLst>
              </a:rPr>
            </a:br>
            <a:r>
              <a:rPr lang="tr-TR" b="1" dirty="0" smtClean="0"/>
              <a:t>Kavramın öğretilmesi, </a:t>
            </a:r>
            <a:r>
              <a:rPr lang="tr-TR" b="1" dirty="0" smtClean="0">
                <a:solidFill>
                  <a:srgbClr val="FF0000"/>
                </a:solidFill>
              </a:rPr>
              <a:t>olumlu ve olumsuz</a:t>
            </a:r>
            <a:r>
              <a:rPr lang="tr-TR" b="1" dirty="0" smtClean="0"/>
              <a:t> örneklerinin birlikte sunulmasını gerektirir.</a:t>
            </a:r>
            <a:br>
              <a:rPr lang="tr-TR" b="1" dirty="0" smtClean="0"/>
            </a:br>
            <a:endParaRPr lang="tr-TR" dirty="0"/>
          </a:p>
        </p:txBody>
      </p:sp>
      <p:sp>
        <p:nvSpPr>
          <p:cNvPr id="3" name="2 İçerik Yer Tutucusu"/>
          <p:cNvSpPr>
            <a:spLocks noGrp="1"/>
          </p:cNvSpPr>
          <p:nvPr>
            <p:ph idx="1"/>
          </p:nvPr>
        </p:nvSpPr>
        <p:spPr>
          <a:xfrm>
            <a:off x="539552" y="3068960"/>
            <a:ext cx="8229600" cy="4525963"/>
          </a:xfrm>
        </p:spPr>
        <p:txBody>
          <a:bodyPr/>
          <a:lstStyle/>
          <a:p>
            <a:pPr>
              <a:buNone/>
              <a:defRPr/>
            </a:pPr>
            <a:r>
              <a:rPr lang="tr-TR" b="1" dirty="0" smtClean="0">
                <a:solidFill>
                  <a:srgbClr val="33CC33"/>
                </a:solidFill>
                <a:effectLst>
                  <a:outerShdw blurRad="38100" dist="38100" dir="2700000" algn="tl">
                    <a:srgbClr val="000000"/>
                  </a:outerShdw>
                </a:effectLst>
              </a:rPr>
              <a:t>  </a:t>
            </a:r>
          </a:p>
          <a:p>
            <a:pPr>
              <a:buNone/>
              <a:defRPr/>
            </a:pPr>
            <a:r>
              <a:rPr lang="tr-TR" b="1" dirty="0" smtClean="0">
                <a:solidFill>
                  <a:srgbClr val="33CC33"/>
                </a:solidFill>
                <a:effectLst>
                  <a:outerShdw blurRad="38100" dist="38100" dir="2700000" algn="tl">
                    <a:srgbClr val="000000"/>
                  </a:outerShdw>
                </a:effectLst>
              </a:rPr>
              <a:t> </a:t>
            </a:r>
            <a:r>
              <a:rPr lang="tr-TR" b="1" dirty="0" smtClean="0">
                <a:solidFill>
                  <a:srgbClr val="FF0000"/>
                </a:solidFill>
              </a:rPr>
              <a:t>Örn;</a:t>
            </a:r>
            <a:r>
              <a:rPr lang="tr-TR" b="1" dirty="0" smtClean="0"/>
              <a:t> Büyük- küçük , uzun- kısa </a:t>
            </a:r>
          </a:p>
          <a:p>
            <a:pPr>
              <a:buNone/>
              <a:defRPr/>
            </a:pPr>
            <a:r>
              <a:rPr lang="tr-TR" b="1" dirty="0" smtClean="0">
                <a:effectLst>
                  <a:outerShdw blurRad="38100" dist="38100" dir="2700000" algn="tl">
                    <a:srgbClr val="000000"/>
                  </a:outerShdw>
                </a:effectLst>
              </a:rPr>
              <a:t>    </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11560" y="692696"/>
            <a:ext cx="7038528" cy="4672048"/>
          </a:xfrm>
          <a:prstGeom prst="rect">
            <a:avLst/>
          </a:prstGeom>
        </p:spPr>
        <p:txBody>
          <a:bodyPr wrap="square">
            <a:spAutoFit/>
          </a:bodyPr>
          <a:lstStyle/>
          <a:p>
            <a:pPr marL="342900" indent="-342900">
              <a:lnSpc>
                <a:spcPct val="80000"/>
              </a:lnSpc>
              <a:spcBef>
                <a:spcPct val="20000"/>
              </a:spcBef>
              <a:buClr>
                <a:schemeClr val="hlink"/>
              </a:buClr>
              <a:buSzPct val="65000"/>
              <a:defRPr/>
            </a:pPr>
            <a:r>
              <a:rPr lang="tr-TR" sz="2400" b="1" dirty="0" smtClean="0">
                <a:solidFill>
                  <a:srgbClr val="33CC33"/>
                </a:solidFill>
                <a:effectLst>
                  <a:outerShdw blurRad="38100" dist="38100" dir="2700000" algn="tl">
                    <a:srgbClr val="000000"/>
                  </a:outerShdw>
                </a:effectLst>
              </a:rPr>
              <a:t>     </a:t>
            </a:r>
            <a:r>
              <a:rPr lang="tr-TR" sz="2400" b="1" dirty="0" smtClean="0">
                <a:solidFill>
                  <a:srgbClr val="FF0000"/>
                </a:solidFill>
                <a:latin typeface="Calibri" pitchFamily="34" charset="0"/>
              </a:rPr>
              <a:t>Olumlu örnekler, </a:t>
            </a:r>
            <a:r>
              <a:rPr lang="tr-TR" sz="2400" b="1" dirty="0" smtClean="0">
                <a:latin typeface="Calibri" pitchFamily="34" charset="0"/>
              </a:rPr>
              <a:t>kavramı örnekler.</a:t>
            </a:r>
          </a:p>
          <a:p>
            <a:pPr marL="342900" indent="-342900">
              <a:lnSpc>
                <a:spcPct val="80000"/>
              </a:lnSpc>
              <a:spcBef>
                <a:spcPct val="20000"/>
              </a:spcBef>
              <a:buClr>
                <a:schemeClr val="hlink"/>
              </a:buClr>
              <a:buSzPct val="65000"/>
              <a:buFont typeface="Wingdings" pitchFamily="2" charset="2"/>
              <a:buNone/>
              <a:defRPr/>
            </a:pPr>
            <a:endParaRPr lang="tr-TR" sz="2400" b="1" dirty="0" smtClean="0">
              <a:latin typeface="Calibri" pitchFamily="34" charset="0"/>
            </a:endParaRPr>
          </a:p>
          <a:p>
            <a:pPr marL="342900" indent="-342900">
              <a:lnSpc>
                <a:spcPct val="80000"/>
              </a:lnSpc>
              <a:spcBef>
                <a:spcPct val="20000"/>
              </a:spcBef>
              <a:buClr>
                <a:schemeClr val="hlink"/>
              </a:buClr>
              <a:buSzPct val="65000"/>
              <a:defRPr/>
            </a:pPr>
            <a:r>
              <a:rPr lang="tr-TR" sz="2400" b="1" dirty="0" smtClean="0">
                <a:solidFill>
                  <a:srgbClr val="33CC33"/>
                </a:solidFill>
                <a:latin typeface="Calibri" pitchFamily="34" charset="0"/>
              </a:rPr>
              <a:t>     </a:t>
            </a:r>
            <a:r>
              <a:rPr lang="tr-TR" sz="2400" b="1" dirty="0" smtClean="0">
                <a:solidFill>
                  <a:srgbClr val="FF0000"/>
                </a:solidFill>
                <a:latin typeface="Calibri" pitchFamily="34" charset="0"/>
              </a:rPr>
              <a:t>Olumsuz örnekler, </a:t>
            </a:r>
            <a:r>
              <a:rPr lang="tr-TR" sz="2400" b="1" dirty="0" smtClean="0">
                <a:latin typeface="Calibri" pitchFamily="34" charset="0"/>
              </a:rPr>
              <a:t>kavramın örnek olmayanlarını örnekler.</a:t>
            </a:r>
          </a:p>
          <a:p>
            <a:pPr marL="342900" indent="-342900">
              <a:lnSpc>
                <a:spcPct val="80000"/>
              </a:lnSpc>
              <a:spcBef>
                <a:spcPct val="20000"/>
              </a:spcBef>
              <a:buClr>
                <a:schemeClr val="hlink"/>
              </a:buClr>
              <a:buSzPct val="65000"/>
              <a:buFont typeface="Wingdings" pitchFamily="2" charset="2"/>
              <a:buNone/>
              <a:defRPr/>
            </a:pPr>
            <a:endParaRPr lang="tr-TR" sz="2400" b="1" dirty="0" smtClean="0">
              <a:latin typeface="Calibri" pitchFamily="34" charset="0"/>
            </a:endParaRPr>
          </a:p>
          <a:p>
            <a:pPr marL="342900" indent="-342900">
              <a:lnSpc>
                <a:spcPct val="80000"/>
              </a:lnSpc>
              <a:spcBef>
                <a:spcPct val="20000"/>
              </a:spcBef>
              <a:buClr>
                <a:schemeClr val="hlink"/>
              </a:buClr>
              <a:buSzPct val="65000"/>
              <a:defRPr/>
            </a:pPr>
            <a:r>
              <a:rPr lang="tr-TR" sz="2400" b="1" dirty="0" smtClean="0">
                <a:latin typeface="Calibri" pitchFamily="34" charset="0"/>
              </a:rPr>
              <a:t>     Kavramın olumlu ve olumsuz örneklerini olabildiğince somutlaştırmak öğrenmeyi kolaylaştıracaktır.</a:t>
            </a:r>
          </a:p>
          <a:p>
            <a:pPr marL="342900" indent="-342900">
              <a:lnSpc>
                <a:spcPct val="80000"/>
              </a:lnSpc>
              <a:spcBef>
                <a:spcPct val="20000"/>
              </a:spcBef>
              <a:buClr>
                <a:schemeClr val="hlink"/>
              </a:buClr>
              <a:buSzPct val="65000"/>
              <a:buFont typeface="Wingdings" pitchFamily="2" charset="2"/>
              <a:buNone/>
              <a:defRPr/>
            </a:pPr>
            <a:endParaRPr lang="tr-TR" sz="2400" b="1" dirty="0" smtClean="0">
              <a:latin typeface="Calibri" pitchFamily="34" charset="0"/>
            </a:endParaRPr>
          </a:p>
          <a:p>
            <a:pPr marL="342900" indent="-342900">
              <a:lnSpc>
                <a:spcPct val="80000"/>
              </a:lnSpc>
              <a:spcBef>
                <a:spcPct val="20000"/>
              </a:spcBef>
              <a:buClr>
                <a:schemeClr val="hlink"/>
              </a:buClr>
              <a:buSzPct val="65000"/>
              <a:defRPr/>
            </a:pPr>
            <a:r>
              <a:rPr lang="tr-TR" sz="2400" b="1" dirty="0" smtClean="0">
                <a:latin typeface="Calibri" pitchFamily="34" charset="0"/>
              </a:rPr>
              <a:t>     Kavramın olumlu ve olumsuz örneklerinin karışık olarak sunulması öğrenmeyi kolaylaştırmaktadır. Çünkü kavramın olumlu ve olumsuz örneklerinin karışık sunulması, kavramı tanımlayan niteliklerin açıkça ortaya çıkmasını sağlamaktadır.</a:t>
            </a:r>
            <a:endParaRPr lang="tr-TR" sz="2400" b="1"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4294967295"/>
          </p:nvPr>
        </p:nvSpPr>
        <p:spPr>
          <a:xfrm>
            <a:off x="1115616" y="908720"/>
            <a:ext cx="6400800" cy="1752600"/>
          </a:xfrm>
        </p:spPr>
        <p:txBody>
          <a:bodyPr>
            <a:normAutofit fontScale="25000" lnSpcReduction="20000"/>
          </a:bodyPr>
          <a:lstStyle/>
          <a:p>
            <a:pPr marL="342900" indent="-342900">
              <a:lnSpc>
                <a:spcPct val="80000"/>
              </a:lnSpc>
              <a:buClr>
                <a:schemeClr val="hlink"/>
              </a:buClr>
              <a:buSzPct val="65000"/>
              <a:buNone/>
              <a:defRPr/>
            </a:pPr>
            <a:r>
              <a:rPr lang="tr-TR" sz="10000" b="1" dirty="0" smtClean="0">
                <a:solidFill>
                  <a:srgbClr val="FF0000"/>
                </a:solidFill>
                <a:latin typeface="Calibri" pitchFamily="34" charset="0"/>
              </a:rPr>
              <a:t>Kavram:</a:t>
            </a:r>
            <a:r>
              <a:rPr lang="tr-TR" sz="10000" b="1" dirty="0" smtClean="0">
                <a:latin typeface="Calibri" pitchFamily="34" charset="0"/>
              </a:rPr>
              <a:t> Meyve</a:t>
            </a:r>
          </a:p>
          <a:p>
            <a:pPr marL="342900" indent="-342900">
              <a:lnSpc>
                <a:spcPct val="80000"/>
              </a:lnSpc>
              <a:buClr>
                <a:schemeClr val="hlink"/>
              </a:buClr>
              <a:buSzPct val="65000"/>
              <a:buNone/>
              <a:defRPr/>
            </a:pPr>
            <a:r>
              <a:rPr lang="tr-TR" sz="10000" b="1" dirty="0" smtClean="0">
                <a:solidFill>
                  <a:srgbClr val="33CC33"/>
                </a:solidFill>
                <a:latin typeface="Calibri" pitchFamily="34" charset="0"/>
              </a:rPr>
              <a:t>   </a:t>
            </a:r>
          </a:p>
          <a:p>
            <a:pPr marL="342900" indent="-342900">
              <a:lnSpc>
                <a:spcPct val="80000"/>
              </a:lnSpc>
              <a:buClr>
                <a:schemeClr val="hlink"/>
              </a:buClr>
              <a:buSzPct val="65000"/>
              <a:buNone/>
              <a:defRPr/>
            </a:pPr>
            <a:r>
              <a:rPr lang="tr-TR" sz="10000" b="1" dirty="0" smtClean="0">
                <a:solidFill>
                  <a:srgbClr val="33CC33"/>
                </a:solidFill>
                <a:latin typeface="Calibri" pitchFamily="34" charset="0"/>
              </a:rPr>
              <a:t>     </a:t>
            </a:r>
            <a:r>
              <a:rPr lang="tr-TR" sz="10000" b="1" dirty="0" smtClean="0">
                <a:solidFill>
                  <a:srgbClr val="FF0000"/>
                </a:solidFill>
                <a:latin typeface="Calibri" pitchFamily="34" charset="0"/>
              </a:rPr>
              <a:t>Olumlu Örnekler:</a:t>
            </a:r>
          </a:p>
          <a:p>
            <a:pPr marL="342900" indent="-342900">
              <a:lnSpc>
                <a:spcPct val="80000"/>
              </a:lnSpc>
              <a:buClr>
                <a:schemeClr val="hlink"/>
              </a:buClr>
              <a:buSzPct val="65000"/>
              <a:buNone/>
              <a:defRPr/>
            </a:pPr>
            <a:r>
              <a:rPr lang="tr-TR" sz="10000" b="1" dirty="0" smtClean="0">
                <a:latin typeface="Calibri" pitchFamily="34" charset="0"/>
              </a:rPr>
              <a:t>	Elma, muz, karpuz, erik (meyve örnekleri)</a:t>
            </a:r>
          </a:p>
          <a:p>
            <a:pPr marL="342900" indent="-342900">
              <a:lnSpc>
                <a:spcPct val="80000"/>
              </a:lnSpc>
              <a:buClr>
                <a:schemeClr val="hlink"/>
              </a:buClr>
              <a:buSzPct val="65000"/>
              <a:buNone/>
              <a:defRPr/>
            </a:pPr>
            <a:r>
              <a:rPr lang="tr-TR" sz="10000" b="1" dirty="0" smtClean="0">
                <a:solidFill>
                  <a:srgbClr val="33CC33"/>
                </a:solidFill>
                <a:latin typeface="Calibri" pitchFamily="34" charset="0"/>
              </a:rPr>
              <a:t>	</a:t>
            </a:r>
            <a:r>
              <a:rPr lang="tr-TR" sz="10000" b="1" dirty="0" smtClean="0">
                <a:solidFill>
                  <a:srgbClr val="FF0000"/>
                </a:solidFill>
                <a:latin typeface="Calibri" pitchFamily="34" charset="0"/>
              </a:rPr>
              <a:t>Olumsuz Örnekler:</a:t>
            </a:r>
          </a:p>
          <a:p>
            <a:pPr marL="342900" indent="-342900">
              <a:lnSpc>
                <a:spcPct val="80000"/>
              </a:lnSpc>
              <a:buClr>
                <a:schemeClr val="hlink"/>
              </a:buClr>
              <a:buSzPct val="65000"/>
              <a:buNone/>
              <a:defRPr/>
            </a:pPr>
            <a:r>
              <a:rPr lang="tr-TR" sz="10000" b="1" dirty="0" smtClean="0">
                <a:latin typeface="Calibri" pitchFamily="34" charset="0"/>
              </a:rPr>
              <a:t>	Papağan, masa, resim, patlıcan (meyve olmayan örnekler)</a:t>
            </a:r>
          </a:p>
          <a:p>
            <a:pPr marL="342900" indent="-342900">
              <a:lnSpc>
                <a:spcPct val="80000"/>
              </a:lnSpc>
              <a:buClr>
                <a:schemeClr val="hlink"/>
              </a:buClr>
              <a:buSzPct val="65000"/>
              <a:defRPr/>
            </a:pPr>
            <a:endParaRPr lang="tr-TR" sz="10000" b="1" dirty="0" smtClean="0">
              <a:latin typeface="Calibri" pitchFamily="34" charset="0"/>
            </a:endParaRPr>
          </a:p>
          <a:p>
            <a:pPr marL="342900" indent="-342900">
              <a:lnSpc>
                <a:spcPct val="80000"/>
              </a:lnSpc>
              <a:buClr>
                <a:schemeClr val="hlink"/>
              </a:buClr>
              <a:buSzPct val="65000"/>
              <a:buNone/>
              <a:defRPr/>
            </a:pPr>
            <a:r>
              <a:rPr lang="tr-TR" sz="10000" b="1" dirty="0" smtClean="0">
                <a:solidFill>
                  <a:srgbClr val="FF0000"/>
                </a:solidFill>
                <a:latin typeface="Calibri" pitchFamily="34" charset="0"/>
              </a:rPr>
              <a:t>Kavram:</a:t>
            </a:r>
            <a:r>
              <a:rPr lang="tr-TR" sz="10000" b="1" dirty="0" smtClean="0">
                <a:solidFill>
                  <a:schemeClr val="hlink"/>
                </a:solidFill>
                <a:latin typeface="Calibri" pitchFamily="34" charset="0"/>
              </a:rPr>
              <a:t> </a:t>
            </a:r>
            <a:r>
              <a:rPr lang="tr-TR" sz="10000" b="1" dirty="0" smtClean="0">
                <a:latin typeface="Calibri" pitchFamily="34" charset="0"/>
              </a:rPr>
              <a:t>Yazlık giysi</a:t>
            </a:r>
          </a:p>
          <a:p>
            <a:pPr marL="342900" indent="-342900">
              <a:lnSpc>
                <a:spcPct val="80000"/>
              </a:lnSpc>
              <a:buClr>
                <a:schemeClr val="hlink"/>
              </a:buClr>
              <a:buSzPct val="65000"/>
              <a:buNone/>
              <a:defRPr/>
            </a:pPr>
            <a:endParaRPr lang="tr-TR" sz="10000" b="1" dirty="0" smtClean="0">
              <a:latin typeface="Calibri" pitchFamily="34" charset="0"/>
            </a:endParaRPr>
          </a:p>
          <a:p>
            <a:pPr marL="342900" indent="-342900">
              <a:lnSpc>
                <a:spcPct val="80000"/>
              </a:lnSpc>
              <a:buClr>
                <a:schemeClr val="hlink"/>
              </a:buClr>
              <a:buSzPct val="65000"/>
              <a:buNone/>
              <a:defRPr/>
            </a:pPr>
            <a:r>
              <a:rPr lang="tr-TR" sz="10000" b="1" dirty="0" smtClean="0">
                <a:solidFill>
                  <a:srgbClr val="33CC33"/>
                </a:solidFill>
                <a:latin typeface="Calibri" pitchFamily="34" charset="0"/>
              </a:rPr>
              <a:t>	</a:t>
            </a:r>
            <a:r>
              <a:rPr lang="tr-TR" sz="10000" b="1" dirty="0" smtClean="0">
                <a:solidFill>
                  <a:srgbClr val="FF0000"/>
                </a:solidFill>
                <a:latin typeface="Calibri" pitchFamily="34" charset="0"/>
              </a:rPr>
              <a:t>Olumlu Örnekler:</a:t>
            </a:r>
          </a:p>
          <a:p>
            <a:pPr marL="342900" indent="-342900">
              <a:lnSpc>
                <a:spcPct val="80000"/>
              </a:lnSpc>
              <a:buClr>
                <a:schemeClr val="hlink"/>
              </a:buClr>
              <a:buSzPct val="65000"/>
              <a:buNone/>
              <a:defRPr/>
            </a:pPr>
            <a:r>
              <a:rPr lang="tr-TR" sz="10000" b="1" dirty="0" smtClean="0">
                <a:latin typeface="Calibri" pitchFamily="34" charset="0"/>
              </a:rPr>
              <a:t>	Şort, mayo, askılı bluz, bikini, terlik, bandana</a:t>
            </a:r>
          </a:p>
          <a:p>
            <a:pPr marL="342900" indent="-342900">
              <a:lnSpc>
                <a:spcPct val="80000"/>
              </a:lnSpc>
              <a:buClr>
                <a:schemeClr val="hlink"/>
              </a:buClr>
              <a:buSzPct val="65000"/>
              <a:buNone/>
              <a:defRPr/>
            </a:pPr>
            <a:r>
              <a:rPr lang="tr-TR" sz="10000" b="1" dirty="0" smtClean="0">
                <a:solidFill>
                  <a:srgbClr val="33CC33"/>
                </a:solidFill>
                <a:latin typeface="Calibri" pitchFamily="34" charset="0"/>
              </a:rPr>
              <a:t>	</a:t>
            </a:r>
            <a:r>
              <a:rPr lang="tr-TR" sz="10000" b="1" dirty="0" smtClean="0">
                <a:solidFill>
                  <a:srgbClr val="FF0000"/>
                </a:solidFill>
                <a:latin typeface="Calibri" pitchFamily="34" charset="0"/>
              </a:rPr>
              <a:t>Olumsuz Örnekler:</a:t>
            </a:r>
          </a:p>
          <a:p>
            <a:pPr marL="342900" indent="-342900">
              <a:lnSpc>
                <a:spcPct val="80000"/>
              </a:lnSpc>
              <a:buClr>
                <a:schemeClr val="hlink"/>
              </a:buClr>
              <a:buSzPct val="65000"/>
              <a:buNone/>
              <a:defRPr/>
            </a:pPr>
            <a:r>
              <a:rPr lang="tr-TR" sz="10000" b="1" dirty="0" smtClean="0">
                <a:latin typeface="Calibri" pitchFamily="34" charset="0"/>
              </a:rPr>
              <a:t>	Palto, bot, kazak, çizme, atkı, eldiven</a:t>
            </a:r>
          </a:p>
          <a:p>
            <a:endParaRPr lang="tr-TR"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2348880"/>
            <a:ext cx="7704856" cy="1865126"/>
          </a:xfrm>
          <a:prstGeom prst="rect">
            <a:avLst/>
          </a:prstGeom>
        </p:spPr>
        <p:txBody>
          <a:bodyPr wrap="square">
            <a:spAutoFit/>
          </a:bodyPr>
          <a:lstStyle/>
          <a:p>
            <a:pPr>
              <a:lnSpc>
                <a:spcPct val="90000"/>
              </a:lnSpc>
              <a:defRPr/>
            </a:pPr>
            <a:r>
              <a:rPr lang="tr-TR" sz="3200" b="1" dirty="0" smtClean="0">
                <a:solidFill>
                  <a:srgbClr val="33CC33"/>
                </a:solidFill>
                <a:latin typeface="Calibri" pitchFamily="34" charset="0"/>
              </a:rPr>
              <a:t>           </a:t>
            </a:r>
            <a:r>
              <a:rPr lang="tr-TR" sz="3200" b="1" dirty="0" smtClean="0">
                <a:solidFill>
                  <a:srgbClr val="FF0000"/>
                </a:solidFill>
                <a:latin typeface="Calibri" pitchFamily="34" charset="0"/>
              </a:rPr>
              <a:t>Taksonomi,</a:t>
            </a:r>
            <a:r>
              <a:rPr lang="tr-TR" sz="3200" b="1" dirty="0" smtClean="0">
                <a:latin typeface="Calibri" pitchFamily="34" charset="0"/>
              </a:rPr>
              <a:t> istendik davranışların basitten karmaşığa kolaydan zora somuttan soyuta bir birinin ön koşulu olacak şekilde aşamalı sıralanmasına denir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1340768"/>
            <a:ext cx="7488832" cy="3933384"/>
          </a:xfrm>
          <a:prstGeom prst="rect">
            <a:avLst/>
          </a:prstGeom>
        </p:spPr>
        <p:txBody>
          <a:bodyPr wrap="square">
            <a:spAutoFit/>
          </a:bodyPr>
          <a:lstStyle/>
          <a:p>
            <a:pPr marL="342900" indent="-342900" algn="ctr">
              <a:lnSpc>
                <a:spcPct val="90000"/>
              </a:lnSpc>
              <a:spcBef>
                <a:spcPct val="20000"/>
              </a:spcBef>
              <a:buClr>
                <a:schemeClr val="hlink"/>
              </a:buClr>
              <a:buSzPct val="80000"/>
              <a:defRPr/>
            </a:pPr>
            <a:r>
              <a:rPr lang="tr-TR" sz="3200" b="1" dirty="0" smtClean="0">
                <a:latin typeface="Calibri" pitchFamily="34" charset="0"/>
              </a:rPr>
              <a:t>Öğrenme ürünü olarak gerçekleşen davranışların tümü en basitten karmaşığa doğru bir sıra izler.</a:t>
            </a:r>
          </a:p>
          <a:p>
            <a:pPr marL="342900" indent="-342900" algn="ctr">
              <a:lnSpc>
                <a:spcPct val="90000"/>
              </a:lnSpc>
              <a:spcBef>
                <a:spcPct val="20000"/>
              </a:spcBef>
              <a:buClr>
                <a:schemeClr val="hlink"/>
              </a:buClr>
              <a:buSzPct val="80000"/>
              <a:defRPr/>
            </a:pPr>
            <a:r>
              <a:rPr lang="tr-TR" sz="3200" b="1" dirty="0" smtClean="0">
                <a:latin typeface="Calibri" pitchFamily="34" charset="0"/>
              </a:rPr>
              <a:t>Bireyler birçok kavramı aynı anda öğrenemezler.</a:t>
            </a:r>
          </a:p>
          <a:p>
            <a:pPr marL="342900" indent="-342900" algn="ctr">
              <a:lnSpc>
                <a:spcPct val="90000"/>
              </a:lnSpc>
              <a:spcBef>
                <a:spcPct val="20000"/>
              </a:spcBef>
              <a:buClr>
                <a:schemeClr val="hlink"/>
              </a:buClr>
              <a:buSzPct val="80000"/>
              <a:defRPr/>
            </a:pPr>
            <a:r>
              <a:rPr lang="tr-TR" sz="3200" b="1" dirty="0" smtClean="0">
                <a:latin typeface="Calibri" pitchFamily="34" charset="0"/>
              </a:rPr>
              <a:t>Kavram öğrenmede bir sıra vardır.</a:t>
            </a:r>
          </a:p>
          <a:p>
            <a:pPr marL="342900" indent="-342900" algn="ctr">
              <a:lnSpc>
                <a:spcPct val="90000"/>
              </a:lnSpc>
              <a:spcBef>
                <a:spcPct val="20000"/>
              </a:spcBef>
              <a:buClr>
                <a:schemeClr val="hlink"/>
              </a:buClr>
              <a:buSzPct val="80000"/>
              <a:defRPr/>
            </a:pPr>
            <a:r>
              <a:rPr lang="tr-TR" sz="3200" b="1" dirty="0" smtClean="0">
                <a:latin typeface="Calibri" pitchFamily="34" charset="0"/>
              </a:rPr>
              <a:t>Zihinsel becerilerin basitten karmaşığa doğru sıralanmasına … denir.</a:t>
            </a:r>
            <a:endParaRPr lang="tr-TR" sz="3200" b="1"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332656"/>
            <a:ext cx="7772400" cy="1470025"/>
          </a:xfrm>
        </p:spPr>
        <p:txBody>
          <a:bodyPr/>
          <a:lstStyle/>
          <a:p>
            <a:r>
              <a:rPr lang="tr-TR" b="1" dirty="0" smtClean="0">
                <a:solidFill>
                  <a:srgbClr val="FF0000"/>
                </a:solidFill>
              </a:rPr>
              <a:t>Örnekler</a:t>
            </a:r>
            <a:br>
              <a:rPr lang="tr-TR" b="1" dirty="0" smtClean="0">
                <a:solidFill>
                  <a:srgbClr val="FF0000"/>
                </a:solidFill>
              </a:rPr>
            </a:br>
            <a:endParaRPr lang="tr-TR" dirty="0">
              <a:solidFill>
                <a:srgbClr val="FF0000"/>
              </a:solidFill>
            </a:endParaRPr>
          </a:p>
        </p:txBody>
      </p:sp>
      <p:sp>
        <p:nvSpPr>
          <p:cNvPr id="3" name="2 Alt Başlık"/>
          <p:cNvSpPr>
            <a:spLocks noGrp="1"/>
          </p:cNvSpPr>
          <p:nvPr>
            <p:ph type="subTitle" idx="1"/>
          </p:nvPr>
        </p:nvSpPr>
        <p:spPr>
          <a:xfrm>
            <a:off x="1371600" y="1700808"/>
            <a:ext cx="6400800" cy="3937992"/>
          </a:xfrm>
        </p:spPr>
        <p:txBody>
          <a:bodyPr>
            <a:normAutofit fontScale="92500"/>
          </a:bodyPr>
          <a:lstStyle/>
          <a:p>
            <a:pPr marL="342900" indent="-342900">
              <a:buClr>
                <a:schemeClr val="hlink"/>
              </a:buClr>
              <a:buSzPct val="80000"/>
              <a:defRPr/>
            </a:pPr>
            <a:r>
              <a:rPr lang="tr-TR" b="1" dirty="0" smtClean="0">
                <a:solidFill>
                  <a:schemeClr val="tx1"/>
                </a:solidFill>
                <a:latin typeface="Calibri" pitchFamily="34" charset="0"/>
              </a:rPr>
              <a:t>Bitki, çiçekli bitki, gül kavramları aynı kavram hiyerarşisinin üyeleridir.</a:t>
            </a:r>
          </a:p>
          <a:p>
            <a:pPr marL="342900" indent="-342900">
              <a:buClr>
                <a:schemeClr val="hlink"/>
              </a:buClr>
              <a:buSzPct val="80000"/>
              <a:defRPr/>
            </a:pPr>
            <a:endParaRPr lang="tr-TR" sz="2800" b="1" dirty="0" smtClean="0">
              <a:solidFill>
                <a:schemeClr val="tx1"/>
              </a:solidFill>
              <a:latin typeface="Calibri" pitchFamily="34" charset="0"/>
            </a:endParaRPr>
          </a:p>
          <a:p>
            <a:pPr marL="342900" indent="-342900">
              <a:buClr>
                <a:schemeClr val="hlink"/>
              </a:buClr>
              <a:buSzPct val="80000"/>
              <a:defRPr/>
            </a:pPr>
            <a:r>
              <a:rPr lang="tr-TR" sz="2800" b="1" dirty="0" smtClean="0">
                <a:solidFill>
                  <a:schemeClr val="tx1"/>
                </a:solidFill>
                <a:latin typeface="Calibri" pitchFamily="34" charset="0"/>
              </a:rPr>
              <a:t>Bitki</a:t>
            </a:r>
          </a:p>
          <a:p>
            <a:pPr marL="342900" indent="-342900">
              <a:buClr>
                <a:schemeClr val="hlink"/>
              </a:buClr>
              <a:buSzPct val="80000"/>
              <a:defRPr/>
            </a:pPr>
            <a:endParaRPr lang="tr-TR" sz="1200" b="1" dirty="0" smtClean="0">
              <a:solidFill>
                <a:schemeClr val="tx1"/>
              </a:solidFill>
              <a:latin typeface="Calibri" pitchFamily="34" charset="0"/>
            </a:endParaRPr>
          </a:p>
          <a:p>
            <a:pPr marL="342900" indent="-342900">
              <a:buClr>
                <a:schemeClr val="hlink"/>
              </a:buClr>
              <a:buSzPct val="80000"/>
              <a:defRPr/>
            </a:pPr>
            <a:r>
              <a:rPr lang="tr-TR" sz="1200" b="1" dirty="0" smtClean="0">
                <a:solidFill>
                  <a:schemeClr val="tx1"/>
                </a:solidFill>
                <a:latin typeface="Calibri" pitchFamily="34" charset="0"/>
              </a:rPr>
              <a:t>	</a:t>
            </a:r>
            <a:endParaRPr lang="tr-TR" b="1" dirty="0" smtClean="0">
              <a:solidFill>
                <a:schemeClr val="tx1"/>
              </a:solidFill>
              <a:latin typeface="Calibri" pitchFamily="34" charset="0"/>
            </a:endParaRPr>
          </a:p>
          <a:p>
            <a:pPr marL="342900" indent="-342900">
              <a:buClr>
                <a:schemeClr val="hlink"/>
              </a:buClr>
              <a:buSzPct val="80000"/>
              <a:defRPr/>
            </a:pPr>
            <a:r>
              <a:rPr lang="tr-TR" b="1" dirty="0" smtClean="0">
                <a:solidFill>
                  <a:schemeClr val="tx1"/>
                </a:solidFill>
                <a:latin typeface="Calibri" pitchFamily="34" charset="0"/>
              </a:rPr>
              <a:t>	</a:t>
            </a:r>
            <a:r>
              <a:rPr lang="tr-TR" sz="2800" b="1" dirty="0" smtClean="0">
                <a:solidFill>
                  <a:schemeClr val="tx1"/>
                </a:solidFill>
                <a:latin typeface="Calibri" pitchFamily="34" charset="0"/>
              </a:rPr>
              <a:t>Çiçekli bitki </a:t>
            </a:r>
          </a:p>
          <a:p>
            <a:pPr marL="342900" indent="-342900">
              <a:buClr>
                <a:schemeClr val="hlink"/>
              </a:buClr>
              <a:buSzPct val="80000"/>
              <a:defRPr/>
            </a:pPr>
            <a:endParaRPr lang="tr-TR" sz="1200" b="1" dirty="0" smtClean="0">
              <a:solidFill>
                <a:schemeClr val="tx1"/>
              </a:solidFill>
              <a:latin typeface="Calibri" pitchFamily="34" charset="0"/>
            </a:endParaRPr>
          </a:p>
          <a:p>
            <a:pPr marL="342900" indent="-342900">
              <a:buClr>
                <a:schemeClr val="hlink"/>
              </a:buClr>
              <a:buSzPct val="80000"/>
              <a:defRPr/>
            </a:pPr>
            <a:r>
              <a:rPr lang="tr-TR" sz="1200" b="1" dirty="0" smtClean="0">
                <a:solidFill>
                  <a:schemeClr val="tx1"/>
                </a:solidFill>
                <a:latin typeface="Calibri" pitchFamily="34" charset="0"/>
              </a:rPr>
              <a:t>   	</a:t>
            </a:r>
            <a:endParaRPr lang="tr-TR" b="1" dirty="0" smtClean="0">
              <a:solidFill>
                <a:schemeClr val="tx1"/>
              </a:solidFill>
              <a:latin typeface="Calibri" pitchFamily="34" charset="0"/>
            </a:endParaRPr>
          </a:p>
          <a:p>
            <a:pPr marL="342900" indent="-342900">
              <a:buClr>
                <a:schemeClr val="hlink"/>
              </a:buClr>
              <a:buSzPct val="80000"/>
              <a:defRPr/>
            </a:pPr>
            <a:r>
              <a:rPr lang="tr-TR" b="1" dirty="0" smtClean="0">
                <a:solidFill>
                  <a:schemeClr val="tx1"/>
                </a:solidFill>
                <a:latin typeface="Calibri" pitchFamily="34" charset="0"/>
              </a:rPr>
              <a:t>	    </a:t>
            </a:r>
            <a:r>
              <a:rPr lang="tr-TR" sz="2800" b="1" dirty="0" smtClean="0">
                <a:solidFill>
                  <a:schemeClr val="tx1"/>
                </a:solidFill>
                <a:latin typeface="Calibri" pitchFamily="34" charset="0"/>
              </a:rPr>
              <a:t>Gül</a:t>
            </a:r>
            <a:r>
              <a:rPr lang="tr-TR" b="1" dirty="0" smtClean="0">
                <a:solidFill>
                  <a:schemeClr val="tx1"/>
                </a:solidFill>
              </a:rPr>
              <a:t>	</a:t>
            </a:r>
          </a:p>
          <a:p>
            <a:endParaRPr lang="tr-TR" b="1" dirty="0"/>
          </a:p>
        </p:txBody>
      </p:sp>
      <p:sp>
        <p:nvSpPr>
          <p:cNvPr id="4" name="3 Aşağı Ok"/>
          <p:cNvSpPr/>
          <p:nvPr/>
        </p:nvSpPr>
        <p:spPr>
          <a:xfrm>
            <a:off x="4355976" y="3573016"/>
            <a:ext cx="484632"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Aşağı Ok"/>
          <p:cNvSpPr/>
          <p:nvPr/>
        </p:nvSpPr>
        <p:spPr>
          <a:xfrm>
            <a:off x="4355976" y="4581128"/>
            <a:ext cx="484632"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defRPr/>
            </a:pPr>
            <a:r>
              <a:rPr lang="tr-TR" b="1" dirty="0" smtClean="0">
                <a:latin typeface="Calibri" pitchFamily="34" charset="0"/>
              </a:rPr>
              <a:t>              Doğadaki olayları ve varlıkları gözlemleyerek bunlar arasındaki benzerlikleri, ayrıcalıkları ve geçişken özellikleri; tecrübe ve deneyler yaparak genellemeler yaparız. Bu genellemelere kavram deriz. </a:t>
            </a:r>
          </a:p>
          <a:p>
            <a:pPr>
              <a:buNone/>
              <a:defRPr/>
            </a:pPr>
            <a:r>
              <a:rPr lang="tr-TR" b="1" dirty="0" smtClean="0">
                <a:solidFill>
                  <a:schemeClr val="accent2"/>
                </a:solidFill>
                <a:latin typeface="Calibri" pitchFamily="34" charset="0"/>
              </a:rPr>
              <a:t>    </a:t>
            </a:r>
            <a:r>
              <a:rPr lang="tr-TR" b="1" dirty="0" smtClean="0">
                <a:solidFill>
                  <a:srgbClr val="FF0000"/>
                </a:solidFill>
                <a:latin typeface="Calibri" pitchFamily="34" charset="0"/>
              </a:rPr>
              <a:t>Örneğin,</a:t>
            </a:r>
            <a:r>
              <a:rPr lang="tr-TR" b="1" dirty="0" smtClean="0">
                <a:solidFill>
                  <a:schemeClr val="accent2"/>
                </a:solidFill>
                <a:latin typeface="Calibri" pitchFamily="34" charset="0"/>
              </a:rPr>
              <a:t> </a:t>
            </a:r>
            <a:r>
              <a:rPr lang="tr-TR" b="1" dirty="0" smtClean="0">
                <a:latin typeface="Calibri" pitchFamily="34" charset="0"/>
              </a:rPr>
              <a:t>kütle-hacim maddenin özelliklerini ifade eden kavramlardır.</a:t>
            </a:r>
          </a:p>
          <a:p>
            <a:endParaRPr lang="tr-TR" dirty="0"/>
          </a:p>
        </p:txBody>
      </p:sp>
      <p:sp>
        <p:nvSpPr>
          <p:cNvPr id="4" name="3 Dikdörtgen"/>
          <p:cNvSpPr/>
          <p:nvPr/>
        </p:nvSpPr>
        <p:spPr>
          <a:xfrm>
            <a:off x="2267744" y="548680"/>
            <a:ext cx="2771656" cy="923330"/>
          </a:xfrm>
          <a:prstGeom prst="rect">
            <a:avLst/>
          </a:prstGeom>
        </p:spPr>
        <p:txBody>
          <a:bodyPr wrap="none">
            <a:spAutoFit/>
          </a:bodyPr>
          <a:lstStyle/>
          <a:p>
            <a:pPr>
              <a:spcBef>
                <a:spcPct val="50000"/>
              </a:spcBef>
              <a:defRPr/>
            </a:pPr>
            <a:r>
              <a:rPr lang="tr-TR" sz="5400" b="1" dirty="0" smtClean="0">
                <a:solidFill>
                  <a:srgbClr val="FF0000"/>
                </a:solidFill>
                <a:effectLst>
                  <a:outerShdw blurRad="38100" dist="38100" dir="2700000" algn="tl">
                    <a:srgbClr val="000000"/>
                  </a:outerShdw>
                </a:effectLst>
                <a:latin typeface="Calibri" pitchFamily="34" charset="0"/>
              </a:rPr>
              <a:t>KAVRAM</a:t>
            </a:r>
            <a:endParaRPr lang="tr-TR" sz="5400" b="1" dirty="0">
              <a:solidFill>
                <a:srgbClr val="FF0000"/>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11560" y="1052736"/>
            <a:ext cx="5688632" cy="3970318"/>
          </a:xfrm>
          <a:prstGeom prst="rect">
            <a:avLst/>
          </a:prstGeom>
        </p:spPr>
        <p:txBody>
          <a:bodyPr wrap="square">
            <a:spAutoFit/>
          </a:bodyPr>
          <a:lstStyle/>
          <a:p>
            <a:pPr>
              <a:defRPr/>
            </a:pPr>
            <a:r>
              <a:rPr lang="tr-TR" sz="2800" b="1" i="1" dirty="0" smtClean="0">
                <a:solidFill>
                  <a:srgbClr val="FF0000"/>
                </a:solidFill>
                <a:latin typeface="Calibri" pitchFamily="34" charset="0"/>
              </a:rPr>
              <a:t>Üst kavram</a:t>
            </a:r>
            <a:r>
              <a:rPr lang="tr-TR" sz="2800" b="1" dirty="0" smtClean="0">
                <a:solidFill>
                  <a:srgbClr val="FF0000"/>
                </a:solidFill>
                <a:latin typeface="Calibri" pitchFamily="34" charset="0"/>
              </a:rPr>
              <a:t> :</a:t>
            </a:r>
          </a:p>
          <a:p>
            <a:pPr>
              <a:defRPr/>
            </a:pPr>
            <a:r>
              <a:rPr lang="tr-TR" sz="2800" b="1" dirty="0" smtClean="0">
                <a:latin typeface="Calibri" pitchFamily="34" charset="0"/>
              </a:rPr>
              <a:t>SÜRÜNGEN</a:t>
            </a:r>
            <a:r>
              <a:rPr lang="en-GB" sz="2800" b="1" dirty="0" smtClean="0">
                <a:latin typeface="Calibri" pitchFamily="34" charset="0"/>
              </a:rPr>
              <a:t>     </a:t>
            </a:r>
            <a:endParaRPr lang="tr-TR" sz="2800" b="1" dirty="0" smtClean="0">
              <a:latin typeface="Calibri" pitchFamily="34" charset="0"/>
            </a:endParaRPr>
          </a:p>
          <a:p>
            <a:pPr>
              <a:defRPr/>
            </a:pPr>
            <a:r>
              <a:rPr lang="en-GB" sz="2800" b="1" i="1" dirty="0" err="1" smtClean="0">
                <a:solidFill>
                  <a:srgbClr val="FF0000"/>
                </a:solidFill>
                <a:latin typeface="Calibri" pitchFamily="34" charset="0"/>
              </a:rPr>
              <a:t>Temel</a:t>
            </a:r>
            <a:r>
              <a:rPr lang="en-GB" sz="2800" b="1" i="1" dirty="0" smtClean="0">
                <a:solidFill>
                  <a:srgbClr val="FF0000"/>
                </a:solidFill>
                <a:latin typeface="Calibri" pitchFamily="34" charset="0"/>
              </a:rPr>
              <a:t> </a:t>
            </a:r>
            <a:r>
              <a:rPr lang="en-GB" sz="2800" b="1" i="1" dirty="0" err="1" smtClean="0">
                <a:solidFill>
                  <a:srgbClr val="FF0000"/>
                </a:solidFill>
                <a:latin typeface="Calibri" pitchFamily="34" charset="0"/>
              </a:rPr>
              <a:t>düzey</a:t>
            </a:r>
            <a:r>
              <a:rPr lang="en-GB" sz="2800" b="1" i="1" dirty="0" smtClean="0">
                <a:solidFill>
                  <a:srgbClr val="FF0000"/>
                </a:solidFill>
                <a:latin typeface="Calibri" pitchFamily="34" charset="0"/>
              </a:rPr>
              <a:t> </a:t>
            </a:r>
            <a:r>
              <a:rPr lang="en-GB" sz="2800" b="1" i="1" dirty="0" err="1" smtClean="0">
                <a:solidFill>
                  <a:srgbClr val="FF0000"/>
                </a:solidFill>
                <a:latin typeface="Calibri" pitchFamily="34" charset="0"/>
              </a:rPr>
              <a:t>kavram</a:t>
            </a:r>
            <a:r>
              <a:rPr lang="en-GB" sz="2800" b="1" dirty="0" smtClean="0">
                <a:solidFill>
                  <a:srgbClr val="FF0000"/>
                </a:solidFill>
                <a:latin typeface="Calibri" pitchFamily="34" charset="0"/>
              </a:rPr>
              <a:t> </a:t>
            </a:r>
            <a:r>
              <a:rPr lang="tr-TR" sz="2800" b="1" dirty="0" smtClean="0">
                <a:solidFill>
                  <a:srgbClr val="FF0000"/>
                </a:solidFill>
                <a:latin typeface="Calibri" pitchFamily="34" charset="0"/>
              </a:rPr>
              <a:t>:</a:t>
            </a:r>
          </a:p>
          <a:p>
            <a:pPr>
              <a:defRPr/>
            </a:pPr>
            <a:r>
              <a:rPr lang="en-GB" sz="2800" b="1" dirty="0" smtClean="0">
                <a:latin typeface="Calibri" pitchFamily="34" charset="0"/>
              </a:rPr>
              <a:t>YILAN</a:t>
            </a:r>
            <a:r>
              <a:rPr lang="tr-TR" sz="2800" b="1" dirty="0" smtClean="0">
                <a:latin typeface="Calibri" pitchFamily="34" charset="0"/>
              </a:rPr>
              <a:t> </a:t>
            </a:r>
            <a:r>
              <a:rPr lang="en-GB" sz="2800" b="1" dirty="0" smtClean="0">
                <a:latin typeface="Calibri" pitchFamily="34" charset="0"/>
              </a:rPr>
              <a:t>       </a:t>
            </a:r>
            <a:endParaRPr lang="tr-TR" sz="2800" b="1" dirty="0" smtClean="0">
              <a:latin typeface="Calibri" pitchFamily="34" charset="0"/>
            </a:endParaRPr>
          </a:p>
          <a:p>
            <a:pPr>
              <a:defRPr/>
            </a:pPr>
            <a:r>
              <a:rPr lang="en-GB" sz="2800" b="1" i="1" dirty="0" smtClean="0">
                <a:solidFill>
                  <a:srgbClr val="FF0000"/>
                </a:solidFill>
                <a:latin typeface="Calibri" pitchFamily="34" charset="0"/>
              </a:rPr>
              <a:t>Alt </a:t>
            </a:r>
            <a:r>
              <a:rPr lang="en-GB" sz="2800" b="1" i="1" dirty="0" err="1" smtClean="0">
                <a:solidFill>
                  <a:srgbClr val="FF0000"/>
                </a:solidFill>
                <a:latin typeface="Calibri" pitchFamily="34" charset="0"/>
              </a:rPr>
              <a:t>kavramlar</a:t>
            </a:r>
            <a:r>
              <a:rPr lang="tr-TR" sz="2800" b="1" i="1" dirty="0" smtClean="0">
                <a:solidFill>
                  <a:srgbClr val="FF0000"/>
                </a:solidFill>
                <a:latin typeface="Calibri" pitchFamily="34" charset="0"/>
              </a:rPr>
              <a:t>:</a:t>
            </a:r>
          </a:p>
          <a:p>
            <a:pPr>
              <a:defRPr/>
            </a:pPr>
            <a:r>
              <a:rPr lang="en-GB" sz="2800" b="1" dirty="0" smtClean="0">
                <a:latin typeface="Calibri" pitchFamily="34" charset="0"/>
              </a:rPr>
              <a:t>ÇINGIRAKLI</a:t>
            </a:r>
            <a:r>
              <a:rPr lang="tr-TR" sz="2800" b="1" dirty="0" smtClean="0">
                <a:latin typeface="Calibri" pitchFamily="34" charset="0"/>
              </a:rPr>
              <a:t> </a:t>
            </a:r>
            <a:r>
              <a:rPr lang="en-GB" sz="2800" b="1" dirty="0" smtClean="0">
                <a:latin typeface="Calibri" pitchFamily="34" charset="0"/>
              </a:rPr>
              <a:t>YILAN</a:t>
            </a:r>
            <a:endParaRPr lang="tr-TR" sz="2800" b="1" dirty="0" smtClean="0">
              <a:latin typeface="Calibri" pitchFamily="34" charset="0"/>
            </a:endParaRPr>
          </a:p>
          <a:p>
            <a:pPr>
              <a:defRPr/>
            </a:pPr>
            <a:r>
              <a:rPr lang="en-GB" sz="2800" b="1" dirty="0" smtClean="0">
                <a:latin typeface="Calibri" pitchFamily="34" charset="0"/>
              </a:rPr>
              <a:t>KOBRA</a:t>
            </a:r>
            <a:endParaRPr lang="tr-TR" sz="2800" b="1" dirty="0" smtClean="0">
              <a:latin typeface="Calibri" pitchFamily="34" charset="0"/>
            </a:endParaRPr>
          </a:p>
          <a:p>
            <a:pPr>
              <a:defRPr/>
            </a:pPr>
            <a:r>
              <a:rPr lang="en-GB" sz="2800" b="1" dirty="0" smtClean="0">
                <a:latin typeface="Calibri" pitchFamily="34" charset="0"/>
              </a:rPr>
              <a:t>BOĞA YILANI</a:t>
            </a:r>
            <a:endParaRPr lang="tr-TR" sz="2800" b="1" dirty="0" smtClean="0">
              <a:latin typeface="Calibri" pitchFamily="34" charset="0"/>
            </a:endParaRPr>
          </a:p>
          <a:p>
            <a:pPr>
              <a:defRPr/>
            </a:pPr>
            <a:r>
              <a:rPr lang="en-GB" sz="2800" b="1" dirty="0" smtClean="0">
                <a:latin typeface="Calibri" pitchFamily="34" charset="0"/>
              </a:rPr>
              <a:t>SU YILANI</a:t>
            </a:r>
            <a:endParaRPr lang="tr-TR" sz="2800" b="1" dirty="0" smtClean="0">
              <a:latin typeface="Calibri" pitchFamily="34" charset="0"/>
            </a:endParaRPr>
          </a:p>
        </p:txBody>
      </p:sp>
      <p:pic>
        <p:nvPicPr>
          <p:cNvPr id="5" name="Picture 4" descr="image007"/>
          <p:cNvPicPr>
            <a:picLocks noChangeAspect="1" noChangeArrowheads="1"/>
          </p:cNvPicPr>
          <p:nvPr/>
        </p:nvPicPr>
        <p:blipFill>
          <a:blip r:embed="rId2" cstate="print"/>
          <a:srcRect/>
          <a:stretch>
            <a:fillRect/>
          </a:stretch>
        </p:blipFill>
        <p:spPr>
          <a:xfrm>
            <a:off x="6444208" y="836712"/>
            <a:ext cx="1858963" cy="1533525"/>
          </a:xfrm>
          <a:prstGeom prst="rect">
            <a:avLst/>
          </a:prstGeom>
          <a:noFill/>
        </p:spPr>
      </p:pic>
      <p:pic>
        <p:nvPicPr>
          <p:cNvPr id="6" name="Picture 10" descr="image009"/>
          <p:cNvPicPr>
            <a:picLocks noChangeAspect="1" noChangeArrowheads="1"/>
          </p:cNvPicPr>
          <p:nvPr/>
        </p:nvPicPr>
        <p:blipFill>
          <a:blip r:embed="rId3" cstate="print"/>
          <a:srcRect/>
          <a:stretch>
            <a:fillRect/>
          </a:stretch>
        </p:blipFill>
        <p:spPr bwMode="auto">
          <a:xfrm>
            <a:off x="6948264" y="2708920"/>
            <a:ext cx="1019175" cy="1495425"/>
          </a:xfrm>
          <a:prstGeom prst="rect">
            <a:avLst/>
          </a:prstGeom>
          <a:noFill/>
          <a:ln w="9525">
            <a:noFill/>
            <a:miter lim="800000"/>
            <a:headEnd/>
            <a:tailEnd/>
          </a:ln>
        </p:spPr>
      </p:pic>
      <p:pic>
        <p:nvPicPr>
          <p:cNvPr id="7" name="Picture 7" descr="image011"/>
          <p:cNvPicPr>
            <a:picLocks noChangeAspect="1" noChangeArrowheads="1"/>
          </p:cNvPicPr>
          <p:nvPr/>
        </p:nvPicPr>
        <p:blipFill>
          <a:blip r:embed="rId4" cstate="print"/>
          <a:srcRect/>
          <a:stretch>
            <a:fillRect/>
          </a:stretch>
        </p:blipFill>
        <p:spPr>
          <a:xfrm>
            <a:off x="6588224" y="4437112"/>
            <a:ext cx="1771650" cy="11922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332656"/>
            <a:ext cx="7772400" cy="1470025"/>
          </a:xfrm>
        </p:spPr>
        <p:txBody>
          <a:bodyPr/>
          <a:lstStyle/>
          <a:p>
            <a:r>
              <a:rPr lang="tr-TR" b="1" dirty="0" smtClean="0">
                <a:solidFill>
                  <a:srgbClr val="FF0000"/>
                </a:solidFill>
                <a:latin typeface="Calibri" pitchFamily="34" charset="0"/>
              </a:rPr>
              <a:t>ZİHİN ÖZÜRLÜLERDE KAVRAM ÖĞRETİMİ</a:t>
            </a:r>
            <a:endParaRPr lang="tr-TR" dirty="0">
              <a:solidFill>
                <a:srgbClr val="FF0000"/>
              </a:solidFill>
              <a:latin typeface="Calibri" pitchFamily="34" charset="0"/>
            </a:endParaRPr>
          </a:p>
        </p:txBody>
      </p:sp>
      <p:sp>
        <p:nvSpPr>
          <p:cNvPr id="3" name="2 Alt Başlık"/>
          <p:cNvSpPr>
            <a:spLocks noGrp="1"/>
          </p:cNvSpPr>
          <p:nvPr>
            <p:ph type="subTitle" idx="1"/>
          </p:nvPr>
        </p:nvSpPr>
        <p:spPr>
          <a:xfrm>
            <a:off x="323528" y="2132856"/>
            <a:ext cx="8352928" cy="3960440"/>
          </a:xfrm>
        </p:spPr>
        <p:txBody>
          <a:bodyPr>
            <a:normAutofit fontScale="85000" lnSpcReduction="20000"/>
          </a:bodyPr>
          <a:lstStyle/>
          <a:p>
            <a:pPr marL="342900" indent="-342900">
              <a:buClr>
                <a:schemeClr val="hlink"/>
              </a:buClr>
              <a:buSzPct val="80000"/>
              <a:defRPr/>
            </a:pPr>
            <a:r>
              <a:rPr lang="tr-TR" b="1" dirty="0" smtClean="0">
                <a:solidFill>
                  <a:schemeClr val="tx1"/>
                </a:solidFill>
                <a:latin typeface="Calibri" pitchFamily="34" charset="0"/>
              </a:rPr>
              <a:t>Zihinsel yetersizlikten etkilenmiş bireylerin </a:t>
            </a:r>
            <a:r>
              <a:rPr lang="tr-TR" b="1" dirty="0" smtClean="0">
                <a:solidFill>
                  <a:schemeClr val="tx1"/>
                </a:solidFill>
                <a:latin typeface="Calibri" pitchFamily="34" charset="0"/>
              </a:rPr>
              <a:t>gelişim özellikleri dikkate alınarak kavram öğretiminde daha özel programlar düzenlenmelidir.</a:t>
            </a:r>
          </a:p>
          <a:p>
            <a:pPr marL="342900" indent="-342900">
              <a:buClr>
                <a:schemeClr val="hlink"/>
              </a:buClr>
              <a:buSzPct val="80000"/>
              <a:defRPr/>
            </a:pPr>
            <a:endParaRPr lang="tr-TR" b="1" dirty="0" smtClean="0">
              <a:solidFill>
                <a:schemeClr val="tx1"/>
              </a:solidFill>
              <a:latin typeface="Calibri" pitchFamily="34" charset="0"/>
            </a:endParaRPr>
          </a:p>
          <a:p>
            <a:pPr marL="342900" indent="-342900">
              <a:buClr>
                <a:schemeClr val="hlink"/>
              </a:buClr>
              <a:buSzPct val="80000"/>
              <a:defRPr/>
            </a:pPr>
            <a:r>
              <a:rPr lang="tr-TR" b="1" dirty="0" smtClean="0">
                <a:solidFill>
                  <a:schemeClr val="tx1"/>
                </a:solidFill>
                <a:latin typeface="Calibri" pitchFamily="34" charset="0"/>
              </a:rPr>
              <a:t>Zihinsel </a:t>
            </a:r>
            <a:r>
              <a:rPr lang="tr-TR" b="1" dirty="0" smtClean="0">
                <a:solidFill>
                  <a:schemeClr val="tx1"/>
                </a:solidFill>
                <a:latin typeface="Calibri" pitchFamily="34" charset="0"/>
              </a:rPr>
              <a:t>yetersizlikten etkilenmiş </a:t>
            </a:r>
            <a:r>
              <a:rPr lang="tr-TR" b="1" dirty="0" smtClean="0">
                <a:solidFill>
                  <a:schemeClr val="tx1"/>
                </a:solidFill>
                <a:latin typeface="Calibri" pitchFamily="34" charset="0"/>
              </a:rPr>
              <a:t>bireylere </a:t>
            </a:r>
            <a:r>
              <a:rPr lang="tr-TR" b="1" dirty="0" smtClean="0">
                <a:solidFill>
                  <a:schemeClr val="tx1"/>
                </a:solidFill>
                <a:latin typeface="Calibri" pitchFamily="34" charset="0"/>
              </a:rPr>
              <a:t>kavram </a:t>
            </a:r>
            <a:r>
              <a:rPr lang="tr-TR" b="1" dirty="0" smtClean="0">
                <a:solidFill>
                  <a:schemeClr val="tx1"/>
                </a:solidFill>
                <a:latin typeface="Calibri" pitchFamily="34" charset="0"/>
              </a:rPr>
              <a:t>öğretimi için bireyselleştirilmiş öğretim programları </a:t>
            </a:r>
            <a:r>
              <a:rPr lang="tr-TR" b="1" dirty="0" smtClean="0">
                <a:solidFill>
                  <a:schemeClr val="tx1"/>
                </a:solidFill>
                <a:latin typeface="Calibri" pitchFamily="34" charset="0"/>
              </a:rPr>
              <a:t>hazırlanmalıdır.</a:t>
            </a:r>
            <a:endParaRPr lang="tr-TR" b="1" dirty="0" smtClean="0">
              <a:solidFill>
                <a:schemeClr val="tx1"/>
              </a:solidFill>
              <a:latin typeface="Calibri" pitchFamily="34" charset="0"/>
            </a:endParaRPr>
          </a:p>
          <a:p>
            <a:pPr marL="342900" indent="-342900">
              <a:buClr>
                <a:schemeClr val="hlink"/>
              </a:buClr>
              <a:buSzPct val="80000"/>
              <a:defRPr/>
            </a:pPr>
            <a:endParaRPr lang="tr-TR" b="1" dirty="0" smtClean="0">
              <a:solidFill>
                <a:schemeClr val="tx1"/>
              </a:solidFill>
              <a:latin typeface="Calibri" pitchFamily="34" charset="0"/>
            </a:endParaRPr>
          </a:p>
          <a:p>
            <a:pPr marL="342900" indent="-342900">
              <a:buClr>
                <a:schemeClr val="hlink"/>
              </a:buClr>
              <a:buSzPct val="80000"/>
              <a:defRPr/>
            </a:pPr>
            <a:endParaRPr lang="tr-TR" sz="1100" b="1" dirty="0" smtClean="0">
              <a:solidFill>
                <a:schemeClr val="tx1"/>
              </a:solidFill>
              <a:latin typeface="Calibri" pitchFamily="34" charset="0"/>
            </a:endParaRPr>
          </a:p>
          <a:p>
            <a:pPr marL="342900" indent="-342900">
              <a:buClr>
                <a:schemeClr val="hlink"/>
              </a:buClr>
              <a:buSzPct val="80000"/>
              <a:defRPr/>
            </a:pPr>
            <a:r>
              <a:rPr lang="tr-TR" b="1" dirty="0" smtClean="0">
                <a:solidFill>
                  <a:schemeClr val="tx1"/>
                </a:solidFill>
                <a:latin typeface="Calibri" pitchFamily="34" charset="0"/>
              </a:rPr>
              <a:t>Öğretim sürecinde de hazırlanan basamaklar belli bir düzen içinde </a:t>
            </a:r>
            <a:r>
              <a:rPr lang="tr-TR" b="1" dirty="0" smtClean="0">
                <a:solidFill>
                  <a:schemeClr val="tx1"/>
                </a:solidFill>
                <a:latin typeface="Calibri" pitchFamily="34" charset="0"/>
              </a:rPr>
              <a:t>uygulanmalıdır.</a:t>
            </a:r>
            <a:endParaRPr lang="tr-TR" b="1" dirty="0" smtClean="0">
              <a:solidFill>
                <a:schemeClr val="tx1"/>
              </a:solidFill>
              <a:latin typeface="Calibri" pitchFamily="34" charset="0"/>
            </a:endParaRP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fontScale="90000"/>
          </a:bodyPr>
          <a:lstStyle/>
          <a:p>
            <a:r>
              <a:rPr lang="tr-TR" b="1" dirty="0" smtClean="0">
                <a:solidFill>
                  <a:srgbClr val="FF0000"/>
                </a:solidFill>
              </a:rPr>
              <a:t>Kavram Öğretiminde İzlenmesi Gereken Basamaklar</a:t>
            </a:r>
            <a:r>
              <a:rPr lang="tr-TR" b="1" dirty="0" smtClean="0">
                <a:solidFill>
                  <a:srgbClr val="99CC00"/>
                </a:solidFill>
                <a:effectLst>
                  <a:outerShdw blurRad="38100" dist="38100" dir="2700000" algn="tl">
                    <a:srgbClr val="000000"/>
                  </a:outerShdw>
                </a:effectLst>
              </a:rPr>
              <a:t/>
            </a:r>
            <a:br>
              <a:rPr lang="tr-TR" b="1" dirty="0" smtClean="0">
                <a:solidFill>
                  <a:srgbClr val="99CC00"/>
                </a:solidFill>
                <a:effectLst>
                  <a:outerShdw blurRad="38100" dist="38100" dir="2700000" algn="tl">
                    <a:srgbClr val="000000"/>
                  </a:outerShdw>
                </a:effectLst>
              </a:rPr>
            </a:br>
            <a:endParaRPr lang="tr-TR" dirty="0"/>
          </a:p>
        </p:txBody>
      </p:sp>
      <p:sp>
        <p:nvSpPr>
          <p:cNvPr id="3" name="2 İçerik Yer Tutucusu"/>
          <p:cNvSpPr>
            <a:spLocks noGrp="1"/>
          </p:cNvSpPr>
          <p:nvPr>
            <p:ph idx="1"/>
          </p:nvPr>
        </p:nvSpPr>
        <p:spPr/>
        <p:txBody>
          <a:bodyPr>
            <a:normAutofit fontScale="85000" lnSpcReduction="20000"/>
          </a:bodyPr>
          <a:lstStyle/>
          <a:p>
            <a:pPr marL="609600" indent="-609600">
              <a:lnSpc>
                <a:spcPct val="90000"/>
              </a:lnSpc>
              <a:buClr>
                <a:schemeClr val="hlink"/>
              </a:buClr>
              <a:buSzPct val="80000"/>
              <a:buNone/>
              <a:defRPr/>
            </a:pPr>
            <a:r>
              <a:rPr lang="tr-TR" b="1" dirty="0" smtClean="0">
                <a:solidFill>
                  <a:srgbClr val="FF0000"/>
                </a:solidFill>
                <a:latin typeface="Calibri" pitchFamily="34" charset="0"/>
              </a:rPr>
              <a:t>1. </a:t>
            </a:r>
            <a:r>
              <a:rPr lang="tr-TR" b="1" dirty="0" smtClean="0">
                <a:latin typeface="Calibri" pitchFamily="34" charset="0"/>
              </a:rPr>
              <a:t>Kavram analizi</a:t>
            </a:r>
          </a:p>
          <a:p>
            <a:pPr marL="609600" indent="-609600">
              <a:lnSpc>
                <a:spcPct val="90000"/>
              </a:lnSpc>
              <a:buClr>
                <a:schemeClr val="hlink"/>
              </a:buClr>
              <a:buSzPct val="80000"/>
              <a:buNone/>
              <a:defRPr/>
            </a:pPr>
            <a:endParaRPr lang="tr-TR" sz="900" b="1" dirty="0" smtClean="0">
              <a:latin typeface="Calibri" pitchFamily="34" charset="0"/>
            </a:endParaRPr>
          </a:p>
          <a:p>
            <a:pPr marL="609600" indent="-609600">
              <a:lnSpc>
                <a:spcPct val="90000"/>
              </a:lnSpc>
              <a:buClr>
                <a:schemeClr val="hlink"/>
              </a:buClr>
              <a:buSzPct val="80000"/>
              <a:buNone/>
              <a:defRPr/>
            </a:pPr>
            <a:r>
              <a:rPr lang="tr-TR" b="1" dirty="0" smtClean="0">
                <a:solidFill>
                  <a:srgbClr val="FF0000"/>
                </a:solidFill>
                <a:latin typeface="Calibri" pitchFamily="34" charset="0"/>
              </a:rPr>
              <a:t>2. </a:t>
            </a:r>
            <a:r>
              <a:rPr lang="tr-TR" b="1" dirty="0" smtClean="0">
                <a:latin typeface="Calibri" pitchFamily="34" charset="0"/>
              </a:rPr>
              <a:t>Öğrenci performansının belirlenmesi</a:t>
            </a:r>
          </a:p>
          <a:p>
            <a:pPr marL="609600" indent="-609600">
              <a:lnSpc>
                <a:spcPct val="90000"/>
              </a:lnSpc>
              <a:buClr>
                <a:schemeClr val="hlink"/>
              </a:buClr>
              <a:buSzPct val="80000"/>
              <a:buNone/>
              <a:defRPr/>
            </a:pPr>
            <a:endParaRPr lang="tr-TR" sz="900" b="1" dirty="0" smtClean="0">
              <a:latin typeface="Calibri" pitchFamily="34" charset="0"/>
            </a:endParaRPr>
          </a:p>
          <a:p>
            <a:pPr marL="609600" indent="-609600">
              <a:lnSpc>
                <a:spcPct val="90000"/>
              </a:lnSpc>
              <a:buClr>
                <a:schemeClr val="hlink"/>
              </a:buClr>
              <a:buSzPct val="80000"/>
              <a:buNone/>
              <a:defRPr/>
            </a:pPr>
            <a:r>
              <a:rPr lang="tr-TR" b="1" dirty="0" smtClean="0">
                <a:solidFill>
                  <a:srgbClr val="FF0000"/>
                </a:solidFill>
                <a:latin typeface="Calibri" pitchFamily="34" charset="0"/>
              </a:rPr>
              <a:t>3. </a:t>
            </a:r>
            <a:r>
              <a:rPr lang="tr-TR" b="1" dirty="0" smtClean="0">
                <a:latin typeface="Calibri" pitchFamily="34" charset="0"/>
              </a:rPr>
              <a:t>Öğretim amaçlarının belirlenmesi ve listelenmesi,</a:t>
            </a:r>
          </a:p>
          <a:p>
            <a:pPr marL="609600" indent="-609600">
              <a:lnSpc>
                <a:spcPct val="90000"/>
              </a:lnSpc>
              <a:buClr>
                <a:schemeClr val="hlink"/>
              </a:buClr>
              <a:buSzPct val="80000"/>
              <a:buNone/>
              <a:defRPr/>
            </a:pPr>
            <a:endParaRPr lang="tr-TR" sz="900" b="1" dirty="0" smtClean="0">
              <a:latin typeface="Calibri" pitchFamily="34" charset="0"/>
            </a:endParaRPr>
          </a:p>
          <a:p>
            <a:pPr marL="609600" indent="-609600">
              <a:lnSpc>
                <a:spcPct val="90000"/>
              </a:lnSpc>
              <a:buClr>
                <a:schemeClr val="hlink"/>
              </a:buClr>
              <a:buSzPct val="80000"/>
              <a:buNone/>
              <a:defRPr/>
            </a:pPr>
            <a:r>
              <a:rPr lang="tr-TR" b="1" dirty="0" smtClean="0">
                <a:solidFill>
                  <a:srgbClr val="FF0000"/>
                </a:solidFill>
                <a:latin typeface="Calibri" pitchFamily="34" charset="0"/>
              </a:rPr>
              <a:t>4. </a:t>
            </a:r>
            <a:r>
              <a:rPr lang="tr-TR" b="1" dirty="0" smtClean="0">
                <a:latin typeface="Calibri" pitchFamily="34" charset="0"/>
              </a:rPr>
              <a:t>Materyallerin seçimi ve geliştirilmesi,</a:t>
            </a:r>
          </a:p>
          <a:p>
            <a:pPr marL="609600" indent="-609600">
              <a:lnSpc>
                <a:spcPct val="90000"/>
              </a:lnSpc>
              <a:buClr>
                <a:schemeClr val="hlink"/>
              </a:buClr>
              <a:buSzPct val="80000"/>
              <a:buNone/>
              <a:defRPr/>
            </a:pPr>
            <a:endParaRPr lang="tr-TR" sz="900" b="1" dirty="0" smtClean="0">
              <a:latin typeface="Calibri" pitchFamily="34" charset="0"/>
            </a:endParaRPr>
          </a:p>
          <a:p>
            <a:pPr marL="609600" indent="-609600">
              <a:lnSpc>
                <a:spcPct val="90000"/>
              </a:lnSpc>
              <a:buClr>
                <a:schemeClr val="hlink"/>
              </a:buClr>
              <a:buSzPct val="80000"/>
              <a:buNone/>
              <a:defRPr/>
            </a:pPr>
            <a:r>
              <a:rPr lang="tr-TR" b="1" dirty="0" smtClean="0">
                <a:solidFill>
                  <a:srgbClr val="FF0000"/>
                </a:solidFill>
                <a:latin typeface="Calibri" pitchFamily="34" charset="0"/>
              </a:rPr>
              <a:t>5. </a:t>
            </a:r>
            <a:r>
              <a:rPr lang="tr-TR" b="1" dirty="0" smtClean="0">
                <a:latin typeface="Calibri" pitchFamily="34" charset="0"/>
              </a:rPr>
              <a:t>Olumlu ve olumsuz örneklerinin seçimi ve listelenmesi,</a:t>
            </a:r>
          </a:p>
          <a:p>
            <a:pPr marL="609600" indent="-609600">
              <a:lnSpc>
                <a:spcPct val="90000"/>
              </a:lnSpc>
              <a:buClr>
                <a:schemeClr val="hlink"/>
              </a:buClr>
              <a:buSzPct val="80000"/>
              <a:buNone/>
              <a:defRPr/>
            </a:pPr>
            <a:endParaRPr lang="tr-TR" sz="900" b="1" dirty="0" smtClean="0">
              <a:latin typeface="Calibri" pitchFamily="34" charset="0"/>
            </a:endParaRPr>
          </a:p>
          <a:p>
            <a:pPr marL="609600" indent="-609600">
              <a:lnSpc>
                <a:spcPct val="90000"/>
              </a:lnSpc>
              <a:buClr>
                <a:schemeClr val="hlink"/>
              </a:buClr>
              <a:buSzPct val="80000"/>
              <a:buNone/>
              <a:defRPr/>
            </a:pPr>
            <a:r>
              <a:rPr lang="tr-TR" b="1" dirty="0" smtClean="0">
                <a:solidFill>
                  <a:srgbClr val="FF0000"/>
                </a:solidFill>
                <a:latin typeface="Calibri" pitchFamily="34" charset="0"/>
              </a:rPr>
              <a:t>6. </a:t>
            </a:r>
            <a:r>
              <a:rPr lang="tr-TR" b="1" dirty="0" smtClean="0">
                <a:latin typeface="Calibri" pitchFamily="34" charset="0"/>
              </a:rPr>
              <a:t>Öğretmenin kavramı sunma stratejileri,</a:t>
            </a:r>
          </a:p>
          <a:p>
            <a:pPr marL="609600" indent="-609600">
              <a:lnSpc>
                <a:spcPct val="90000"/>
              </a:lnSpc>
              <a:buClr>
                <a:schemeClr val="hlink"/>
              </a:buClr>
              <a:buSzPct val="80000"/>
              <a:buNone/>
              <a:defRPr/>
            </a:pPr>
            <a:endParaRPr lang="tr-TR" sz="900" b="1" dirty="0" smtClean="0">
              <a:latin typeface="Calibri" pitchFamily="34" charset="0"/>
            </a:endParaRPr>
          </a:p>
          <a:p>
            <a:pPr marL="609600" indent="-609600">
              <a:lnSpc>
                <a:spcPct val="90000"/>
              </a:lnSpc>
              <a:buClr>
                <a:schemeClr val="hlink"/>
              </a:buClr>
              <a:buSzPct val="80000"/>
              <a:buNone/>
              <a:defRPr/>
            </a:pPr>
            <a:r>
              <a:rPr lang="tr-TR" b="1" dirty="0" smtClean="0">
                <a:solidFill>
                  <a:srgbClr val="FF0000"/>
                </a:solidFill>
                <a:latin typeface="Calibri" pitchFamily="34" charset="0"/>
              </a:rPr>
              <a:t>7. </a:t>
            </a:r>
            <a:r>
              <a:rPr lang="tr-TR" b="1" dirty="0" smtClean="0">
                <a:latin typeface="Calibri" pitchFamily="34" charset="0"/>
              </a:rPr>
              <a:t>Test (Değerlendirme) örneklerinin seçimi ve uygulanması,</a:t>
            </a:r>
          </a:p>
          <a:p>
            <a:pPr marL="609600" indent="-609600">
              <a:lnSpc>
                <a:spcPct val="90000"/>
              </a:lnSpc>
              <a:buClr>
                <a:schemeClr val="hlink"/>
              </a:buClr>
              <a:buSzPct val="80000"/>
              <a:buNone/>
              <a:defRPr/>
            </a:pPr>
            <a:endParaRPr lang="tr-TR" sz="900" b="1" dirty="0" smtClean="0">
              <a:latin typeface="Calibri" pitchFamily="34" charset="0"/>
            </a:endParaRPr>
          </a:p>
          <a:p>
            <a:pPr marL="609600" indent="-609600">
              <a:lnSpc>
                <a:spcPct val="90000"/>
              </a:lnSpc>
              <a:buClr>
                <a:schemeClr val="hlink"/>
              </a:buClr>
              <a:buSzPct val="80000"/>
              <a:buNone/>
              <a:defRPr/>
            </a:pPr>
            <a:r>
              <a:rPr lang="tr-TR" b="1" dirty="0" smtClean="0">
                <a:solidFill>
                  <a:srgbClr val="FF0000"/>
                </a:solidFill>
                <a:latin typeface="Calibri" pitchFamily="34" charset="0"/>
              </a:rPr>
              <a:t>8. </a:t>
            </a:r>
            <a:r>
              <a:rPr lang="tr-TR" b="1" dirty="0" smtClean="0">
                <a:latin typeface="Calibri" pitchFamily="34" charset="0"/>
              </a:rPr>
              <a:t>Hataların analiz edilmesi ve düzeltilmesi.</a:t>
            </a:r>
          </a:p>
          <a:p>
            <a:endParaRPr lang="tr-TR"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effectLst>
                  <a:outerShdw blurRad="38100" dist="38100" dir="2700000" algn="tl">
                    <a:srgbClr val="000000"/>
                  </a:outerShdw>
                </a:effectLst>
              </a:rPr>
              <a:t>Eşleme</a:t>
            </a:r>
            <a:endParaRPr lang="tr-TR" dirty="0">
              <a:solidFill>
                <a:srgbClr val="FF0000"/>
              </a:solidFill>
            </a:endParaRPr>
          </a:p>
        </p:txBody>
      </p:sp>
      <p:sp>
        <p:nvSpPr>
          <p:cNvPr id="3" name="2 İçerik Yer Tutucusu"/>
          <p:cNvSpPr>
            <a:spLocks noGrp="1"/>
          </p:cNvSpPr>
          <p:nvPr>
            <p:ph idx="1"/>
          </p:nvPr>
        </p:nvSpPr>
        <p:spPr>
          <a:xfrm>
            <a:off x="457200" y="1600200"/>
            <a:ext cx="8229600" cy="4133055"/>
          </a:xfrm>
        </p:spPr>
        <p:txBody>
          <a:bodyPr>
            <a:normAutofit/>
          </a:bodyPr>
          <a:lstStyle/>
          <a:p>
            <a:pPr>
              <a:lnSpc>
                <a:spcPct val="80000"/>
              </a:lnSpc>
              <a:buClr>
                <a:schemeClr val="hlink"/>
              </a:buClr>
              <a:buSzPct val="80000"/>
              <a:buNone/>
              <a:defRPr/>
            </a:pPr>
            <a:r>
              <a:rPr lang="tr-TR" sz="4000" b="1" dirty="0" smtClean="0">
                <a:effectLst>
                  <a:outerShdw blurRad="38100" dist="38100" dir="2700000" algn="tl">
                    <a:srgbClr val="000000"/>
                  </a:outerShdw>
                </a:effectLst>
                <a:latin typeface="Calibri" pitchFamily="34" charset="0"/>
              </a:rPr>
              <a:t>   </a:t>
            </a:r>
            <a:r>
              <a:rPr lang="tr-TR" sz="3500" b="1" dirty="0" smtClean="0">
                <a:latin typeface="Calibri" pitchFamily="34" charset="0"/>
              </a:rPr>
              <a:t>Eşleme düzeyinde yapılan eylem,değişik nesneler arasından kendisine gösterilenle aynı olanı göstermektir.</a:t>
            </a:r>
          </a:p>
          <a:p>
            <a:pPr>
              <a:lnSpc>
                <a:spcPct val="80000"/>
              </a:lnSpc>
              <a:buClr>
                <a:schemeClr val="hlink"/>
              </a:buClr>
              <a:buSzPct val="80000"/>
              <a:buNone/>
              <a:defRPr/>
            </a:pPr>
            <a:endParaRPr lang="tr-TR" sz="3500" b="1" dirty="0" smtClean="0">
              <a:effectLst>
                <a:outerShdw blurRad="38100" dist="38100" dir="2700000" algn="tl">
                  <a:srgbClr val="000000"/>
                </a:outerShdw>
              </a:effectLst>
              <a:latin typeface="Calibri" pitchFamily="34" charset="0"/>
            </a:endParaRPr>
          </a:p>
          <a:p>
            <a:pPr>
              <a:lnSpc>
                <a:spcPct val="80000"/>
              </a:lnSpc>
              <a:buClr>
                <a:schemeClr val="hlink"/>
              </a:buClr>
              <a:buSzPct val="80000"/>
              <a:buNone/>
              <a:defRPr/>
            </a:pPr>
            <a:r>
              <a:rPr lang="tr-TR" sz="3500" b="1" dirty="0" smtClean="0">
                <a:effectLst>
                  <a:outerShdw blurRad="38100" dist="38100" dir="2700000" algn="tl">
                    <a:srgbClr val="000000"/>
                  </a:outerShdw>
                </a:effectLst>
                <a:latin typeface="Calibri" pitchFamily="34" charset="0"/>
              </a:rPr>
              <a:t>   </a:t>
            </a:r>
            <a:r>
              <a:rPr lang="tr-TR" sz="3500" b="1" dirty="0" smtClean="0">
                <a:latin typeface="Calibri" pitchFamily="34" charset="0"/>
              </a:rPr>
              <a:t>Eşleme düzeyinde de kolaydan zora bir sıra söz </a:t>
            </a:r>
            <a:r>
              <a:rPr lang="tr-TR" sz="3500" b="1" dirty="0" smtClean="0">
                <a:latin typeface="Calibri" pitchFamily="34" charset="0"/>
              </a:rPr>
              <a:t>konusudur.Bu </a:t>
            </a:r>
            <a:r>
              <a:rPr lang="tr-TR" sz="3500" b="1" dirty="0" smtClean="0">
                <a:latin typeface="Calibri" pitchFamily="34" charset="0"/>
              </a:rPr>
              <a:t>nedenle ele alınan kavramın analiz edilmesi gerekmektedir.</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fontScale="90000"/>
          </a:bodyPr>
          <a:lstStyle/>
          <a:p>
            <a:r>
              <a:rPr lang="tr-TR" b="1" dirty="0" smtClean="0">
                <a:solidFill>
                  <a:srgbClr val="FF0000"/>
                </a:solidFill>
                <a:latin typeface="Calibri" pitchFamily="34" charset="0"/>
              </a:rPr>
              <a:t>Eğitsel Değerlendirme Araçları:</a:t>
            </a:r>
            <a:r>
              <a:rPr lang="tr-TR" b="1" dirty="0" smtClean="0">
                <a:solidFill>
                  <a:srgbClr val="66FF33"/>
                </a:solidFill>
                <a:effectLst>
                  <a:outerShdw blurRad="38100" dist="38100" dir="2700000" algn="tl">
                    <a:srgbClr val="000000"/>
                  </a:outerShdw>
                </a:effectLst>
              </a:rPr>
              <a:t/>
            </a:r>
            <a:br>
              <a:rPr lang="tr-TR" b="1" dirty="0" smtClean="0">
                <a:solidFill>
                  <a:srgbClr val="66FF33"/>
                </a:solidFill>
                <a:effectLst>
                  <a:outerShdw blurRad="38100" dist="38100" dir="2700000" algn="tl">
                    <a:srgbClr val="000000"/>
                  </a:outerShdw>
                </a:effectLst>
              </a:rPr>
            </a:br>
            <a:endParaRPr lang="tr-TR" dirty="0"/>
          </a:p>
        </p:txBody>
      </p:sp>
      <p:sp>
        <p:nvSpPr>
          <p:cNvPr id="3" name="2 İçerik Yer Tutucusu"/>
          <p:cNvSpPr>
            <a:spLocks noGrp="1"/>
          </p:cNvSpPr>
          <p:nvPr>
            <p:ph idx="1"/>
          </p:nvPr>
        </p:nvSpPr>
        <p:spPr/>
        <p:txBody>
          <a:bodyPr>
            <a:normAutofit fontScale="92500" lnSpcReduction="10000"/>
          </a:bodyPr>
          <a:lstStyle/>
          <a:p>
            <a:pPr>
              <a:buClr>
                <a:schemeClr val="hlink"/>
              </a:buClr>
              <a:buSzPct val="80000"/>
              <a:buNone/>
              <a:defRPr/>
            </a:pPr>
            <a:r>
              <a:rPr lang="tr-TR" b="1" dirty="0" smtClean="0">
                <a:solidFill>
                  <a:srgbClr val="FF0000"/>
                </a:solidFill>
                <a:latin typeface="Calibri" pitchFamily="34" charset="0"/>
              </a:rPr>
              <a:t>Tarama Araçları</a:t>
            </a:r>
            <a:r>
              <a:rPr lang="tr-TR" b="1" dirty="0" smtClean="0">
                <a:latin typeface="Calibri" pitchFamily="34" charset="0"/>
              </a:rPr>
              <a:t>:(olay yazımı, </a:t>
            </a:r>
            <a:r>
              <a:rPr lang="tr-TR" b="1" dirty="0" err="1" smtClean="0">
                <a:latin typeface="Calibri" pitchFamily="34" charset="0"/>
              </a:rPr>
              <a:t>sosyometri</a:t>
            </a:r>
            <a:r>
              <a:rPr lang="tr-TR" b="1" dirty="0" smtClean="0">
                <a:latin typeface="Calibri" pitchFamily="34" charset="0"/>
              </a:rPr>
              <a:t>, tutum ilgi testleri, kişilik testleri vb.)</a:t>
            </a:r>
          </a:p>
          <a:p>
            <a:pPr>
              <a:buClr>
                <a:schemeClr val="hlink"/>
              </a:buClr>
              <a:buSzPct val="80000"/>
              <a:buNone/>
              <a:defRPr/>
            </a:pPr>
            <a:r>
              <a:rPr lang="tr-TR" b="1" dirty="0" smtClean="0">
                <a:solidFill>
                  <a:srgbClr val="FF0000"/>
                </a:solidFill>
                <a:latin typeface="Calibri" pitchFamily="34" charset="0"/>
              </a:rPr>
              <a:t>Kaba Değerlendirme Araçları:</a:t>
            </a:r>
          </a:p>
          <a:p>
            <a:pPr>
              <a:buClr>
                <a:schemeClr val="hlink"/>
              </a:buClr>
              <a:buSzPct val="80000"/>
              <a:buNone/>
              <a:defRPr/>
            </a:pPr>
            <a:r>
              <a:rPr lang="tr-TR" b="1" dirty="0" smtClean="0">
                <a:latin typeface="Calibri" pitchFamily="34" charset="0"/>
              </a:rPr>
              <a:t>	Görüşme</a:t>
            </a:r>
          </a:p>
          <a:p>
            <a:pPr>
              <a:buClr>
                <a:schemeClr val="hlink"/>
              </a:buClr>
              <a:buSzPct val="80000"/>
              <a:buNone/>
              <a:defRPr/>
            </a:pPr>
            <a:r>
              <a:rPr lang="tr-TR" b="1" dirty="0" smtClean="0">
                <a:latin typeface="Calibri" pitchFamily="34" charset="0"/>
              </a:rPr>
              <a:t>	Gözlem</a:t>
            </a:r>
          </a:p>
          <a:p>
            <a:pPr>
              <a:buClr>
                <a:schemeClr val="hlink"/>
              </a:buClr>
              <a:buSzPct val="80000"/>
              <a:buNone/>
              <a:defRPr/>
            </a:pPr>
            <a:r>
              <a:rPr lang="tr-TR" b="1" dirty="0" smtClean="0">
                <a:latin typeface="Calibri" pitchFamily="34" charset="0"/>
              </a:rPr>
              <a:t>	Kontrol Listesi</a:t>
            </a:r>
          </a:p>
          <a:p>
            <a:pPr>
              <a:buClr>
                <a:schemeClr val="hlink"/>
              </a:buClr>
              <a:buSzPct val="80000"/>
              <a:buNone/>
              <a:defRPr/>
            </a:pPr>
            <a:r>
              <a:rPr lang="tr-TR" b="1" dirty="0" smtClean="0">
                <a:solidFill>
                  <a:srgbClr val="FF0000"/>
                </a:solidFill>
                <a:latin typeface="Calibri" pitchFamily="34" charset="0"/>
              </a:rPr>
              <a:t>Ayrıntılı Değerlendirme:</a:t>
            </a:r>
          </a:p>
          <a:p>
            <a:pPr>
              <a:buClr>
                <a:schemeClr val="hlink"/>
              </a:buClr>
              <a:buSzPct val="80000"/>
              <a:buNone/>
              <a:defRPr/>
            </a:pPr>
            <a:r>
              <a:rPr lang="tr-TR" b="1" dirty="0" smtClean="0">
                <a:latin typeface="Calibri" pitchFamily="34" charset="0"/>
              </a:rPr>
              <a:t>	Ö.B.T.</a:t>
            </a:r>
          </a:p>
          <a:p>
            <a:pPr>
              <a:buClr>
                <a:schemeClr val="hlink"/>
              </a:buClr>
              <a:buSzPct val="80000"/>
              <a:buNone/>
              <a:defRPr/>
            </a:pPr>
            <a:r>
              <a:rPr lang="tr-TR" b="1" dirty="0" smtClean="0">
                <a:latin typeface="Calibri" pitchFamily="34" charset="0"/>
              </a:rPr>
              <a:t>	Gözlem</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800" b="1" dirty="0" smtClean="0">
                <a:solidFill>
                  <a:srgbClr val="FF0000"/>
                </a:solidFill>
                <a:latin typeface="Calibri" pitchFamily="34" charset="0"/>
              </a:rPr>
              <a:t>Ö</a:t>
            </a:r>
            <a:r>
              <a:rPr lang="tr-TR" b="1" dirty="0" smtClean="0">
                <a:solidFill>
                  <a:srgbClr val="FF0000"/>
                </a:solidFill>
                <a:latin typeface="Calibri" pitchFamily="34" charset="0"/>
              </a:rPr>
              <a:t>ğrenci Performansının Belirlenmesi</a:t>
            </a:r>
            <a:endParaRPr lang="tr-TR" dirty="0">
              <a:solidFill>
                <a:srgbClr val="FF0000"/>
              </a:solidFill>
              <a:latin typeface="Calibri" pitchFamily="34" charset="0"/>
            </a:endParaRPr>
          </a:p>
        </p:txBody>
      </p:sp>
      <p:sp>
        <p:nvSpPr>
          <p:cNvPr id="3" name="2 İçerik Yer Tutucusu"/>
          <p:cNvSpPr>
            <a:spLocks noGrp="1"/>
          </p:cNvSpPr>
          <p:nvPr>
            <p:ph idx="1"/>
          </p:nvPr>
        </p:nvSpPr>
        <p:spPr/>
        <p:txBody>
          <a:bodyPr>
            <a:normAutofit/>
          </a:bodyPr>
          <a:lstStyle/>
          <a:p>
            <a:pPr>
              <a:buNone/>
            </a:pPr>
            <a:r>
              <a:rPr lang="tr-TR" b="1" dirty="0" smtClean="0">
                <a:latin typeface="Comic Sans MS" pitchFamily="66" charset="0"/>
              </a:rPr>
              <a:t>  </a:t>
            </a:r>
            <a:r>
              <a:rPr lang="tr-TR" b="1" dirty="0" smtClean="0">
                <a:latin typeface="Calibri" pitchFamily="34" charset="0"/>
              </a:rPr>
              <a:t>Kavram analizlerinden yararlanarak hazırlanan ölçüt bağımlı testlerde, her bildirim için yer alan sorular öğrenciye sorularak, doğru ve yanlış tepkileri kaydedilerek öğrencinin performans düzeyi (yapabildikleri) belirlenir. Öğrencinin performans düzeyinin belirlenmesi, öğretime nereden başlanacağına hizmet etmektedir  (Varol,1992:16).</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0" name="Rectangle 4"/>
          <p:cNvSpPr>
            <a:spLocks noChangeArrowheads="1"/>
          </p:cNvSpPr>
          <p:nvPr/>
        </p:nvSpPr>
        <p:spPr bwMode="auto">
          <a:xfrm>
            <a:off x="457200" y="139700"/>
            <a:ext cx="8229600" cy="1015663"/>
          </a:xfrm>
          <a:prstGeom prst="rect">
            <a:avLst/>
          </a:prstGeom>
          <a:noFill/>
          <a:ln w="9525">
            <a:noFill/>
            <a:miter lim="800000"/>
            <a:headEnd/>
            <a:tailEnd/>
          </a:ln>
        </p:spPr>
        <p:txBody>
          <a:bodyPr>
            <a:spAutoFit/>
          </a:bodyPr>
          <a:lstStyle/>
          <a:p>
            <a:pPr algn="just"/>
            <a:r>
              <a:rPr lang="tr-TR" altLang="tr-TR" sz="1200" b="1" dirty="0">
                <a:cs typeface="Times New Roman" pitchFamily="18" charset="0"/>
              </a:rPr>
              <a:t>Dersin Adı		:</a:t>
            </a:r>
          </a:p>
          <a:p>
            <a:pPr algn="just" eaLnBrk="0" hangingPunct="0"/>
            <a:r>
              <a:rPr lang="tr-TR" altLang="tr-TR" sz="1200" b="1" dirty="0">
                <a:cs typeface="Times New Roman" pitchFamily="18" charset="0"/>
              </a:rPr>
              <a:t>Uygulayıcı		:</a:t>
            </a:r>
          </a:p>
          <a:p>
            <a:pPr algn="just" eaLnBrk="0" hangingPunct="0"/>
            <a:r>
              <a:rPr lang="tr-TR" altLang="tr-TR" sz="1200" b="1" dirty="0">
                <a:cs typeface="Times New Roman" pitchFamily="18" charset="0"/>
              </a:rPr>
              <a:t>Uygulama Tarihi	: </a:t>
            </a:r>
          </a:p>
          <a:p>
            <a:pPr algn="ctr" eaLnBrk="0" hangingPunct="0"/>
            <a:r>
              <a:rPr lang="tr-TR" altLang="tr-TR" sz="1200" b="1" dirty="0">
                <a:solidFill>
                  <a:srgbClr val="FF0000"/>
                </a:solidFill>
                <a:cs typeface="Times New Roman" pitchFamily="18" charset="0"/>
              </a:rPr>
              <a:t>Ölçüt Bağımlı Ölçü Aracı ve Performans Kayıt Tablosu</a:t>
            </a:r>
          </a:p>
          <a:p>
            <a:pPr algn="ctr" eaLnBrk="0" hangingPunct="0"/>
            <a:r>
              <a:rPr lang="tr-TR" altLang="tr-TR" sz="1200" b="1" dirty="0">
                <a:solidFill>
                  <a:srgbClr val="FF0000"/>
                </a:solidFill>
                <a:cs typeface="Times New Roman" pitchFamily="18" charset="0"/>
              </a:rPr>
              <a:t>“Kırmızı Kavramı”</a:t>
            </a:r>
            <a:endParaRPr lang="tr-TR" altLang="tr-TR" sz="1200" b="1" dirty="0">
              <a:solidFill>
                <a:srgbClr val="FF0000"/>
              </a:solidFill>
            </a:endParaRPr>
          </a:p>
        </p:txBody>
      </p:sp>
      <p:grpSp>
        <p:nvGrpSpPr>
          <p:cNvPr id="2" name="Group 5"/>
          <p:cNvGrpSpPr>
            <a:grpSpLocks/>
          </p:cNvGrpSpPr>
          <p:nvPr/>
        </p:nvGrpSpPr>
        <p:grpSpPr bwMode="auto">
          <a:xfrm>
            <a:off x="381000" y="1181100"/>
            <a:ext cx="8574088" cy="5486400"/>
            <a:chOff x="-3" y="-3"/>
            <a:chExt cx="4537" cy="12116"/>
          </a:xfrm>
        </p:grpSpPr>
        <p:grpSp>
          <p:nvGrpSpPr>
            <p:cNvPr id="3" name="Group 6"/>
            <p:cNvGrpSpPr>
              <a:grpSpLocks/>
            </p:cNvGrpSpPr>
            <p:nvPr/>
          </p:nvGrpSpPr>
          <p:grpSpPr bwMode="auto">
            <a:xfrm>
              <a:off x="0" y="0"/>
              <a:ext cx="4531" cy="12110"/>
              <a:chOff x="0" y="0"/>
              <a:chExt cx="4531" cy="12110"/>
            </a:xfrm>
          </p:grpSpPr>
          <p:grpSp>
            <p:nvGrpSpPr>
              <p:cNvPr id="4" name="Group 7"/>
              <p:cNvGrpSpPr>
                <a:grpSpLocks/>
              </p:cNvGrpSpPr>
              <p:nvPr/>
            </p:nvGrpSpPr>
            <p:grpSpPr bwMode="auto">
              <a:xfrm>
                <a:off x="0" y="0"/>
                <a:ext cx="1646" cy="546"/>
                <a:chOff x="0" y="0"/>
                <a:chExt cx="1646" cy="546"/>
              </a:xfrm>
            </p:grpSpPr>
            <p:sp>
              <p:nvSpPr>
                <p:cNvPr id="31006" name="Rectangle 8"/>
                <p:cNvSpPr>
                  <a:spLocks noChangeArrowheads="1"/>
                </p:cNvSpPr>
                <p:nvPr/>
              </p:nvSpPr>
              <p:spPr bwMode="auto">
                <a:xfrm>
                  <a:off x="28" y="0"/>
                  <a:ext cx="1590" cy="546"/>
                </a:xfrm>
                <a:prstGeom prst="rect">
                  <a:avLst/>
                </a:prstGeom>
                <a:noFill/>
                <a:ln w="9525">
                  <a:noFill/>
                  <a:miter lim="800000"/>
                  <a:headEnd/>
                  <a:tailEnd/>
                </a:ln>
              </p:spPr>
              <p:txBody>
                <a:bodyPr/>
                <a:lstStyle/>
                <a:p>
                  <a:r>
                    <a:rPr lang="tr-TR" altLang="tr-TR" sz="900" b="1" dirty="0">
                      <a:cs typeface="Times New Roman" pitchFamily="18" charset="0"/>
                    </a:rPr>
                    <a:t> BİLDİRİMLER</a:t>
                  </a:r>
                  <a:endParaRPr lang="tr-TR" altLang="tr-TR" sz="2400" b="1" dirty="0"/>
                </a:p>
              </p:txBody>
            </p:sp>
            <p:sp>
              <p:nvSpPr>
                <p:cNvPr id="31007" name="Rectangle 9"/>
                <p:cNvSpPr>
                  <a:spLocks noChangeArrowheads="1"/>
                </p:cNvSpPr>
                <p:nvPr/>
              </p:nvSpPr>
              <p:spPr bwMode="auto">
                <a:xfrm>
                  <a:off x="0" y="0"/>
                  <a:ext cx="1646" cy="546"/>
                </a:xfrm>
                <a:prstGeom prst="rect">
                  <a:avLst/>
                </a:prstGeom>
                <a:noFill/>
                <a:ln w="7">
                  <a:solidFill>
                    <a:srgbClr val="A0A0A0"/>
                  </a:solidFill>
                  <a:miter lim="800000"/>
                  <a:headEnd/>
                  <a:tailEnd/>
                </a:ln>
              </p:spPr>
              <p:txBody>
                <a:bodyPr/>
                <a:lstStyle/>
                <a:p>
                  <a:endParaRPr lang="tr-TR" altLang="tr-TR"/>
                </a:p>
              </p:txBody>
            </p:sp>
          </p:grpSp>
          <p:grpSp>
            <p:nvGrpSpPr>
              <p:cNvPr id="5" name="Group 10"/>
              <p:cNvGrpSpPr>
                <a:grpSpLocks/>
              </p:cNvGrpSpPr>
              <p:nvPr/>
            </p:nvGrpSpPr>
            <p:grpSpPr bwMode="auto">
              <a:xfrm>
                <a:off x="1646" y="0"/>
                <a:ext cx="489" cy="546"/>
                <a:chOff x="1646" y="0"/>
                <a:chExt cx="489" cy="546"/>
              </a:xfrm>
            </p:grpSpPr>
            <p:sp>
              <p:nvSpPr>
                <p:cNvPr id="31004" name="Rectangle 11"/>
                <p:cNvSpPr>
                  <a:spLocks noChangeArrowheads="1"/>
                </p:cNvSpPr>
                <p:nvPr/>
              </p:nvSpPr>
              <p:spPr bwMode="auto">
                <a:xfrm>
                  <a:off x="1674" y="0"/>
                  <a:ext cx="433" cy="546"/>
                </a:xfrm>
                <a:prstGeom prst="rect">
                  <a:avLst/>
                </a:prstGeom>
                <a:noFill/>
                <a:ln w="9525">
                  <a:noFill/>
                  <a:miter lim="800000"/>
                  <a:headEnd/>
                  <a:tailEnd/>
                </a:ln>
              </p:spPr>
              <p:txBody>
                <a:bodyPr/>
                <a:lstStyle/>
                <a:p>
                  <a:pPr algn="ctr"/>
                  <a:r>
                    <a:rPr lang="tr-TR" altLang="tr-TR" sz="900" b="1">
                      <a:cs typeface="Times New Roman" pitchFamily="18" charset="0"/>
                    </a:rPr>
                    <a:t>ÖLÇÜT</a:t>
                  </a:r>
                  <a:endParaRPr lang="tr-TR" altLang="tr-TR" sz="2400" b="1"/>
                </a:p>
              </p:txBody>
            </p:sp>
            <p:sp>
              <p:nvSpPr>
                <p:cNvPr id="31005" name="Rectangle 12"/>
                <p:cNvSpPr>
                  <a:spLocks noChangeArrowheads="1"/>
                </p:cNvSpPr>
                <p:nvPr/>
              </p:nvSpPr>
              <p:spPr bwMode="auto">
                <a:xfrm>
                  <a:off x="1646" y="0"/>
                  <a:ext cx="489" cy="546"/>
                </a:xfrm>
                <a:prstGeom prst="rect">
                  <a:avLst/>
                </a:prstGeom>
                <a:noFill/>
                <a:ln w="7">
                  <a:solidFill>
                    <a:srgbClr val="A0A0A0"/>
                  </a:solidFill>
                  <a:miter lim="800000"/>
                  <a:headEnd/>
                  <a:tailEnd/>
                </a:ln>
              </p:spPr>
              <p:txBody>
                <a:bodyPr/>
                <a:lstStyle/>
                <a:p>
                  <a:endParaRPr lang="tr-TR" altLang="tr-TR"/>
                </a:p>
              </p:txBody>
            </p:sp>
          </p:grpSp>
          <p:grpSp>
            <p:nvGrpSpPr>
              <p:cNvPr id="6" name="Group 13"/>
              <p:cNvGrpSpPr>
                <a:grpSpLocks/>
              </p:cNvGrpSpPr>
              <p:nvPr/>
            </p:nvGrpSpPr>
            <p:grpSpPr bwMode="auto">
              <a:xfrm>
                <a:off x="2135" y="0"/>
                <a:ext cx="1852" cy="546"/>
                <a:chOff x="2135" y="0"/>
                <a:chExt cx="1852" cy="546"/>
              </a:xfrm>
            </p:grpSpPr>
            <p:sp>
              <p:nvSpPr>
                <p:cNvPr id="31002" name="Rectangle 14"/>
                <p:cNvSpPr>
                  <a:spLocks noChangeArrowheads="1"/>
                </p:cNvSpPr>
                <p:nvPr/>
              </p:nvSpPr>
              <p:spPr bwMode="auto">
                <a:xfrm>
                  <a:off x="2163" y="0"/>
                  <a:ext cx="1796" cy="546"/>
                </a:xfrm>
                <a:prstGeom prst="rect">
                  <a:avLst/>
                </a:prstGeom>
                <a:noFill/>
                <a:ln w="9525">
                  <a:noFill/>
                  <a:miter lim="800000"/>
                  <a:headEnd/>
                  <a:tailEnd/>
                </a:ln>
              </p:spPr>
              <p:txBody>
                <a:bodyPr/>
                <a:lstStyle/>
                <a:p>
                  <a:pPr algn="ctr"/>
                  <a:r>
                    <a:rPr lang="tr-TR" altLang="tr-TR" sz="900" b="1">
                      <a:cs typeface="Times New Roman" pitchFamily="18" charset="0"/>
                    </a:rPr>
                    <a:t>SORULAR</a:t>
                  </a:r>
                  <a:endParaRPr lang="tr-TR" altLang="tr-TR" sz="2400" b="1"/>
                </a:p>
              </p:txBody>
            </p:sp>
            <p:sp>
              <p:nvSpPr>
                <p:cNvPr id="31003" name="Rectangle 15"/>
                <p:cNvSpPr>
                  <a:spLocks noChangeArrowheads="1"/>
                </p:cNvSpPr>
                <p:nvPr/>
              </p:nvSpPr>
              <p:spPr bwMode="auto">
                <a:xfrm>
                  <a:off x="2135" y="0"/>
                  <a:ext cx="1852" cy="546"/>
                </a:xfrm>
                <a:prstGeom prst="rect">
                  <a:avLst/>
                </a:prstGeom>
                <a:noFill/>
                <a:ln w="7">
                  <a:solidFill>
                    <a:srgbClr val="A0A0A0"/>
                  </a:solidFill>
                  <a:miter lim="800000"/>
                  <a:headEnd/>
                  <a:tailEnd/>
                </a:ln>
              </p:spPr>
              <p:txBody>
                <a:bodyPr/>
                <a:lstStyle/>
                <a:p>
                  <a:endParaRPr lang="tr-TR" altLang="tr-TR"/>
                </a:p>
              </p:txBody>
            </p:sp>
          </p:grpSp>
          <p:grpSp>
            <p:nvGrpSpPr>
              <p:cNvPr id="7" name="Group 16"/>
              <p:cNvGrpSpPr>
                <a:grpSpLocks/>
              </p:cNvGrpSpPr>
              <p:nvPr/>
            </p:nvGrpSpPr>
            <p:grpSpPr bwMode="auto">
              <a:xfrm>
                <a:off x="3987" y="0"/>
                <a:ext cx="272" cy="546"/>
                <a:chOff x="3987" y="0"/>
                <a:chExt cx="272" cy="546"/>
              </a:xfrm>
            </p:grpSpPr>
            <p:sp>
              <p:nvSpPr>
                <p:cNvPr id="31000" name="Rectangle 17"/>
                <p:cNvSpPr>
                  <a:spLocks noChangeArrowheads="1"/>
                </p:cNvSpPr>
                <p:nvPr/>
              </p:nvSpPr>
              <p:spPr bwMode="auto">
                <a:xfrm>
                  <a:off x="4015" y="0"/>
                  <a:ext cx="216" cy="546"/>
                </a:xfrm>
                <a:prstGeom prst="rect">
                  <a:avLst/>
                </a:prstGeom>
                <a:noFill/>
                <a:ln w="9525">
                  <a:noFill/>
                  <a:miter lim="800000"/>
                  <a:headEnd/>
                  <a:tailEnd/>
                </a:ln>
              </p:spPr>
              <p:txBody>
                <a:bodyPr/>
                <a:lstStyle/>
                <a:p>
                  <a:r>
                    <a:rPr lang="tr-TR" altLang="tr-TR" sz="900" b="1">
                      <a:cs typeface="Times New Roman" pitchFamily="18" charset="0"/>
                    </a:rPr>
                    <a:t> Ali</a:t>
                  </a:r>
                  <a:endParaRPr lang="tr-TR" altLang="tr-TR" sz="2400" b="1"/>
                </a:p>
              </p:txBody>
            </p:sp>
            <p:sp>
              <p:nvSpPr>
                <p:cNvPr id="31001" name="Rectangle 18"/>
                <p:cNvSpPr>
                  <a:spLocks noChangeArrowheads="1"/>
                </p:cNvSpPr>
                <p:nvPr/>
              </p:nvSpPr>
              <p:spPr bwMode="auto">
                <a:xfrm>
                  <a:off x="3987" y="0"/>
                  <a:ext cx="272" cy="546"/>
                </a:xfrm>
                <a:prstGeom prst="rect">
                  <a:avLst/>
                </a:prstGeom>
                <a:noFill/>
                <a:ln w="7">
                  <a:solidFill>
                    <a:srgbClr val="A0A0A0"/>
                  </a:solidFill>
                  <a:miter lim="800000"/>
                  <a:headEnd/>
                  <a:tailEnd/>
                </a:ln>
              </p:spPr>
              <p:txBody>
                <a:bodyPr/>
                <a:lstStyle/>
                <a:p>
                  <a:endParaRPr lang="tr-TR" altLang="tr-TR"/>
                </a:p>
              </p:txBody>
            </p:sp>
          </p:grpSp>
          <p:grpSp>
            <p:nvGrpSpPr>
              <p:cNvPr id="8" name="Group 19"/>
              <p:cNvGrpSpPr>
                <a:grpSpLocks/>
              </p:cNvGrpSpPr>
              <p:nvPr/>
            </p:nvGrpSpPr>
            <p:grpSpPr bwMode="auto">
              <a:xfrm>
                <a:off x="4259" y="0"/>
                <a:ext cx="272" cy="546"/>
                <a:chOff x="4259" y="0"/>
                <a:chExt cx="272" cy="546"/>
              </a:xfrm>
            </p:grpSpPr>
            <p:sp>
              <p:nvSpPr>
                <p:cNvPr id="30998" name="Rectangle 20"/>
                <p:cNvSpPr>
                  <a:spLocks noChangeArrowheads="1"/>
                </p:cNvSpPr>
                <p:nvPr/>
              </p:nvSpPr>
              <p:spPr bwMode="auto">
                <a:xfrm>
                  <a:off x="4287" y="0"/>
                  <a:ext cx="216" cy="546"/>
                </a:xfrm>
                <a:prstGeom prst="rect">
                  <a:avLst/>
                </a:prstGeom>
                <a:noFill/>
                <a:ln w="9525">
                  <a:noFill/>
                  <a:miter lim="800000"/>
                  <a:headEnd/>
                  <a:tailEnd/>
                </a:ln>
              </p:spPr>
              <p:txBody>
                <a:bodyPr/>
                <a:lstStyle/>
                <a:p>
                  <a:r>
                    <a:rPr lang="tr-TR" altLang="tr-TR" sz="900" b="1">
                      <a:cs typeface="Times New Roman" pitchFamily="18" charset="0"/>
                    </a:rPr>
                    <a:t>Veli</a:t>
                  </a:r>
                  <a:endParaRPr lang="tr-TR" altLang="tr-TR" sz="2400" b="1"/>
                </a:p>
              </p:txBody>
            </p:sp>
            <p:sp>
              <p:nvSpPr>
                <p:cNvPr id="30999" name="Rectangle 21"/>
                <p:cNvSpPr>
                  <a:spLocks noChangeArrowheads="1"/>
                </p:cNvSpPr>
                <p:nvPr/>
              </p:nvSpPr>
              <p:spPr bwMode="auto">
                <a:xfrm>
                  <a:off x="4259" y="0"/>
                  <a:ext cx="272" cy="546"/>
                </a:xfrm>
                <a:prstGeom prst="rect">
                  <a:avLst/>
                </a:prstGeom>
                <a:noFill/>
                <a:ln w="7">
                  <a:solidFill>
                    <a:srgbClr val="A0A0A0"/>
                  </a:solidFill>
                  <a:miter lim="800000"/>
                  <a:headEnd/>
                  <a:tailEnd/>
                </a:ln>
              </p:spPr>
              <p:txBody>
                <a:bodyPr/>
                <a:lstStyle/>
                <a:p>
                  <a:endParaRPr lang="tr-TR" altLang="tr-TR"/>
                </a:p>
              </p:txBody>
            </p:sp>
          </p:grpSp>
          <p:grpSp>
            <p:nvGrpSpPr>
              <p:cNvPr id="9" name="Group 22"/>
              <p:cNvGrpSpPr>
                <a:grpSpLocks/>
              </p:cNvGrpSpPr>
              <p:nvPr/>
            </p:nvGrpSpPr>
            <p:grpSpPr bwMode="auto">
              <a:xfrm>
                <a:off x="0" y="546"/>
                <a:ext cx="1646" cy="1870"/>
                <a:chOff x="0" y="546"/>
                <a:chExt cx="1646" cy="1870"/>
              </a:xfrm>
            </p:grpSpPr>
            <p:sp>
              <p:nvSpPr>
                <p:cNvPr id="30996" name="Rectangle 23"/>
                <p:cNvSpPr>
                  <a:spLocks noChangeArrowheads="1"/>
                </p:cNvSpPr>
                <p:nvPr/>
              </p:nvSpPr>
              <p:spPr bwMode="auto">
                <a:xfrm>
                  <a:off x="28" y="546"/>
                  <a:ext cx="1590" cy="1870"/>
                </a:xfrm>
                <a:prstGeom prst="rect">
                  <a:avLst/>
                </a:prstGeom>
                <a:noFill/>
                <a:ln w="9525">
                  <a:noFill/>
                  <a:miter lim="800000"/>
                  <a:headEnd/>
                  <a:tailEnd/>
                </a:ln>
              </p:spPr>
              <p:txBody>
                <a:bodyPr/>
                <a:lstStyle/>
                <a:p>
                  <a:pPr algn="just"/>
                  <a:r>
                    <a:rPr lang="tr-TR" altLang="tr-TR" sz="1400" b="1" dirty="0">
                      <a:cs typeface="Times New Roman" pitchFamily="18" charset="0"/>
                    </a:rPr>
                    <a:t>1. İki farklı renk ve aynı şekil, malzeme ve büyüklükteki iki nesne arasından “kırmızı” olanı gösterir.</a:t>
                  </a:r>
                  <a:endParaRPr lang="tr-TR" altLang="tr-TR" sz="1400" b="1" dirty="0"/>
                </a:p>
              </p:txBody>
            </p:sp>
            <p:sp>
              <p:nvSpPr>
                <p:cNvPr id="30997" name="Rectangle 24"/>
                <p:cNvSpPr>
                  <a:spLocks noChangeArrowheads="1"/>
                </p:cNvSpPr>
                <p:nvPr/>
              </p:nvSpPr>
              <p:spPr bwMode="auto">
                <a:xfrm>
                  <a:off x="0" y="546"/>
                  <a:ext cx="1646" cy="1870"/>
                </a:xfrm>
                <a:prstGeom prst="rect">
                  <a:avLst/>
                </a:prstGeom>
                <a:noFill/>
                <a:ln w="7">
                  <a:solidFill>
                    <a:srgbClr val="A0A0A0"/>
                  </a:solidFill>
                  <a:miter lim="800000"/>
                  <a:headEnd/>
                  <a:tailEnd/>
                </a:ln>
              </p:spPr>
              <p:txBody>
                <a:bodyPr/>
                <a:lstStyle/>
                <a:p>
                  <a:endParaRPr lang="tr-TR" altLang="tr-TR"/>
                </a:p>
              </p:txBody>
            </p:sp>
          </p:grpSp>
          <p:grpSp>
            <p:nvGrpSpPr>
              <p:cNvPr id="10" name="Group 25"/>
              <p:cNvGrpSpPr>
                <a:grpSpLocks/>
              </p:cNvGrpSpPr>
              <p:nvPr/>
            </p:nvGrpSpPr>
            <p:grpSpPr bwMode="auto">
              <a:xfrm>
                <a:off x="1646" y="546"/>
                <a:ext cx="489" cy="1870"/>
                <a:chOff x="1646" y="546"/>
                <a:chExt cx="489" cy="1870"/>
              </a:xfrm>
            </p:grpSpPr>
            <p:sp>
              <p:nvSpPr>
                <p:cNvPr id="30994" name="Rectangle 26"/>
                <p:cNvSpPr>
                  <a:spLocks noChangeArrowheads="1"/>
                </p:cNvSpPr>
                <p:nvPr/>
              </p:nvSpPr>
              <p:spPr bwMode="auto">
                <a:xfrm>
                  <a:off x="1674" y="546"/>
                  <a:ext cx="433" cy="1870"/>
                </a:xfrm>
                <a:prstGeom prst="rect">
                  <a:avLst/>
                </a:prstGeom>
                <a:noFill/>
                <a:ln w="9525">
                  <a:noFill/>
                  <a:miter lim="800000"/>
                  <a:headEnd/>
                  <a:tailEnd/>
                </a:ln>
              </p:spPr>
              <p:txBody>
                <a:bodyPr/>
                <a:lstStyle/>
                <a:p>
                  <a:pPr algn="just"/>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3/4</a:t>
                  </a:r>
                </a:p>
                <a:p>
                  <a:pPr algn="just" eaLnBrk="0" hangingPunct="0"/>
                  <a:endParaRPr lang="tr-TR" altLang="tr-TR" sz="2400" b="1"/>
                </a:p>
              </p:txBody>
            </p:sp>
            <p:sp>
              <p:nvSpPr>
                <p:cNvPr id="30995" name="Rectangle 27"/>
                <p:cNvSpPr>
                  <a:spLocks noChangeArrowheads="1"/>
                </p:cNvSpPr>
                <p:nvPr/>
              </p:nvSpPr>
              <p:spPr bwMode="auto">
                <a:xfrm>
                  <a:off x="1646" y="546"/>
                  <a:ext cx="489" cy="1870"/>
                </a:xfrm>
                <a:prstGeom prst="rect">
                  <a:avLst/>
                </a:prstGeom>
                <a:noFill/>
                <a:ln w="7">
                  <a:solidFill>
                    <a:srgbClr val="A0A0A0"/>
                  </a:solidFill>
                  <a:miter lim="800000"/>
                  <a:headEnd/>
                  <a:tailEnd/>
                </a:ln>
              </p:spPr>
              <p:txBody>
                <a:bodyPr/>
                <a:lstStyle/>
                <a:p>
                  <a:endParaRPr lang="tr-TR" altLang="tr-TR"/>
                </a:p>
              </p:txBody>
            </p:sp>
          </p:grpSp>
          <p:grpSp>
            <p:nvGrpSpPr>
              <p:cNvPr id="11" name="Group 28"/>
              <p:cNvGrpSpPr>
                <a:grpSpLocks/>
              </p:cNvGrpSpPr>
              <p:nvPr/>
            </p:nvGrpSpPr>
            <p:grpSpPr bwMode="auto">
              <a:xfrm>
                <a:off x="2135" y="546"/>
                <a:ext cx="2396" cy="374"/>
                <a:chOff x="2135" y="546"/>
                <a:chExt cx="2396" cy="374"/>
              </a:xfrm>
            </p:grpSpPr>
            <p:sp>
              <p:nvSpPr>
                <p:cNvPr id="30992" name="Rectangle 29"/>
                <p:cNvSpPr>
                  <a:spLocks noChangeArrowheads="1"/>
                </p:cNvSpPr>
                <p:nvPr/>
              </p:nvSpPr>
              <p:spPr bwMode="auto">
                <a:xfrm>
                  <a:off x="2163" y="546"/>
                  <a:ext cx="2340" cy="374"/>
                </a:xfrm>
                <a:prstGeom prst="rect">
                  <a:avLst/>
                </a:prstGeom>
                <a:noFill/>
                <a:ln w="9525">
                  <a:noFill/>
                  <a:miter lim="800000"/>
                  <a:headEnd/>
                  <a:tailEnd/>
                </a:ln>
              </p:spPr>
              <p:txBody>
                <a:bodyPr/>
                <a:lstStyle/>
                <a:p>
                  <a:pPr algn="just"/>
                  <a:r>
                    <a:rPr lang="tr-TR" altLang="tr-TR" sz="1000" b="1">
                      <a:cs typeface="Times New Roman" pitchFamily="18" charset="0"/>
                    </a:rPr>
                    <a:t>1. Önündekilere bak, “kırmızı” olanı göster.</a:t>
                  </a:r>
                </a:p>
                <a:p>
                  <a:pPr algn="just" eaLnBrk="0" hangingPunct="0"/>
                  <a:endParaRPr lang="tr-TR" altLang="tr-TR" sz="1000" b="1"/>
                </a:p>
              </p:txBody>
            </p:sp>
            <p:sp>
              <p:nvSpPr>
                <p:cNvPr id="30993" name="Rectangle 30"/>
                <p:cNvSpPr>
                  <a:spLocks noChangeArrowheads="1"/>
                </p:cNvSpPr>
                <p:nvPr/>
              </p:nvSpPr>
              <p:spPr bwMode="auto">
                <a:xfrm>
                  <a:off x="2135" y="546"/>
                  <a:ext cx="2396" cy="374"/>
                </a:xfrm>
                <a:prstGeom prst="rect">
                  <a:avLst/>
                </a:prstGeom>
                <a:noFill/>
                <a:ln w="7">
                  <a:solidFill>
                    <a:srgbClr val="A0A0A0"/>
                  </a:solidFill>
                  <a:miter lim="800000"/>
                  <a:headEnd/>
                  <a:tailEnd/>
                </a:ln>
              </p:spPr>
              <p:txBody>
                <a:bodyPr/>
                <a:lstStyle/>
                <a:p>
                  <a:endParaRPr lang="tr-TR" altLang="tr-TR"/>
                </a:p>
              </p:txBody>
            </p:sp>
          </p:grpSp>
          <p:grpSp>
            <p:nvGrpSpPr>
              <p:cNvPr id="12" name="Group 31"/>
              <p:cNvGrpSpPr>
                <a:grpSpLocks/>
              </p:cNvGrpSpPr>
              <p:nvPr/>
            </p:nvGrpSpPr>
            <p:grpSpPr bwMode="auto">
              <a:xfrm>
                <a:off x="2135" y="920"/>
                <a:ext cx="1852" cy="374"/>
                <a:chOff x="2135" y="920"/>
                <a:chExt cx="1852" cy="374"/>
              </a:xfrm>
            </p:grpSpPr>
            <p:sp>
              <p:nvSpPr>
                <p:cNvPr id="30990" name="Rectangle 32"/>
                <p:cNvSpPr>
                  <a:spLocks noChangeArrowheads="1"/>
                </p:cNvSpPr>
                <p:nvPr/>
              </p:nvSpPr>
              <p:spPr bwMode="auto">
                <a:xfrm>
                  <a:off x="2163" y="920"/>
                  <a:ext cx="1796" cy="374"/>
                </a:xfrm>
                <a:prstGeom prst="rect">
                  <a:avLst/>
                </a:prstGeom>
                <a:noFill/>
                <a:ln w="9525">
                  <a:noFill/>
                  <a:miter lim="800000"/>
                  <a:headEnd/>
                  <a:tailEnd/>
                </a:ln>
              </p:spPr>
              <p:txBody>
                <a:bodyPr/>
                <a:lstStyle/>
                <a:p>
                  <a:pPr algn="just"/>
                  <a:r>
                    <a:rPr lang="tr-TR" altLang="tr-TR" sz="1000" b="1">
                      <a:cs typeface="Times New Roman" pitchFamily="18" charset="0"/>
                    </a:rPr>
                    <a:t>a. Plastik kırmızı kare, yeşil kare</a:t>
                  </a:r>
                </a:p>
                <a:p>
                  <a:pPr algn="just" eaLnBrk="0" hangingPunct="0"/>
                  <a:endParaRPr lang="tr-TR" altLang="tr-TR" sz="1000" b="1"/>
                </a:p>
              </p:txBody>
            </p:sp>
            <p:sp>
              <p:nvSpPr>
                <p:cNvPr id="30991" name="Rectangle 33"/>
                <p:cNvSpPr>
                  <a:spLocks noChangeArrowheads="1"/>
                </p:cNvSpPr>
                <p:nvPr/>
              </p:nvSpPr>
              <p:spPr bwMode="auto">
                <a:xfrm>
                  <a:off x="2135" y="920"/>
                  <a:ext cx="1852" cy="374"/>
                </a:xfrm>
                <a:prstGeom prst="rect">
                  <a:avLst/>
                </a:prstGeom>
                <a:noFill/>
                <a:ln w="7">
                  <a:solidFill>
                    <a:srgbClr val="A0A0A0"/>
                  </a:solidFill>
                  <a:miter lim="800000"/>
                  <a:headEnd/>
                  <a:tailEnd/>
                </a:ln>
              </p:spPr>
              <p:txBody>
                <a:bodyPr/>
                <a:lstStyle/>
                <a:p>
                  <a:endParaRPr lang="tr-TR" altLang="tr-TR"/>
                </a:p>
              </p:txBody>
            </p:sp>
          </p:grpSp>
          <p:grpSp>
            <p:nvGrpSpPr>
              <p:cNvPr id="13" name="Group 34"/>
              <p:cNvGrpSpPr>
                <a:grpSpLocks/>
              </p:cNvGrpSpPr>
              <p:nvPr/>
            </p:nvGrpSpPr>
            <p:grpSpPr bwMode="auto">
              <a:xfrm>
                <a:off x="3987" y="920"/>
                <a:ext cx="272" cy="374"/>
                <a:chOff x="3987" y="920"/>
                <a:chExt cx="272" cy="374"/>
              </a:xfrm>
            </p:grpSpPr>
            <p:sp>
              <p:nvSpPr>
                <p:cNvPr id="30988" name="Rectangle 35"/>
                <p:cNvSpPr>
                  <a:spLocks noChangeArrowheads="1"/>
                </p:cNvSpPr>
                <p:nvPr/>
              </p:nvSpPr>
              <p:spPr bwMode="auto">
                <a:xfrm>
                  <a:off x="4015" y="920"/>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89" name="Rectangle 36"/>
                <p:cNvSpPr>
                  <a:spLocks noChangeArrowheads="1"/>
                </p:cNvSpPr>
                <p:nvPr/>
              </p:nvSpPr>
              <p:spPr bwMode="auto">
                <a:xfrm>
                  <a:off x="3987" y="920"/>
                  <a:ext cx="272" cy="374"/>
                </a:xfrm>
                <a:prstGeom prst="rect">
                  <a:avLst/>
                </a:prstGeom>
                <a:noFill/>
                <a:ln w="7">
                  <a:solidFill>
                    <a:srgbClr val="A0A0A0"/>
                  </a:solidFill>
                  <a:miter lim="800000"/>
                  <a:headEnd/>
                  <a:tailEnd/>
                </a:ln>
              </p:spPr>
              <p:txBody>
                <a:bodyPr/>
                <a:lstStyle/>
                <a:p>
                  <a:endParaRPr lang="tr-TR" altLang="tr-TR"/>
                </a:p>
              </p:txBody>
            </p:sp>
          </p:grpSp>
          <p:grpSp>
            <p:nvGrpSpPr>
              <p:cNvPr id="14" name="Group 37"/>
              <p:cNvGrpSpPr>
                <a:grpSpLocks/>
              </p:cNvGrpSpPr>
              <p:nvPr/>
            </p:nvGrpSpPr>
            <p:grpSpPr bwMode="auto">
              <a:xfrm>
                <a:off x="4259" y="920"/>
                <a:ext cx="272" cy="374"/>
                <a:chOff x="4259" y="920"/>
                <a:chExt cx="272" cy="374"/>
              </a:xfrm>
            </p:grpSpPr>
            <p:sp>
              <p:nvSpPr>
                <p:cNvPr id="30986" name="Rectangle 38"/>
                <p:cNvSpPr>
                  <a:spLocks noChangeArrowheads="1"/>
                </p:cNvSpPr>
                <p:nvPr/>
              </p:nvSpPr>
              <p:spPr bwMode="auto">
                <a:xfrm>
                  <a:off x="4287" y="920"/>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87" name="Rectangle 39"/>
                <p:cNvSpPr>
                  <a:spLocks noChangeArrowheads="1"/>
                </p:cNvSpPr>
                <p:nvPr/>
              </p:nvSpPr>
              <p:spPr bwMode="auto">
                <a:xfrm>
                  <a:off x="4259" y="920"/>
                  <a:ext cx="272" cy="374"/>
                </a:xfrm>
                <a:prstGeom prst="rect">
                  <a:avLst/>
                </a:prstGeom>
                <a:noFill/>
                <a:ln w="7">
                  <a:solidFill>
                    <a:srgbClr val="A0A0A0"/>
                  </a:solidFill>
                  <a:miter lim="800000"/>
                  <a:headEnd/>
                  <a:tailEnd/>
                </a:ln>
              </p:spPr>
              <p:txBody>
                <a:bodyPr/>
                <a:lstStyle/>
                <a:p>
                  <a:endParaRPr lang="tr-TR" altLang="tr-TR"/>
                </a:p>
              </p:txBody>
            </p:sp>
          </p:grpSp>
          <p:grpSp>
            <p:nvGrpSpPr>
              <p:cNvPr id="15" name="Group 40"/>
              <p:cNvGrpSpPr>
                <a:grpSpLocks/>
              </p:cNvGrpSpPr>
              <p:nvPr/>
            </p:nvGrpSpPr>
            <p:grpSpPr bwMode="auto">
              <a:xfrm>
                <a:off x="2135" y="1294"/>
                <a:ext cx="1852" cy="374"/>
                <a:chOff x="2135" y="1294"/>
                <a:chExt cx="1852" cy="374"/>
              </a:xfrm>
            </p:grpSpPr>
            <p:sp>
              <p:nvSpPr>
                <p:cNvPr id="30984" name="Rectangle 41"/>
                <p:cNvSpPr>
                  <a:spLocks noChangeArrowheads="1"/>
                </p:cNvSpPr>
                <p:nvPr/>
              </p:nvSpPr>
              <p:spPr bwMode="auto">
                <a:xfrm>
                  <a:off x="2163" y="1294"/>
                  <a:ext cx="1796" cy="374"/>
                </a:xfrm>
                <a:prstGeom prst="rect">
                  <a:avLst/>
                </a:prstGeom>
                <a:noFill/>
                <a:ln w="9525">
                  <a:noFill/>
                  <a:miter lim="800000"/>
                  <a:headEnd/>
                  <a:tailEnd/>
                </a:ln>
              </p:spPr>
              <p:txBody>
                <a:bodyPr/>
                <a:lstStyle/>
                <a:p>
                  <a:pPr algn="just"/>
                  <a:r>
                    <a:rPr lang="tr-TR" altLang="tr-TR" sz="1000" b="1">
                      <a:cs typeface="Times New Roman" pitchFamily="18" charset="0"/>
                    </a:rPr>
                    <a:t>b. Ahşap mavi sayı çubuğu, kırmızı sayı çubuğu</a:t>
                  </a:r>
                </a:p>
                <a:p>
                  <a:pPr algn="just" eaLnBrk="0" hangingPunct="0"/>
                  <a:endParaRPr lang="tr-TR" altLang="tr-TR" sz="1000" b="1"/>
                </a:p>
              </p:txBody>
            </p:sp>
            <p:sp>
              <p:nvSpPr>
                <p:cNvPr id="30985" name="Rectangle 42"/>
                <p:cNvSpPr>
                  <a:spLocks noChangeArrowheads="1"/>
                </p:cNvSpPr>
                <p:nvPr/>
              </p:nvSpPr>
              <p:spPr bwMode="auto">
                <a:xfrm>
                  <a:off x="2135" y="1294"/>
                  <a:ext cx="1852" cy="374"/>
                </a:xfrm>
                <a:prstGeom prst="rect">
                  <a:avLst/>
                </a:prstGeom>
                <a:noFill/>
                <a:ln w="7">
                  <a:solidFill>
                    <a:srgbClr val="A0A0A0"/>
                  </a:solidFill>
                  <a:miter lim="800000"/>
                  <a:headEnd/>
                  <a:tailEnd/>
                </a:ln>
              </p:spPr>
              <p:txBody>
                <a:bodyPr/>
                <a:lstStyle/>
                <a:p>
                  <a:endParaRPr lang="tr-TR" altLang="tr-TR"/>
                </a:p>
              </p:txBody>
            </p:sp>
          </p:grpSp>
          <p:grpSp>
            <p:nvGrpSpPr>
              <p:cNvPr id="16" name="Group 43"/>
              <p:cNvGrpSpPr>
                <a:grpSpLocks/>
              </p:cNvGrpSpPr>
              <p:nvPr/>
            </p:nvGrpSpPr>
            <p:grpSpPr bwMode="auto">
              <a:xfrm>
                <a:off x="3987" y="1294"/>
                <a:ext cx="272" cy="374"/>
                <a:chOff x="3987" y="1294"/>
                <a:chExt cx="272" cy="374"/>
              </a:xfrm>
            </p:grpSpPr>
            <p:sp>
              <p:nvSpPr>
                <p:cNvPr id="30982" name="Rectangle 44"/>
                <p:cNvSpPr>
                  <a:spLocks noChangeArrowheads="1"/>
                </p:cNvSpPr>
                <p:nvPr/>
              </p:nvSpPr>
              <p:spPr bwMode="auto">
                <a:xfrm>
                  <a:off x="4015" y="1294"/>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83" name="Rectangle 45"/>
                <p:cNvSpPr>
                  <a:spLocks noChangeArrowheads="1"/>
                </p:cNvSpPr>
                <p:nvPr/>
              </p:nvSpPr>
              <p:spPr bwMode="auto">
                <a:xfrm>
                  <a:off x="3987" y="1294"/>
                  <a:ext cx="272" cy="374"/>
                </a:xfrm>
                <a:prstGeom prst="rect">
                  <a:avLst/>
                </a:prstGeom>
                <a:noFill/>
                <a:ln w="7">
                  <a:solidFill>
                    <a:srgbClr val="A0A0A0"/>
                  </a:solidFill>
                  <a:miter lim="800000"/>
                  <a:headEnd/>
                  <a:tailEnd/>
                </a:ln>
              </p:spPr>
              <p:txBody>
                <a:bodyPr/>
                <a:lstStyle/>
                <a:p>
                  <a:endParaRPr lang="tr-TR" altLang="tr-TR"/>
                </a:p>
              </p:txBody>
            </p:sp>
          </p:grpSp>
          <p:grpSp>
            <p:nvGrpSpPr>
              <p:cNvPr id="17" name="Group 46"/>
              <p:cNvGrpSpPr>
                <a:grpSpLocks/>
              </p:cNvGrpSpPr>
              <p:nvPr/>
            </p:nvGrpSpPr>
            <p:grpSpPr bwMode="auto">
              <a:xfrm>
                <a:off x="4259" y="1294"/>
                <a:ext cx="272" cy="374"/>
                <a:chOff x="4259" y="1294"/>
                <a:chExt cx="272" cy="374"/>
              </a:xfrm>
            </p:grpSpPr>
            <p:sp>
              <p:nvSpPr>
                <p:cNvPr id="30980" name="Rectangle 47"/>
                <p:cNvSpPr>
                  <a:spLocks noChangeArrowheads="1"/>
                </p:cNvSpPr>
                <p:nvPr/>
              </p:nvSpPr>
              <p:spPr bwMode="auto">
                <a:xfrm>
                  <a:off x="4287" y="1294"/>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81" name="Rectangle 48"/>
                <p:cNvSpPr>
                  <a:spLocks noChangeArrowheads="1"/>
                </p:cNvSpPr>
                <p:nvPr/>
              </p:nvSpPr>
              <p:spPr bwMode="auto">
                <a:xfrm>
                  <a:off x="4259" y="1294"/>
                  <a:ext cx="272" cy="374"/>
                </a:xfrm>
                <a:prstGeom prst="rect">
                  <a:avLst/>
                </a:prstGeom>
                <a:noFill/>
                <a:ln w="7">
                  <a:solidFill>
                    <a:srgbClr val="A0A0A0"/>
                  </a:solidFill>
                  <a:miter lim="800000"/>
                  <a:headEnd/>
                  <a:tailEnd/>
                </a:ln>
              </p:spPr>
              <p:txBody>
                <a:bodyPr/>
                <a:lstStyle/>
                <a:p>
                  <a:endParaRPr lang="tr-TR" altLang="tr-TR"/>
                </a:p>
              </p:txBody>
            </p:sp>
          </p:grpSp>
          <p:grpSp>
            <p:nvGrpSpPr>
              <p:cNvPr id="18" name="Group 49"/>
              <p:cNvGrpSpPr>
                <a:grpSpLocks/>
              </p:cNvGrpSpPr>
              <p:nvPr/>
            </p:nvGrpSpPr>
            <p:grpSpPr bwMode="auto">
              <a:xfrm>
                <a:off x="2135" y="1668"/>
                <a:ext cx="1852" cy="374"/>
                <a:chOff x="2135" y="1668"/>
                <a:chExt cx="1852" cy="374"/>
              </a:xfrm>
            </p:grpSpPr>
            <p:sp>
              <p:nvSpPr>
                <p:cNvPr id="30978" name="Rectangle 50"/>
                <p:cNvSpPr>
                  <a:spLocks noChangeArrowheads="1"/>
                </p:cNvSpPr>
                <p:nvPr/>
              </p:nvSpPr>
              <p:spPr bwMode="auto">
                <a:xfrm>
                  <a:off x="2163" y="1668"/>
                  <a:ext cx="1796" cy="374"/>
                </a:xfrm>
                <a:prstGeom prst="rect">
                  <a:avLst/>
                </a:prstGeom>
                <a:noFill/>
                <a:ln w="9525">
                  <a:noFill/>
                  <a:miter lim="800000"/>
                  <a:headEnd/>
                  <a:tailEnd/>
                </a:ln>
              </p:spPr>
              <p:txBody>
                <a:bodyPr/>
                <a:lstStyle/>
                <a:p>
                  <a:pPr algn="just"/>
                  <a:r>
                    <a:rPr lang="tr-TR" altLang="tr-TR" sz="1000" b="1">
                      <a:cs typeface="Times New Roman" pitchFamily="18" charset="0"/>
                    </a:rPr>
                    <a:t>c. Plastik kırmızı kalem, sarı kalem </a:t>
                  </a:r>
                  <a:endParaRPr lang="tr-TR" altLang="tr-TR" sz="1000" b="1"/>
                </a:p>
              </p:txBody>
            </p:sp>
            <p:sp>
              <p:nvSpPr>
                <p:cNvPr id="30979" name="Rectangle 51"/>
                <p:cNvSpPr>
                  <a:spLocks noChangeArrowheads="1"/>
                </p:cNvSpPr>
                <p:nvPr/>
              </p:nvSpPr>
              <p:spPr bwMode="auto">
                <a:xfrm>
                  <a:off x="2135" y="1668"/>
                  <a:ext cx="1852" cy="374"/>
                </a:xfrm>
                <a:prstGeom prst="rect">
                  <a:avLst/>
                </a:prstGeom>
                <a:noFill/>
                <a:ln w="7">
                  <a:solidFill>
                    <a:srgbClr val="A0A0A0"/>
                  </a:solidFill>
                  <a:miter lim="800000"/>
                  <a:headEnd/>
                  <a:tailEnd/>
                </a:ln>
              </p:spPr>
              <p:txBody>
                <a:bodyPr/>
                <a:lstStyle/>
                <a:p>
                  <a:endParaRPr lang="tr-TR" altLang="tr-TR"/>
                </a:p>
              </p:txBody>
            </p:sp>
          </p:grpSp>
          <p:grpSp>
            <p:nvGrpSpPr>
              <p:cNvPr id="19" name="Group 52"/>
              <p:cNvGrpSpPr>
                <a:grpSpLocks/>
              </p:cNvGrpSpPr>
              <p:nvPr/>
            </p:nvGrpSpPr>
            <p:grpSpPr bwMode="auto">
              <a:xfrm>
                <a:off x="3987" y="1668"/>
                <a:ext cx="272" cy="374"/>
                <a:chOff x="3987" y="1668"/>
                <a:chExt cx="272" cy="374"/>
              </a:xfrm>
            </p:grpSpPr>
            <p:sp>
              <p:nvSpPr>
                <p:cNvPr id="30976" name="Rectangle 53"/>
                <p:cNvSpPr>
                  <a:spLocks noChangeArrowheads="1"/>
                </p:cNvSpPr>
                <p:nvPr/>
              </p:nvSpPr>
              <p:spPr bwMode="auto">
                <a:xfrm>
                  <a:off x="4015" y="1668"/>
                  <a:ext cx="216" cy="374"/>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977" name="Rectangle 54"/>
                <p:cNvSpPr>
                  <a:spLocks noChangeArrowheads="1"/>
                </p:cNvSpPr>
                <p:nvPr/>
              </p:nvSpPr>
              <p:spPr bwMode="auto">
                <a:xfrm>
                  <a:off x="3987" y="1668"/>
                  <a:ext cx="272" cy="374"/>
                </a:xfrm>
                <a:prstGeom prst="rect">
                  <a:avLst/>
                </a:prstGeom>
                <a:noFill/>
                <a:ln w="7">
                  <a:solidFill>
                    <a:srgbClr val="A0A0A0"/>
                  </a:solidFill>
                  <a:miter lim="800000"/>
                  <a:headEnd/>
                  <a:tailEnd/>
                </a:ln>
              </p:spPr>
              <p:txBody>
                <a:bodyPr/>
                <a:lstStyle/>
                <a:p>
                  <a:endParaRPr lang="tr-TR" altLang="tr-TR"/>
                </a:p>
              </p:txBody>
            </p:sp>
          </p:grpSp>
          <p:grpSp>
            <p:nvGrpSpPr>
              <p:cNvPr id="20" name="Group 55"/>
              <p:cNvGrpSpPr>
                <a:grpSpLocks/>
              </p:cNvGrpSpPr>
              <p:nvPr/>
            </p:nvGrpSpPr>
            <p:grpSpPr bwMode="auto">
              <a:xfrm>
                <a:off x="4259" y="1668"/>
                <a:ext cx="272" cy="374"/>
                <a:chOff x="4259" y="1668"/>
                <a:chExt cx="272" cy="374"/>
              </a:xfrm>
            </p:grpSpPr>
            <p:sp>
              <p:nvSpPr>
                <p:cNvPr id="30974" name="Rectangle 56"/>
                <p:cNvSpPr>
                  <a:spLocks noChangeArrowheads="1"/>
                </p:cNvSpPr>
                <p:nvPr/>
              </p:nvSpPr>
              <p:spPr bwMode="auto">
                <a:xfrm>
                  <a:off x="4287" y="1668"/>
                  <a:ext cx="216" cy="374"/>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975" name="Rectangle 57"/>
                <p:cNvSpPr>
                  <a:spLocks noChangeArrowheads="1"/>
                </p:cNvSpPr>
                <p:nvPr/>
              </p:nvSpPr>
              <p:spPr bwMode="auto">
                <a:xfrm>
                  <a:off x="4259" y="1668"/>
                  <a:ext cx="272" cy="374"/>
                </a:xfrm>
                <a:prstGeom prst="rect">
                  <a:avLst/>
                </a:prstGeom>
                <a:noFill/>
                <a:ln w="7">
                  <a:solidFill>
                    <a:srgbClr val="A0A0A0"/>
                  </a:solidFill>
                  <a:miter lim="800000"/>
                  <a:headEnd/>
                  <a:tailEnd/>
                </a:ln>
              </p:spPr>
              <p:txBody>
                <a:bodyPr/>
                <a:lstStyle/>
                <a:p>
                  <a:endParaRPr lang="tr-TR" altLang="tr-TR"/>
                </a:p>
              </p:txBody>
            </p:sp>
          </p:grpSp>
          <p:grpSp>
            <p:nvGrpSpPr>
              <p:cNvPr id="21" name="Group 58"/>
              <p:cNvGrpSpPr>
                <a:grpSpLocks/>
              </p:cNvGrpSpPr>
              <p:nvPr/>
            </p:nvGrpSpPr>
            <p:grpSpPr bwMode="auto">
              <a:xfrm>
                <a:off x="2135" y="2042"/>
                <a:ext cx="1852" cy="374"/>
                <a:chOff x="2135" y="2042"/>
                <a:chExt cx="1852" cy="374"/>
              </a:xfrm>
            </p:grpSpPr>
            <p:sp>
              <p:nvSpPr>
                <p:cNvPr id="30972" name="Rectangle 59"/>
                <p:cNvSpPr>
                  <a:spLocks noChangeArrowheads="1"/>
                </p:cNvSpPr>
                <p:nvPr/>
              </p:nvSpPr>
              <p:spPr bwMode="auto">
                <a:xfrm>
                  <a:off x="2163" y="2042"/>
                  <a:ext cx="1796" cy="374"/>
                </a:xfrm>
                <a:prstGeom prst="rect">
                  <a:avLst/>
                </a:prstGeom>
                <a:noFill/>
                <a:ln w="9525">
                  <a:noFill/>
                  <a:miter lim="800000"/>
                  <a:headEnd/>
                  <a:tailEnd/>
                </a:ln>
              </p:spPr>
              <p:txBody>
                <a:bodyPr/>
                <a:lstStyle/>
                <a:p>
                  <a:pPr algn="just"/>
                  <a:r>
                    <a:rPr lang="tr-TR" altLang="tr-TR" sz="1000" b="1">
                      <a:cs typeface="Times New Roman" pitchFamily="18" charset="0"/>
                    </a:rPr>
                    <a:t>ç. Plastik mavi raptiye, kırmızı raptiye</a:t>
                  </a:r>
                </a:p>
                <a:p>
                  <a:pPr algn="just" eaLnBrk="0" hangingPunct="0"/>
                  <a:endParaRPr lang="tr-TR" altLang="tr-TR" sz="1000" b="1"/>
                </a:p>
              </p:txBody>
            </p:sp>
            <p:sp>
              <p:nvSpPr>
                <p:cNvPr id="30973" name="Rectangle 60"/>
                <p:cNvSpPr>
                  <a:spLocks noChangeArrowheads="1"/>
                </p:cNvSpPr>
                <p:nvPr/>
              </p:nvSpPr>
              <p:spPr bwMode="auto">
                <a:xfrm>
                  <a:off x="2135" y="2042"/>
                  <a:ext cx="1852" cy="374"/>
                </a:xfrm>
                <a:prstGeom prst="rect">
                  <a:avLst/>
                </a:prstGeom>
                <a:noFill/>
                <a:ln w="7">
                  <a:solidFill>
                    <a:srgbClr val="A0A0A0"/>
                  </a:solidFill>
                  <a:miter lim="800000"/>
                  <a:headEnd/>
                  <a:tailEnd/>
                </a:ln>
              </p:spPr>
              <p:txBody>
                <a:bodyPr/>
                <a:lstStyle/>
                <a:p>
                  <a:endParaRPr lang="tr-TR" altLang="tr-TR"/>
                </a:p>
              </p:txBody>
            </p:sp>
          </p:grpSp>
          <p:grpSp>
            <p:nvGrpSpPr>
              <p:cNvPr id="22" name="Group 61"/>
              <p:cNvGrpSpPr>
                <a:grpSpLocks/>
              </p:cNvGrpSpPr>
              <p:nvPr/>
            </p:nvGrpSpPr>
            <p:grpSpPr bwMode="auto">
              <a:xfrm>
                <a:off x="3987" y="2042"/>
                <a:ext cx="272" cy="374"/>
                <a:chOff x="3987" y="2042"/>
                <a:chExt cx="272" cy="374"/>
              </a:xfrm>
            </p:grpSpPr>
            <p:sp>
              <p:nvSpPr>
                <p:cNvPr id="30970" name="Rectangle 62"/>
                <p:cNvSpPr>
                  <a:spLocks noChangeArrowheads="1"/>
                </p:cNvSpPr>
                <p:nvPr/>
              </p:nvSpPr>
              <p:spPr bwMode="auto">
                <a:xfrm>
                  <a:off x="4015" y="2042"/>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71" name="Rectangle 63"/>
                <p:cNvSpPr>
                  <a:spLocks noChangeArrowheads="1"/>
                </p:cNvSpPr>
                <p:nvPr/>
              </p:nvSpPr>
              <p:spPr bwMode="auto">
                <a:xfrm>
                  <a:off x="3987" y="2042"/>
                  <a:ext cx="272" cy="374"/>
                </a:xfrm>
                <a:prstGeom prst="rect">
                  <a:avLst/>
                </a:prstGeom>
                <a:noFill/>
                <a:ln w="7">
                  <a:solidFill>
                    <a:srgbClr val="A0A0A0"/>
                  </a:solidFill>
                  <a:miter lim="800000"/>
                  <a:headEnd/>
                  <a:tailEnd/>
                </a:ln>
              </p:spPr>
              <p:txBody>
                <a:bodyPr/>
                <a:lstStyle/>
                <a:p>
                  <a:endParaRPr lang="tr-TR" altLang="tr-TR"/>
                </a:p>
              </p:txBody>
            </p:sp>
          </p:grpSp>
          <p:grpSp>
            <p:nvGrpSpPr>
              <p:cNvPr id="23" name="Group 64"/>
              <p:cNvGrpSpPr>
                <a:grpSpLocks/>
              </p:cNvGrpSpPr>
              <p:nvPr/>
            </p:nvGrpSpPr>
            <p:grpSpPr bwMode="auto">
              <a:xfrm>
                <a:off x="4259" y="2042"/>
                <a:ext cx="272" cy="374"/>
                <a:chOff x="4259" y="2042"/>
                <a:chExt cx="272" cy="374"/>
              </a:xfrm>
            </p:grpSpPr>
            <p:sp>
              <p:nvSpPr>
                <p:cNvPr id="30968" name="Rectangle 65"/>
                <p:cNvSpPr>
                  <a:spLocks noChangeArrowheads="1"/>
                </p:cNvSpPr>
                <p:nvPr/>
              </p:nvSpPr>
              <p:spPr bwMode="auto">
                <a:xfrm>
                  <a:off x="4287" y="2042"/>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69" name="Rectangle 66"/>
                <p:cNvSpPr>
                  <a:spLocks noChangeArrowheads="1"/>
                </p:cNvSpPr>
                <p:nvPr/>
              </p:nvSpPr>
              <p:spPr bwMode="auto">
                <a:xfrm>
                  <a:off x="4259" y="2042"/>
                  <a:ext cx="272" cy="374"/>
                </a:xfrm>
                <a:prstGeom prst="rect">
                  <a:avLst/>
                </a:prstGeom>
                <a:noFill/>
                <a:ln w="7">
                  <a:solidFill>
                    <a:srgbClr val="A0A0A0"/>
                  </a:solidFill>
                  <a:miter lim="800000"/>
                  <a:headEnd/>
                  <a:tailEnd/>
                </a:ln>
              </p:spPr>
              <p:txBody>
                <a:bodyPr/>
                <a:lstStyle/>
                <a:p>
                  <a:endParaRPr lang="tr-TR" altLang="tr-TR"/>
                </a:p>
              </p:txBody>
            </p:sp>
          </p:grpSp>
          <p:grpSp>
            <p:nvGrpSpPr>
              <p:cNvPr id="24" name="Group 67"/>
              <p:cNvGrpSpPr>
                <a:grpSpLocks/>
              </p:cNvGrpSpPr>
              <p:nvPr/>
            </p:nvGrpSpPr>
            <p:grpSpPr bwMode="auto">
              <a:xfrm>
                <a:off x="0" y="2416"/>
                <a:ext cx="3987" cy="374"/>
                <a:chOff x="0" y="2416"/>
                <a:chExt cx="3987" cy="374"/>
              </a:xfrm>
            </p:grpSpPr>
            <p:sp>
              <p:nvSpPr>
                <p:cNvPr id="30966" name="Rectangle 68"/>
                <p:cNvSpPr>
                  <a:spLocks noChangeArrowheads="1"/>
                </p:cNvSpPr>
                <p:nvPr/>
              </p:nvSpPr>
              <p:spPr bwMode="auto">
                <a:xfrm>
                  <a:off x="28" y="2416"/>
                  <a:ext cx="3931" cy="374"/>
                </a:xfrm>
                <a:prstGeom prst="rect">
                  <a:avLst/>
                </a:prstGeom>
                <a:noFill/>
                <a:ln w="9525">
                  <a:noFill/>
                  <a:miter lim="800000"/>
                  <a:headEnd/>
                  <a:tailEnd/>
                </a:ln>
              </p:spPr>
              <p:txBody>
                <a:bodyPr bIns="0"/>
                <a:lstStyle/>
                <a:p>
                  <a:pPr algn="r"/>
                  <a:r>
                    <a:rPr lang="tr-TR" altLang="tr-TR" sz="900" b="1"/>
                    <a:t>Sonuç</a:t>
                  </a:r>
                  <a:endParaRPr lang="tr-TR" altLang="tr-TR" sz="1100" b="1"/>
                </a:p>
                <a:p>
                  <a:pPr algn="r" eaLnBrk="0" hangingPunct="0"/>
                  <a:endParaRPr lang="tr-TR" altLang="tr-TR" sz="2400" b="1"/>
                </a:p>
              </p:txBody>
            </p:sp>
            <p:sp>
              <p:nvSpPr>
                <p:cNvPr id="30967" name="Rectangle 69"/>
                <p:cNvSpPr>
                  <a:spLocks noChangeArrowheads="1"/>
                </p:cNvSpPr>
                <p:nvPr/>
              </p:nvSpPr>
              <p:spPr bwMode="auto">
                <a:xfrm>
                  <a:off x="0" y="2416"/>
                  <a:ext cx="3987" cy="374"/>
                </a:xfrm>
                <a:prstGeom prst="rect">
                  <a:avLst/>
                </a:prstGeom>
                <a:noFill/>
                <a:ln w="7">
                  <a:solidFill>
                    <a:srgbClr val="A0A0A0"/>
                  </a:solidFill>
                  <a:miter lim="800000"/>
                  <a:headEnd/>
                  <a:tailEnd/>
                </a:ln>
              </p:spPr>
              <p:txBody>
                <a:bodyPr/>
                <a:lstStyle/>
                <a:p>
                  <a:endParaRPr lang="tr-TR" altLang="tr-TR"/>
                </a:p>
              </p:txBody>
            </p:sp>
          </p:grpSp>
          <p:grpSp>
            <p:nvGrpSpPr>
              <p:cNvPr id="25" name="Group 70"/>
              <p:cNvGrpSpPr>
                <a:grpSpLocks/>
              </p:cNvGrpSpPr>
              <p:nvPr/>
            </p:nvGrpSpPr>
            <p:grpSpPr bwMode="auto">
              <a:xfrm>
                <a:off x="3987" y="2416"/>
                <a:ext cx="272" cy="374"/>
                <a:chOff x="3987" y="2416"/>
                <a:chExt cx="272" cy="374"/>
              </a:xfrm>
            </p:grpSpPr>
            <p:sp>
              <p:nvSpPr>
                <p:cNvPr id="30964" name="Rectangle 71"/>
                <p:cNvSpPr>
                  <a:spLocks noChangeArrowheads="1"/>
                </p:cNvSpPr>
                <p:nvPr/>
              </p:nvSpPr>
              <p:spPr bwMode="auto">
                <a:xfrm>
                  <a:off x="4015" y="241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65" name="Rectangle 72"/>
                <p:cNvSpPr>
                  <a:spLocks noChangeArrowheads="1"/>
                </p:cNvSpPr>
                <p:nvPr/>
              </p:nvSpPr>
              <p:spPr bwMode="auto">
                <a:xfrm>
                  <a:off x="3987" y="2416"/>
                  <a:ext cx="272" cy="374"/>
                </a:xfrm>
                <a:prstGeom prst="rect">
                  <a:avLst/>
                </a:prstGeom>
                <a:noFill/>
                <a:ln w="7">
                  <a:solidFill>
                    <a:srgbClr val="A0A0A0"/>
                  </a:solidFill>
                  <a:miter lim="800000"/>
                  <a:headEnd/>
                  <a:tailEnd/>
                </a:ln>
              </p:spPr>
              <p:txBody>
                <a:bodyPr/>
                <a:lstStyle/>
                <a:p>
                  <a:endParaRPr lang="tr-TR" altLang="tr-TR"/>
                </a:p>
              </p:txBody>
            </p:sp>
          </p:grpSp>
          <p:grpSp>
            <p:nvGrpSpPr>
              <p:cNvPr id="26" name="Group 73"/>
              <p:cNvGrpSpPr>
                <a:grpSpLocks/>
              </p:cNvGrpSpPr>
              <p:nvPr/>
            </p:nvGrpSpPr>
            <p:grpSpPr bwMode="auto">
              <a:xfrm>
                <a:off x="4259" y="2416"/>
                <a:ext cx="272" cy="374"/>
                <a:chOff x="4259" y="2416"/>
                <a:chExt cx="272" cy="374"/>
              </a:xfrm>
            </p:grpSpPr>
            <p:sp>
              <p:nvSpPr>
                <p:cNvPr id="30962" name="Rectangle 74"/>
                <p:cNvSpPr>
                  <a:spLocks noChangeArrowheads="1"/>
                </p:cNvSpPr>
                <p:nvPr/>
              </p:nvSpPr>
              <p:spPr bwMode="auto">
                <a:xfrm>
                  <a:off x="4287" y="241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63" name="Rectangle 75"/>
                <p:cNvSpPr>
                  <a:spLocks noChangeArrowheads="1"/>
                </p:cNvSpPr>
                <p:nvPr/>
              </p:nvSpPr>
              <p:spPr bwMode="auto">
                <a:xfrm>
                  <a:off x="4259" y="2416"/>
                  <a:ext cx="272" cy="374"/>
                </a:xfrm>
                <a:prstGeom prst="rect">
                  <a:avLst/>
                </a:prstGeom>
                <a:noFill/>
                <a:ln w="7">
                  <a:solidFill>
                    <a:srgbClr val="A0A0A0"/>
                  </a:solidFill>
                  <a:miter lim="800000"/>
                  <a:headEnd/>
                  <a:tailEnd/>
                </a:ln>
              </p:spPr>
              <p:txBody>
                <a:bodyPr/>
                <a:lstStyle/>
                <a:p>
                  <a:endParaRPr lang="tr-TR" altLang="tr-TR"/>
                </a:p>
              </p:txBody>
            </p:sp>
          </p:grpSp>
          <p:grpSp>
            <p:nvGrpSpPr>
              <p:cNvPr id="27" name="Group 76"/>
              <p:cNvGrpSpPr>
                <a:grpSpLocks/>
              </p:cNvGrpSpPr>
              <p:nvPr/>
            </p:nvGrpSpPr>
            <p:grpSpPr bwMode="auto">
              <a:xfrm>
                <a:off x="0" y="2790"/>
                <a:ext cx="1646" cy="1870"/>
                <a:chOff x="0" y="2790"/>
                <a:chExt cx="1646" cy="1870"/>
              </a:xfrm>
            </p:grpSpPr>
            <p:sp>
              <p:nvSpPr>
                <p:cNvPr id="30960" name="Rectangle 77"/>
                <p:cNvSpPr>
                  <a:spLocks noChangeArrowheads="1"/>
                </p:cNvSpPr>
                <p:nvPr/>
              </p:nvSpPr>
              <p:spPr bwMode="auto">
                <a:xfrm>
                  <a:off x="28" y="2790"/>
                  <a:ext cx="1590" cy="1870"/>
                </a:xfrm>
                <a:prstGeom prst="rect">
                  <a:avLst/>
                </a:prstGeom>
                <a:noFill/>
                <a:ln w="9525">
                  <a:noFill/>
                  <a:miter lim="800000"/>
                  <a:headEnd/>
                  <a:tailEnd/>
                </a:ln>
              </p:spPr>
              <p:txBody>
                <a:bodyPr/>
                <a:lstStyle/>
                <a:p>
                  <a:pPr algn="just"/>
                  <a:r>
                    <a:rPr lang="tr-TR" altLang="tr-TR" sz="1300" b="1">
                      <a:cs typeface="Times New Roman" pitchFamily="18" charset="0"/>
                    </a:rPr>
                    <a:t>2. İki farklı renk ve aynı şekil malzeme ve büyüklükteki iki nesne resmi arasından “kırmızı” olanı gösterir.</a:t>
                  </a:r>
                </a:p>
                <a:p>
                  <a:pPr algn="just" eaLnBrk="0" hangingPunct="0"/>
                  <a:r>
                    <a:rPr lang="tr-TR" altLang="tr-TR" sz="1200" b="1">
                      <a:cs typeface="Times New Roman" pitchFamily="18" charset="0"/>
                    </a:rPr>
                    <a:t> </a:t>
                  </a:r>
                </a:p>
                <a:p>
                  <a:pPr algn="just" eaLnBrk="0" hangingPunct="0"/>
                  <a:endParaRPr lang="tr-TR" altLang="tr-TR" sz="1200" b="1"/>
                </a:p>
              </p:txBody>
            </p:sp>
            <p:sp>
              <p:nvSpPr>
                <p:cNvPr id="30961" name="Rectangle 78"/>
                <p:cNvSpPr>
                  <a:spLocks noChangeArrowheads="1"/>
                </p:cNvSpPr>
                <p:nvPr/>
              </p:nvSpPr>
              <p:spPr bwMode="auto">
                <a:xfrm>
                  <a:off x="0" y="2790"/>
                  <a:ext cx="1646" cy="1870"/>
                </a:xfrm>
                <a:prstGeom prst="rect">
                  <a:avLst/>
                </a:prstGeom>
                <a:noFill/>
                <a:ln w="7">
                  <a:solidFill>
                    <a:srgbClr val="A0A0A0"/>
                  </a:solidFill>
                  <a:miter lim="800000"/>
                  <a:headEnd/>
                  <a:tailEnd/>
                </a:ln>
              </p:spPr>
              <p:txBody>
                <a:bodyPr/>
                <a:lstStyle/>
                <a:p>
                  <a:endParaRPr lang="tr-TR" altLang="tr-TR"/>
                </a:p>
              </p:txBody>
            </p:sp>
          </p:grpSp>
          <p:grpSp>
            <p:nvGrpSpPr>
              <p:cNvPr id="28" name="Group 79"/>
              <p:cNvGrpSpPr>
                <a:grpSpLocks/>
              </p:cNvGrpSpPr>
              <p:nvPr/>
            </p:nvGrpSpPr>
            <p:grpSpPr bwMode="auto">
              <a:xfrm>
                <a:off x="1646" y="2790"/>
                <a:ext cx="489" cy="1870"/>
                <a:chOff x="1646" y="2790"/>
                <a:chExt cx="489" cy="1870"/>
              </a:xfrm>
            </p:grpSpPr>
            <p:sp>
              <p:nvSpPr>
                <p:cNvPr id="30958" name="Rectangle 80"/>
                <p:cNvSpPr>
                  <a:spLocks noChangeArrowheads="1"/>
                </p:cNvSpPr>
                <p:nvPr/>
              </p:nvSpPr>
              <p:spPr bwMode="auto">
                <a:xfrm>
                  <a:off x="1674" y="2790"/>
                  <a:ext cx="433" cy="1870"/>
                </a:xfrm>
                <a:prstGeom prst="rect">
                  <a:avLst/>
                </a:prstGeom>
                <a:noFill/>
                <a:ln w="9525">
                  <a:noFill/>
                  <a:miter lim="800000"/>
                  <a:headEnd/>
                  <a:tailEnd/>
                </a:ln>
              </p:spPr>
              <p:txBody>
                <a:bodyPr/>
                <a:lstStyle/>
                <a:p>
                  <a:pPr algn="just"/>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3/4</a:t>
                  </a:r>
                </a:p>
                <a:p>
                  <a:pPr algn="just" eaLnBrk="0" hangingPunct="0"/>
                  <a:endParaRPr lang="tr-TR" altLang="tr-TR" sz="2400" b="1"/>
                </a:p>
              </p:txBody>
            </p:sp>
            <p:sp>
              <p:nvSpPr>
                <p:cNvPr id="30959" name="Rectangle 81"/>
                <p:cNvSpPr>
                  <a:spLocks noChangeArrowheads="1"/>
                </p:cNvSpPr>
                <p:nvPr/>
              </p:nvSpPr>
              <p:spPr bwMode="auto">
                <a:xfrm>
                  <a:off x="1646" y="2790"/>
                  <a:ext cx="489" cy="1870"/>
                </a:xfrm>
                <a:prstGeom prst="rect">
                  <a:avLst/>
                </a:prstGeom>
                <a:noFill/>
                <a:ln w="7">
                  <a:solidFill>
                    <a:srgbClr val="A0A0A0"/>
                  </a:solidFill>
                  <a:miter lim="800000"/>
                  <a:headEnd/>
                  <a:tailEnd/>
                </a:ln>
              </p:spPr>
              <p:txBody>
                <a:bodyPr/>
                <a:lstStyle/>
                <a:p>
                  <a:endParaRPr lang="tr-TR" altLang="tr-TR"/>
                </a:p>
              </p:txBody>
            </p:sp>
          </p:grpSp>
          <p:grpSp>
            <p:nvGrpSpPr>
              <p:cNvPr id="29" name="Group 82"/>
              <p:cNvGrpSpPr>
                <a:grpSpLocks/>
              </p:cNvGrpSpPr>
              <p:nvPr/>
            </p:nvGrpSpPr>
            <p:grpSpPr bwMode="auto">
              <a:xfrm>
                <a:off x="2135" y="2790"/>
                <a:ext cx="2396" cy="374"/>
                <a:chOff x="2135" y="2790"/>
                <a:chExt cx="2396" cy="374"/>
              </a:xfrm>
            </p:grpSpPr>
            <p:sp>
              <p:nvSpPr>
                <p:cNvPr id="30956" name="Rectangle 83"/>
                <p:cNvSpPr>
                  <a:spLocks noChangeArrowheads="1"/>
                </p:cNvSpPr>
                <p:nvPr/>
              </p:nvSpPr>
              <p:spPr bwMode="auto">
                <a:xfrm>
                  <a:off x="2163" y="2790"/>
                  <a:ext cx="2340" cy="374"/>
                </a:xfrm>
                <a:prstGeom prst="rect">
                  <a:avLst/>
                </a:prstGeom>
                <a:noFill/>
                <a:ln w="9525">
                  <a:noFill/>
                  <a:miter lim="800000"/>
                  <a:headEnd/>
                  <a:tailEnd/>
                </a:ln>
              </p:spPr>
              <p:txBody>
                <a:bodyPr/>
                <a:lstStyle/>
                <a:p>
                  <a:r>
                    <a:rPr lang="tr-TR" altLang="tr-TR" sz="900" b="1">
                      <a:cs typeface="Times New Roman" pitchFamily="18" charset="0"/>
                    </a:rPr>
                    <a:t>1. Önündeki resimlere bak, “kırmızı” olanı göster.</a:t>
                  </a:r>
                  <a:endParaRPr lang="tr-TR" altLang="tr-TR" sz="1200" b="1">
                    <a:cs typeface="Times New Roman" pitchFamily="18" charset="0"/>
                  </a:endParaRPr>
                </a:p>
                <a:p>
                  <a:pPr eaLnBrk="0" hangingPunct="0"/>
                  <a:endParaRPr lang="tr-TR" altLang="tr-TR" sz="2400" b="1"/>
                </a:p>
              </p:txBody>
            </p:sp>
            <p:sp>
              <p:nvSpPr>
                <p:cNvPr id="30957" name="Rectangle 84"/>
                <p:cNvSpPr>
                  <a:spLocks noChangeArrowheads="1"/>
                </p:cNvSpPr>
                <p:nvPr/>
              </p:nvSpPr>
              <p:spPr bwMode="auto">
                <a:xfrm>
                  <a:off x="2135" y="2790"/>
                  <a:ext cx="2396" cy="374"/>
                </a:xfrm>
                <a:prstGeom prst="rect">
                  <a:avLst/>
                </a:prstGeom>
                <a:noFill/>
                <a:ln w="7">
                  <a:solidFill>
                    <a:srgbClr val="A0A0A0"/>
                  </a:solidFill>
                  <a:miter lim="800000"/>
                  <a:headEnd/>
                  <a:tailEnd/>
                </a:ln>
              </p:spPr>
              <p:txBody>
                <a:bodyPr/>
                <a:lstStyle/>
                <a:p>
                  <a:endParaRPr lang="tr-TR" altLang="tr-TR"/>
                </a:p>
              </p:txBody>
            </p:sp>
          </p:grpSp>
          <p:grpSp>
            <p:nvGrpSpPr>
              <p:cNvPr id="30" name="Group 85"/>
              <p:cNvGrpSpPr>
                <a:grpSpLocks/>
              </p:cNvGrpSpPr>
              <p:nvPr/>
            </p:nvGrpSpPr>
            <p:grpSpPr bwMode="auto">
              <a:xfrm>
                <a:off x="2135" y="3164"/>
                <a:ext cx="1852" cy="374"/>
                <a:chOff x="2135" y="3164"/>
                <a:chExt cx="1852" cy="374"/>
              </a:xfrm>
            </p:grpSpPr>
            <p:sp>
              <p:nvSpPr>
                <p:cNvPr id="30954" name="Rectangle 86"/>
                <p:cNvSpPr>
                  <a:spLocks noChangeArrowheads="1"/>
                </p:cNvSpPr>
                <p:nvPr/>
              </p:nvSpPr>
              <p:spPr bwMode="auto">
                <a:xfrm>
                  <a:off x="2163" y="3164"/>
                  <a:ext cx="1796" cy="374"/>
                </a:xfrm>
                <a:prstGeom prst="rect">
                  <a:avLst/>
                </a:prstGeom>
                <a:noFill/>
                <a:ln w="9525">
                  <a:noFill/>
                  <a:miter lim="800000"/>
                  <a:headEnd/>
                  <a:tailEnd/>
                </a:ln>
              </p:spPr>
              <p:txBody>
                <a:bodyPr/>
                <a:lstStyle/>
                <a:p>
                  <a:pPr algn="just"/>
                  <a:r>
                    <a:rPr lang="tr-TR" altLang="tr-TR" sz="900" b="1">
                      <a:cs typeface="Times New Roman" pitchFamily="18" charset="0"/>
                    </a:rPr>
                    <a:t>a. Kırmızı elma, mavi elma</a:t>
                  </a:r>
                </a:p>
                <a:p>
                  <a:pPr algn="just" eaLnBrk="0" hangingPunct="0"/>
                  <a:endParaRPr lang="tr-TR" altLang="tr-TR" sz="2400" b="1"/>
                </a:p>
              </p:txBody>
            </p:sp>
            <p:sp>
              <p:nvSpPr>
                <p:cNvPr id="30955" name="Rectangle 87"/>
                <p:cNvSpPr>
                  <a:spLocks noChangeArrowheads="1"/>
                </p:cNvSpPr>
                <p:nvPr/>
              </p:nvSpPr>
              <p:spPr bwMode="auto">
                <a:xfrm>
                  <a:off x="2135" y="3164"/>
                  <a:ext cx="1852" cy="374"/>
                </a:xfrm>
                <a:prstGeom prst="rect">
                  <a:avLst/>
                </a:prstGeom>
                <a:noFill/>
                <a:ln w="7">
                  <a:solidFill>
                    <a:srgbClr val="A0A0A0"/>
                  </a:solidFill>
                  <a:miter lim="800000"/>
                  <a:headEnd/>
                  <a:tailEnd/>
                </a:ln>
              </p:spPr>
              <p:txBody>
                <a:bodyPr/>
                <a:lstStyle/>
                <a:p>
                  <a:endParaRPr lang="tr-TR" altLang="tr-TR"/>
                </a:p>
              </p:txBody>
            </p:sp>
          </p:grpSp>
          <p:grpSp>
            <p:nvGrpSpPr>
              <p:cNvPr id="31" name="Group 88"/>
              <p:cNvGrpSpPr>
                <a:grpSpLocks/>
              </p:cNvGrpSpPr>
              <p:nvPr/>
            </p:nvGrpSpPr>
            <p:grpSpPr bwMode="auto">
              <a:xfrm>
                <a:off x="3987" y="3164"/>
                <a:ext cx="272" cy="374"/>
                <a:chOff x="3987" y="3164"/>
                <a:chExt cx="272" cy="374"/>
              </a:xfrm>
            </p:grpSpPr>
            <p:sp>
              <p:nvSpPr>
                <p:cNvPr id="30952" name="Rectangle 89"/>
                <p:cNvSpPr>
                  <a:spLocks noChangeArrowheads="1"/>
                </p:cNvSpPr>
                <p:nvPr/>
              </p:nvSpPr>
              <p:spPr bwMode="auto">
                <a:xfrm>
                  <a:off x="4015" y="3164"/>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53" name="Rectangle 90"/>
                <p:cNvSpPr>
                  <a:spLocks noChangeArrowheads="1"/>
                </p:cNvSpPr>
                <p:nvPr/>
              </p:nvSpPr>
              <p:spPr bwMode="auto">
                <a:xfrm>
                  <a:off x="3987" y="3164"/>
                  <a:ext cx="272" cy="374"/>
                </a:xfrm>
                <a:prstGeom prst="rect">
                  <a:avLst/>
                </a:prstGeom>
                <a:noFill/>
                <a:ln w="7">
                  <a:solidFill>
                    <a:srgbClr val="A0A0A0"/>
                  </a:solidFill>
                  <a:miter lim="800000"/>
                  <a:headEnd/>
                  <a:tailEnd/>
                </a:ln>
              </p:spPr>
              <p:txBody>
                <a:bodyPr/>
                <a:lstStyle/>
                <a:p>
                  <a:endParaRPr lang="tr-TR" altLang="tr-TR"/>
                </a:p>
              </p:txBody>
            </p:sp>
          </p:grpSp>
          <p:grpSp>
            <p:nvGrpSpPr>
              <p:cNvPr id="30720" name="Group 91"/>
              <p:cNvGrpSpPr>
                <a:grpSpLocks/>
              </p:cNvGrpSpPr>
              <p:nvPr/>
            </p:nvGrpSpPr>
            <p:grpSpPr bwMode="auto">
              <a:xfrm>
                <a:off x="4259" y="3164"/>
                <a:ext cx="272" cy="374"/>
                <a:chOff x="4259" y="3164"/>
                <a:chExt cx="272" cy="374"/>
              </a:xfrm>
            </p:grpSpPr>
            <p:sp>
              <p:nvSpPr>
                <p:cNvPr id="30950" name="Rectangle 92"/>
                <p:cNvSpPr>
                  <a:spLocks noChangeArrowheads="1"/>
                </p:cNvSpPr>
                <p:nvPr/>
              </p:nvSpPr>
              <p:spPr bwMode="auto">
                <a:xfrm>
                  <a:off x="4287" y="3164"/>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51" name="Rectangle 93"/>
                <p:cNvSpPr>
                  <a:spLocks noChangeArrowheads="1"/>
                </p:cNvSpPr>
                <p:nvPr/>
              </p:nvSpPr>
              <p:spPr bwMode="auto">
                <a:xfrm>
                  <a:off x="4259" y="3164"/>
                  <a:ext cx="272" cy="374"/>
                </a:xfrm>
                <a:prstGeom prst="rect">
                  <a:avLst/>
                </a:prstGeom>
                <a:noFill/>
                <a:ln w="7">
                  <a:solidFill>
                    <a:srgbClr val="A0A0A0"/>
                  </a:solidFill>
                  <a:miter lim="800000"/>
                  <a:headEnd/>
                  <a:tailEnd/>
                </a:ln>
              </p:spPr>
              <p:txBody>
                <a:bodyPr/>
                <a:lstStyle/>
                <a:p>
                  <a:endParaRPr lang="tr-TR" altLang="tr-TR"/>
                </a:p>
              </p:txBody>
            </p:sp>
          </p:grpSp>
          <p:grpSp>
            <p:nvGrpSpPr>
              <p:cNvPr id="30721" name="Group 94"/>
              <p:cNvGrpSpPr>
                <a:grpSpLocks/>
              </p:cNvGrpSpPr>
              <p:nvPr/>
            </p:nvGrpSpPr>
            <p:grpSpPr bwMode="auto">
              <a:xfrm>
                <a:off x="2135" y="3538"/>
                <a:ext cx="1852" cy="374"/>
                <a:chOff x="2135" y="3538"/>
                <a:chExt cx="1852" cy="374"/>
              </a:xfrm>
            </p:grpSpPr>
            <p:sp>
              <p:nvSpPr>
                <p:cNvPr id="30948" name="Rectangle 95"/>
                <p:cNvSpPr>
                  <a:spLocks noChangeArrowheads="1"/>
                </p:cNvSpPr>
                <p:nvPr/>
              </p:nvSpPr>
              <p:spPr bwMode="auto">
                <a:xfrm>
                  <a:off x="2163" y="3538"/>
                  <a:ext cx="1796" cy="374"/>
                </a:xfrm>
                <a:prstGeom prst="rect">
                  <a:avLst/>
                </a:prstGeom>
                <a:noFill/>
                <a:ln w="9525">
                  <a:noFill/>
                  <a:miter lim="800000"/>
                  <a:headEnd/>
                  <a:tailEnd/>
                </a:ln>
              </p:spPr>
              <p:txBody>
                <a:bodyPr/>
                <a:lstStyle/>
                <a:p>
                  <a:pPr algn="just"/>
                  <a:r>
                    <a:rPr lang="tr-TR" altLang="tr-TR" sz="900" b="1">
                      <a:cs typeface="Times New Roman" pitchFamily="18" charset="0"/>
                    </a:rPr>
                    <a:t>b. Sarı domates, kırmızı domates</a:t>
                  </a:r>
                </a:p>
                <a:p>
                  <a:pPr algn="just" eaLnBrk="0" hangingPunct="0"/>
                  <a:endParaRPr lang="tr-TR" altLang="tr-TR" sz="2400" b="1"/>
                </a:p>
              </p:txBody>
            </p:sp>
            <p:sp>
              <p:nvSpPr>
                <p:cNvPr id="30949" name="Rectangle 96"/>
                <p:cNvSpPr>
                  <a:spLocks noChangeArrowheads="1"/>
                </p:cNvSpPr>
                <p:nvPr/>
              </p:nvSpPr>
              <p:spPr bwMode="auto">
                <a:xfrm>
                  <a:off x="2135" y="3538"/>
                  <a:ext cx="1852" cy="374"/>
                </a:xfrm>
                <a:prstGeom prst="rect">
                  <a:avLst/>
                </a:prstGeom>
                <a:noFill/>
                <a:ln w="7">
                  <a:solidFill>
                    <a:srgbClr val="A0A0A0"/>
                  </a:solidFill>
                  <a:miter lim="800000"/>
                  <a:headEnd/>
                  <a:tailEnd/>
                </a:ln>
              </p:spPr>
              <p:txBody>
                <a:bodyPr/>
                <a:lstStyle/>
                <a:p>
                  <a:endParaRPr lang="tr-TR" altLang="tr-TR"/>
                </a:p>
              </p:txBody>
            </p:sp>
          </p:grpSp>
          <p:grpSp>
            <p:nvGrpSpPr>
              <p:cNvPr id="30722" name="Group 97"/>
              <p:cNvGrpSpPr>
                <a:grpSpLocks/>
              </p:cNvGrpSpPr>
              <p:nvPr/>
            </p:nvGrpSpPr>
            <p:grpSpPr bwMode="auto">
              <a:xfrm>
                <a:off x="3987" y="3538"/>
                <a:ext cx="272" cy="374"/>
                <a:chOff x="3987" y="3538"/>
                <a:chExt cx="272" cy="374"/>
              </a:xfrm>
            </p:grpSpPr>
            <p:sp>
              <p:nvSpPr>
                <p:cNvPr id="30946" name="Rectangle 98"/>
                <p:cNvSpPr>
                  <a:spLocks noChangeArrowheads="1"/>
                </p:cNvSpPr>
                <p:nvPr/>
              </p:nvSpPr>
              <p:spPr bwMode="auto">
                <a:xfrm>
                  <a:off x="4015" y="3538"/>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47" name="Rectangle 99"/>
                <p:cNvSpPr>
                  <a:spLocks noChangeArrowheads="1"/>
                </p:cNvSpPr>
                <p:nvPr/>
              </p:nvSpPr>
              <p:spPr bwMode="auto">
                <a:xfrm>
                  <a:off x="3987" y="3538"/>
                  <a:ext cx="272" cy="374"/>
                </a:xfrm>
                <a:prstGeom prst="rect">
                  <a:avLst/>
                </a:prstGeom>
                <a:noFill/>
                <a:ln w="7">
                  <a:solidFill>
                    <a:srgbClr val="A0A0A0"/>
                  </a:solidFill>
                  <a:miter lim="800000"/>
                  <a:headEnd/>
                  <a:tailEnd/>
                </a:ln>
              </p:spPr>
              <p:txBody>
                <a:bodyPr/>
                <a:lstStyle/>
                <a:p>
                  <a:endParaRPr lang="tr-TR" altLang="tr-TR"/>
                </a:p>
              </p:txBody>
            </p:sp>
          </p:grpSp>
          <p:grpSp>
            <p:nvGrpSpPr>
              <p:cNvPr id="30723" name="Group 100"/>
              <p:cNvGrpSpPr>
                <a:grpSpLocks/>
              </p:cNvGrpSpPr>
              <p:nvPr/>
            </p:nvGrpSpPr>
            <p:grpSpPr bwMode="auto">
              <a:xfrm>
                <a:off x="4259" y="3538"/>
                <a:ext cx="272" cy="374"/>
                <a:chOff x="4259" y="3538"/>
                <a:chExt cx="272" cy="374"/>
              </a:xfrm>
            </p:grpSpPr>
            <p:sp>
              <p:nvSpPr>
                <p:cNvPr id="30944" name="Rectangle 101"/>
                <p:cNvSpPr>
                  <a:spLocks noChangeArrowheads="1"/>
                </p:cNvSpPr>
                <p:nvPr/>
              </p:nvSpPr>
              <p:spPr bwMode="auto">
                <a:xfrm>
                  <a:off x="4287" y="3538"/>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45" name="Rectangle 102"/>
                <p:cNvSpPr>
                  <a:spLocks noChangeArrowheads="1"/>
                </p:cNvSpPr>
                <p:nvPr/>
              </p:nvSpPr>
              <p:spPr bwMode="auto">
                <a:xfrm>
                  <a:off x="4259" y="3538"/>
                  <a:ext cx="272" cy="374"/>
                </a:xfrm>
                <a:prstGeom prst="rect">
                  <a:avLst/>
                </a:prstGeom>
                <a:noFill/>
                <a:ln w="7">
                  <a:solidFill>
                    <a:srgbClr val="A0A0A0"/>
                  </a:solidFill>
                  <a:miter lim="800000"/>
                  <a:headEnd/>
                  <a:tailEnd/>
                </a:ln>
              </p:spPr>
              <p:txBody>
                <a:bodyPr/>
                <a:lstStyle/>
                <a:p>
                  <a:endParaRPr lang="tr-TR" altLang="tr-TR"/>
                </a:p>
              </p:txBody>
            </p:sp>
          </p:grpSp>
          <p:grpSp>
            <p:nvGrpSpPr>
              <p:cNvPr id="30724" name="Group 103"/>
              <p:cNvGrpSpPr>
                <a:grpSpLocks/>
              </p:cNvGrpSpPr>
              <p:nvPr/>
            </p:nvGrpSpPr>
            <p:grpSpPr bwMode="auto">
              <a:xfrm>
                <a:off x="2135" y="3912"/>
                <a:ext cx="1852" cy="374"/>
                <a:chOff x="2135" y="3912"/>
                <a:chExt cx="1852" cy="374"/>
              </a:xfrm>
            </p:grpSpPr>
            <p:sp>
              <p:nvSpPr>
                <p:cNvPr id="30942" name="Rectangle 104"/>
                <p:cNvSpPr>
                  <a:spLocks noChangeArrowheads="1"/>
                </p:cNvSpPr>
                <p:nvPr/>
              </p:nvSpPr>
              <p:spPr bwMode="auto">
                <a:xfrm>
                  <a:off x="2163" y="3912"/>
                  <a:ext cx="1796" cy="374"/>
                </a:xfrm>
                <a:prstGeom prst="rect">
                  <a:avLst/>
                </a:prstGeom>
                <a:noFill/>
                <a:ln w="9525">
                  <a:noFill/>
                  <a:miter lim="800000"/>
                  <a:headEnd/>
                  <a:tailEnd/>
                </a:ln>
              </p:spPr>
              <p:txBody>
                <a:bodyPr/>
                <a:lstStyle/>
                <a:p>
                  <a:pPr algn="just"/>
                  <a:r>
                    <a:rPr lang="tr-TR" altLang="tr-TR" sz="900" b="1">
                      <a:cs typeface="Times New Roman" pitchFamily="18" charset="0"/>
                    </a:rPr>
                    <a:t>c. Kırmızı çilek, yeşil çilek</a:t>
                  </a:r>
                </a:p>
                <a:p>
                  <a:pPr algn="just" eaLnBrk="0" hangingPunct="0"/>
                  <a:endParaRPr lang="tr-TR" altLang="tr-TR" sz="2400" b="1"/>
                </a:p>
              </p:txBody>
            </p:sp>
            <p:sp>
              <p:nvSpPr>
                <p:cNvPr id="30943" name="Rectangle 105"/>
                <p:cNvSpPr>
                  <a:spLocks noChangeArrowheads="1"/>
                </p:cNvSpPr>
                <p:nvPr/>
              </p:nvSpPr>
              <p:spPr bwMode="auto">
                <a:xfrm>
                  <a:off x="2135" y="3912"/>
                  <a:ext cx="1852" cy="374"/>
                </a:xfrm>
                <a:prstGeom prst="rect">
                  <a:avLst/>
                </a:prstGeom>
                <a:noFill/>
                <a:ln w="7">
                  <a:solidFill>
                    <a:srgbClr val="A0A0A0"/>
                  </a:solidFill>
                  <a:miter lim="800000"/>
                  <a:headEnd/>
                  <a:tailEnd/>
                </a:ln>
              </p:spPr>
              <p:txBody>
                <a:bodyPr/>
                <a:lstStyle/>
                <a:p>
                  <a:endParaRPr lang="tr-TR" altLang="tr-TR"/>
                </a:p>
              </p:txBody>
            </p:sp>
          </p:grpSp>
          <p:grpSp>
            <p:nvGrpSpPr>
              <p:cNvPr id="30726" name="Group 106"/>
              <p:cNvGrpSpPr>
                <a:grpSpLocks/>
              </p:cNvGrpSpPr>
              <p:nvPr/>
            </p:nvGrpSpPr>
            <p:grpSpPr bwMode="auto">
              <a:xfrm>
                <a:off x="3987" y="3912"/>
                <a:ext cx="272" cy="374"/>
                <a:chOff x="3987" y="3912"/>
                <a:chExt cx="272" cy="374"/>
              </a:xfrm>
            </p:grpSpPr>
            <p:sp>
              <p:nvSpPr>
                <p:cNvPr id="30940" name="Rectangle 107"/>
                <p:cNvSpPr>
                  <a:spLocks noChangeArrowheads="1"/>
                </p:cNvSpPr>
                <p:nvPr/>
              </p:nvSpPr>
              <p:spPr bwMode="auto">
                <a:xfrm>
                  <a:off x="4015" y="3912"/>
                  <a:ext cx="216" cy="374"/>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941" name="Rectangle 108"/>
                <p:cNvSpPr>
                  <a:spLocks noChangeArrowheads="1"/>
                </p:cNvSpPr>
                <p:nvPr/>
              </p:nvSpPr>
              <p:spPr bwMode="auto">
                <a:xfrm>
                  <a:off x="3987" y="3912"/>
                  <a:ext cx="272" cy="374"/>
                </a:xfrm>
                <a:prstGeom prst="rect">
                  <a:avLst/>
                </a:prstGeom>
                <a:noFill/>
                <a:ln w="7">
                  <a:solidFill>
                    <a:srgbClr val="A0A0A0"/>
                  </a:solidFill>
                  <a:miter lim="800000"/>
                  <a:headEnd/>
                  <a:tailEnd/>
                </a:ln>
              </p:spPr>
              <p:txBody>
                <a:bodyPr/>
                <a:lstStyle/>
                <a:p>
                  <a:endParaRPr lang="tr-TR" altLang="tr-TR"/>
                </a:p>
              </p:txBody>
            </p:sp>
          </p:grpSp>
          <p:grpSp>
            <p:nvGrpSpPr>
              <p:cNvPr id="30727" name="Group 109"/>
              <p:cNvGrpSpPr>
                <a:grpSpLocks/>
              </p:cNvGrpSpPr>
              <p:nvPr/>
            </p:nvGrpSpPr>
            <p:grpSpPr bwMode="auto">
              <a:xfrm>
                <a:off x="4259" y="3912"/>
                <a:ext cx="272" cy="374"/>
                <a:chOff x="4259" y="3912"/>
                <a:chExt cx="272" cy="374"/>
              </a:xfrm>
            </p:grpSpPr>
            <p:sp>
              <p:nvSpPr>
                <p:cNvPr id="30938" name="Rectangle 110"/>
                <p:cNvSpPr>
                  <a:spLocks noChangeArrowheads="1"/>
                </p:cNvSpPr>
                <p:nvPr/>
              </p:nvSpPr>
              <p:spPr bwMode="auto">
                <a:xfrm>
                  <a:off x="4287" y="3912"/>
                  <a:ext cx="216" cy="374"/>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939" name="Rectangle 111"/>
                <p:cNvSpPr>
                  <a:spLocks noChangeArrowheads="1"/>
                </p:cNvSpPr>
                <p:nvPr/>
              </p:nvSpPr>
              <p:spPr bwMode="auto">
                <a:xfrm>
                  <a:off x="4259" y="3912"/>
                  <a:ext cx="272" cy="374"/>
                </a:xfrm>
                <a:prstGeom prst="rect">
                  <a:avLst/>
                </a:prstGeom>
                <a:noFill/>
                <a:ln w="7">
                  <a:solidFill>
                    <a:srgbClr val="A0A0A0"/>
                  </a:solidFill>
                  <a:miter lim="800000"/>
                  <a:headEnd/>
                  <a:tailEnd/>
                </a:ln>
              </p:spPr>
              <p:txBody>
                <a:bodyPr/>
                <a:lstStyle/>
                <a:p>
                  <a:endParaRPr lang="tr-TR" altLang="tr-TR"/>
                </a:p>
              </p:txBody>
            </p:sp>
          </p:grpSp>
          <p:grpSp>
            <p:nvGrpSpPr>
              <p:cNvPr id="30728" name="Group 112"/>
              <p:cNvGrpSpPr>
                <a:grpSpLocks/>
              </p:cNvGrpSpPr>
              <p:nvPr/>
            </p:nvGrpSpPr>
            <p:grpSpPr bwMode="auto">
              <a:xfrm>
                <a:off x="2135" y="4286"/>
                <a:ext cx="1852" cy="374"/>
                <a:chOff x="2135" y="4286"/>
                <a:chExt cx="1852" cy="374"/>
              </a:xfrm>
            </p:grpSpPr>
            <p:sp>
              <p:nvSpPr>
                <p:cNvPr id="30936" name="Rectangle 113"/>
                <p:cNvSpPr>
                  <a:spLocks noChangeArrowheads="1"/>
                </p:cNvSpPr>
                <p:nvPr/>
              </p:nvSpPr>
              <p:spPr bwMode="auto">
                <a:xfrm>
                  <a:off x="2163" y="4286"/>
                  <a:ext cx="1796" cy="374"/>
                </a:xfrm>
                <a:prstGeom prst="rect">
                  <a:avLst/>
                </a:prstGeom>
                <a:noFill/>
                <a:ln w="9525">
                  <a:noFill/>
                  <a:miter lim="800000"/>
                  <a:headEnd/>
                  <a:tailEnd/>
                </a:ln>
              </p:spPr>
              <p:txBody>
                <a:bodyPr/>
                <a:lstStyle/>
                <a:p>
                  <a:pPr algn="just"/>
                  <a:r>
                    <a:rPr lang="tr-TR" altLang="tr-TR" sz="900" b="1">
                      <a:cs typeface="Times New Roman" pitchFamily="18" charset="0"/>
                    </a:rPr>
                    <a:t>ç. Kahverengi mantar, kırmızı mantar</a:t>
                  </a:r>
                </a:p>
                <a:p>
                  <a:pPr algn="just" eaLnBrk="0" hangingPunct="0"/>
                  <a:endParaRPr lang="tr-TR" altLang="tr-TR" sz="2400" b="1"/>
                </a:p>
              </p:txBody>
            </p:sp>
            <p:sp>
              <p:nvSpPr>
                <p:cNvPr id="30937" name="Rectangle 114"/>
                <p:cNvSpPr>
                  <a:spLocks noChangeArrowheads="1"/>
                </p:cNvSpPr>
                <p:nvPr/>
              </p:nvSpPr>
              <p:spPr bwMode="auto">
                <a:xfrm>
                  <a:off x="2135" y="4286"/>
                  <a:ext cx="1852" cy="374"/>
                </a:xfrm>
                <a:prstGeom prst="rect">
                  <a:avLst/>
                </a:prstGeom>
                <a:noFill/>
                <a:ln w="7">
                  <a:solidFill>
                    <a:srgbClr val="A0A0A0"/>
                  </a:solidFill>
                  <a:miter lim="800000"/>
                  <a:headEnd/>
                  <a:tailEnd/>
                </a:ln>
              </p:spPr>
              <p:txBody>
                <a:bodyPr/>
                <a:lstStyle/>
                <a:p>
                  <a:endParaRPr lang="tr-TR" altLang="tr-TR"/>
                </a:p>
              </p:txBody>
            </p:sp>
          </p:grpSp>
          <p:grpSp>
            <p:nvGrpSpPr>
              <p:cNvPr id="30729" name="Group 115"/>
              <p:cNvGrpSpPr>
                <a:grpSpLocks/>
              </p:cNvGrpSpPr>
              <p:nvPr/>
            </p:nvGrpSpPr>
            <p:grpSpPr bwMode="auto">
              <a:xfrm>
                <a:off x="3987" y="4286"/>
                <a:ext cx="272" cy="374"/>
                <a:chOff x="3987" y="4286"/>
                <a:chExt cx="272" cy="374"/>
              </a:xfrm>
            </p:grpSpPr>
            <p:sp>
              <p:nvSpPr>
                <p:cNvPr id="30934" name="Rectangle 116"/>
                <p:cNvSpPr>
                  <a:spLocks noChangeArrowheads="1"/>
                </p:cNvSpPr>
                <p:nvPr/>
              </p:nvSpPr>
              <p:spPr bwMode="auto">
                <a:xfrm>
                  <a:off x="4015" y="428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35" name="Rectangle 117"/>
                <p:cNvSpPr>
                  <a:spLocks noChangeArrowheads="1"/>
                </p:cNvSpPr>
                <p:nvPr/>
              </p:nvSpPr>
              <p:spPr bwMode="auto">
                <a:xfrm>
                  <a:off x="3987" y="4286"/>
                  <a:ext cx="272" cy="374"/>
                </a:xfrm>
                <a:prstGeom prst="rect">
                  <a:avLst/>
                </a:prstGeom>
                <a:noFill/>
                <a:ln w="7">
                  <a:solidFill>
                    <a:srgbClr val="A0A0A0"/>
                  </a:solidFill>
                  <a:miter lim="800000"/>
                  <a:headEnd/>
                  <a:tailEnd/>
                </a:ln>
              </p:spPr>
              <p:txBody>
                <a:bodyPr/>
                <a:lstStyle/>
                <a:p>
                  <a:endParaRPr lang="tr-TR" altLang="tr-TR"/>
                </a:p>
              </p:txBody>
            </p:sp>
          </p:grpSp>
          <p:grpSp>
            <p:nvGrpSpPr>
              <p:cNvPr id="30730" name="Group 118"/>
              <p:cNvGrpSpPr>
                <a:grpSpLocks/>
              </p:cNvGrpSpPr>
              <p:nvPr/>
            </p:nvGrpSpPr>
            <p:grpSpPr bwMode="auto">
              <a:xfrm>
                <a:off x="4259" y="4286"/>
                <a:ext cx="272" cy="374"/>
                <a:chOff x="4259" y="4286"/>
                <a:chExt cx="272" cy="374"/>
              </a:xfrm>
            </p:grpSpPr>
            <p:sp>
              <p:nvSpPr>
                <p:cNvPr id="30932" name="Rectangle 119"/>
                <p:cNvSpPr>
                  <a:spLocks noChangeArrowheads="1"/>
                </p:cNvSpPr>
                <p:nvPr/>
              </p:nvSpPr>
              <p:spPr bwMode="auto">
                <a:xfrm>
                  <a:off x="4287" y="428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33" name="Rectangle 120"/>
                <p:cNvSpPr>
                  <a:spLocks noChangeArrowheads="1"/>
                </p:cNvSpPr>
                <p:nvPr/>
              </p:nvSpPr>
              <p:spPr bwMode="auto">
                <a:xfrm>
                  <a:off x="4259" y="4286"/>
                  <a:ext cx="272" cy="374"/>
                </a:xfrm>
                <a:prstGeom prst="rect">
                  <a:avLst/>
                </a:prstGeom>
                <a:noFill/>
                <a:ln w="7">
                  <a:solidFill>
                    <a:srgbClr val="A0A0A0"/>
                  </a:solidFill>
                  <a:miter lim="800000"/>
                  <a:headEnd/>
                  <a:tailEnd/>
                </a:ln>
              </p:spPr>
              <p:txBody>
                <a:bodyPr/>
                <a:lstStyle/>
                <a:p>
                  <a:endParaRPr lang="tr-TR" altLang="tr-TR"/>
                </a:p>
              </p:txBody>
            </p:sp>
          </p:grpSp>
          <p:grpSp>
            <p:nvGrpSpPr>
              <p:cNvPr id="30731" name="Group 121"/>
              <p:cNvGrpSpPr>
                <a:grpSpLocks/>
              </p:cNvGrpSpPr>
              <p:nvPr/>
            </p:nvGrpSpPr>
            <p:grpSpPr bwMode="auto">
              <a:xfrm>
                <a:off x="0" y="4660"/>
                <a:ext cx="3987" cy="374"/>
                <a:chOff x="0" y="4660"/>
                <a:chExt cx="3987" cy="374"/>
              </a:xfrm>
            </p:grpSpPr>
            <p:sp>
              <p:nvSpPr>
                <p:cNvPr id="30930" name="Rectangle 122"/>
                <p:cNvSpPr>
                  <a:spLocks noChangeArrowheads="1"/>
                </p:cNvSpPr>
                <p:nvPr/>
              </p:nvSpPr>
              <p:spPr bwMode="auto">
                <a:xfrm>
                  <a:off x="28" y="4660"/>
                  <a:ext cx="3931" cy="374"/>
                </a:xfrm>
                <a:prstGeom prst="rect">
                  <a:avLst/>
                </a:prstGeom>
                <a:noFill/>
                <a:ln w="9525">
                  <a:noFill/>
                  <a:miter lim="800000"/>
                  <a:headEnd/>
                  <a:tailEnd/>
                </a:ln>
              </p:spPr>
              <p:txBody>
                <a:bodyPr bIns="0"/>
                <a:lstStyle/>
                <a:p>
                  <a:pPr algn="r"/>
                  <a:r>
                    <a:rPr lang="tr-TR" altLang="tr-TR" sz="900" b="1"/>
                    <a:t>Sonuç</a:t>
                  </a:r>
                  <a:endParaRPr lang="tr-TR" altLang="tr-TR" sz="1100" b="1"/>
                </a:p>
                <a:p>
                  <a:pPr algn="r" eaLnBrk="0" hangingPunct="0"/>
                  <a:endParaRPr lang="tr-TR" altLang="tr-TR" sz="2400" b="1"/>
                </a:p>
              </p:txBody>
            </p:sp>
            <p:sp>
              <p:nvSpPr>
                <p:cNvPr id="30931" name="Rectangle 123"/>
                <p:cNvSpPr>
                  <a:spLocks noChangeArrowheads="1"/>
                </p:cNvSpPr>
                <p:nvPr/>
              </p:nvSpPr>
              <p:spPr bwMode="auto">
                <a:xfrm>
                  <a:off x="0" y="4660"/>
                  <a:ext cx="3987" cy="374"/>
                </a:xfrm>
                <a:prstGeom prst="rect">
                  <a:avLst/>
                </a:prstGeom>
                <a:noFill/>
                <a:ln w="7">
                  <a:solidFill>
                    <a:srgbClr val="A0A0A0"/>
                  </a:solidFill>
                  <a:miter lim="800000"/>
                  <a:headEnd/>
                  <a:tailEnd/>
                </a:ln>
              </p:spPr>
              <p:txBody>
                <a:bodyPr/>
                <a:lstStyle/>
                <a:p>
                  <a:endParaRPr lang="tr-TR" altLang="tr-TR"/>
                </a:p>
              </p:txBody>
            </p:sp>
          </p:grpSp>
          <p:grpSp>
            <p:nvGrpSpPr>
              <p:cNvPr id="30732" name="Group 124"/>
              <p:cNvGrpSpPr>
                <a:grpSpLocks/>
              </p:cNvGrpSpPr>
              <p:nvPr/>
            </p:nvGrpSpPr>
            <p:grpSpPr bwMode="auto">
              <a:xfrm>
                <a:off x="3987" y="4660"/>
                <a:ext cx="272" cy="374"/>
                <a:chOff x="3987" y="4660"/>
                <a:chExt cx="272" cy="374"/>
              </a:xfrm>
            </p:grpSpPr>
            <p:sp>
              <p:nvSpPr>
                <p:cNvPr id="30928" name="Rectangle 125"/>
                <p:cNvSpPr>
                  <a:spLocks noChangeArrowheads="1"/>
                </p:cNvSpPr>
                <p:nvPr/>
              </p:nvSpPr>
              <p:spPr bwMode="auto">
                <a:xfrm>
                  <a:off x="4015" y="4660"/>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29" name="Rectangle 126"/>
                <p:cNvSpPr>
                  <a:spLocks noChangeArrowheads="1"/>
                </p:cNvSpPr>
                <p:nvPr/>
              </p:nvSpPr>
              <p:spPr bwMode="auto">
                <a:xfrm>
                  <a:off x="3987" y="4660"/>
                  <a:ext cx="272" cy="374"/>
                </a:xfrm>
                <a:prstGeom prst="rect">
                  <a:avLst/>
                </a:prstGeom>
                <a:noFill/>
                <a:ln w="7">
                  <a:solidFill>
                    <a:srgbClr val="A0A0A0"/>
                  </a:solidFill>
                  <a:miter lim="800000"/>
                  <a:headEnd/>
                  <a:tailEnd/>
                </a:ln>
              </p:spPr>
              <p:txBody>
                <a:bodyPr/>
                <a:lstStyle/>
                <a:p>
                  <a:endParaRPr lang="tr-TR" altLang="tr-TR"/>
                </a:p>
              </p:txBody>
            </p:sp>
          </p:grpSp>
          <p:grpSp>
            <p:nvGrpSpPr>
              <p:cNvPr id="30733" name="Group 127"/>
              <p:cNvGrpSpPr>
                <a:grpSpLocks/>
              </p:cNvGrpSpPr>
              <p:nvPr/>
            </p:nvGrpSpPr>
            <p:grpSpPr bwMode="auto">
              <a:xfrm>
                <a:off x="4259" y="4660"/>
                <a:ext cx="272" cy="374"/>
                <a:chOff x="4259" y="4660"/>
                <a:chExt cx="272" cy="374"/>
              </a:xfrm>
            </p:grpSpPr>
            <p:sp>
              <p:nvSpPr>
                <p:cNvPr id="30926" name="Rectangle 128"/>
                <p:cNvSpPr>
                  <a:spLocks noChangeArrowheads="1"/>
                </p:cNvSpPr>
                <p:nvPr/>
              </p:nvSpPr>
              <p:spPr bwMode="auto">
                <a:xfrm>
                  <a:off x="4287" y="4660"/>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27" name="Rectangle 129"/>
                <p:cNvSpPr>
                  <a:spLocks noChangeArrowheads="1"/>
                </p:cNvSpPr>
                <p:nvPr/>
              </p:nvSpPr>
              <p:spPr bwMode="auto">
                <a:xfrm>
                  <a:off x="4259" y="4660"/>
                  <a:ext cx="272" cy="374"/>
                </a:xfrm>
                <a:prstGeom prst="rect">
                  <a:avLst/>
                </a:prstGeom>
                <a:noFill/>
                <a:ln w="7">
                  <a:solidFill>
                    <a:srgbClr val="A0A0A0"/>
                  </a:solidFill>
                  <a:miter lim="800000"/>
                  <a:headEnd/>
                  <a:tailEnd/>
                </a:ln>
              </p:spPr>
              <p:txBody>
                <a:bodyPr/>
                <a:lstStyle/>
                <a:p>
                  <a:endParaRPr lang="tr-TR" altLang="tr-TR"/>
                </a:p>
              </p:txBody>
            </p:sp>
          </p:grpSp>
          <p:grpSp>
            <p:nvGrpSpPr>
              <p:cNvPr id="30734" name="Group 130"/>
              <p:cNvGrpSpPr>
                <a:grpSpLocks/>
              </p:cNvGrpSpPr>
              <p:nvPr/>
            </p:nvGrpSpPr>
            <p:grpSpPr bwMode="auto">
              <a:xfrm>
                <a:off x="0" y="5034"/>
                <a:ext cx="1646" cy="4660"/>
                <a:chOff x="0" y="5034"/>
                <a:chExt cx="1646" cy="4660"/>
              </a:xfrm>
            </p:grpSpPr>
            <p:sp>
              <p:nvSpPr>
                <p:cNvPr id="30924" name="Rectangle 131"/>
                <p:cNvSpPr>
                  <a:spLocks noChangeArrowheads="1"/>
                </p:cNvSpPr>
                <p:nvPr/>
              </p:nvSpPr>
              <p:spPr bwMode="auto">
                <a:xfrm>
                  <a:off x="28" y="5034"/>
                  <a:ext cx="1590" cy="4660"/>
                </a:xfrm>
                <a:prstGeom prst="rect">
                  <a:avLst/>
                </a:prstGeom>
                <a:noFill/>
                <a:ln w="9525">
                  <a:noFill/>
                  <a:miter lim="800000"/>
                  <a:headEnd/>
                  <a:tailEnd/>
                </a:ln>
              </p:spPr>
              <p:txBody>
                <a:bodyPr/>
                <a:lstStyle/>
                <a:p>
                  <a:pPr algn="just"/>
                  <a:r>
                    <a:rPr lang="tr-TR" altLang="tr-TR" sz="1300" b="1" dirty="0">
                      <a:cs typeface="Times New Roman" pitchFamily="18" charset="0"/>
                    </a:rPr>
                    <a:t>3. İki farklı renk ve aynı şekil, malzeme ve büyüklükteki iki nesne veya nesne resmi arasından “kırmızı” olan gösterilip “Bu ne renk?” diye sorulduğunda kırmızı olduğunu söyler.</a:t>
                  </a:r>
                </a:p>
                <a:p>
                  <a:pPr algn="just" eaLnBrk="0" hangingPunct="0"/>
                  <a:endParaRPr lang="tr-TR" altLang="tr-TR" sz="1200" b="1" dirty="0"/>
                </a:p>
              </p:txBody>
            </p:sp>
            <p:sp>
              <p:nvSpPr>
                <p:cNvPr id="30925" name="Rectangle 132"/>
                <p:cNvSpPr>
                  <a:spLocks noChangeArrowheads="1"/>
                </p:cNvSpPr>
                <p:nvPr/>
              </p:nvSpPr>
              <p:spPr bwMode="auto">
                <a:xfrm>
                  <a:off x="0" y="5034"/>
                  <a:ext cx="1646" cy="4660"/>
                </a:xfrm>
                <a:prstGeom prst="rect">
                  <a:avLst/>
                </a:prstGeom>
                <a:noFill/>
                <a:ln w="7">
                  <a:solidFill>
                    <a:srgbClr val="A0A0A0"/>
                  </a:solidFill>
                  <a:miter lim="800000"/>
                  <a:headEnd/>
                  <a:tailEnd/>
                </a:ln>
              </p:spPr>
              <p:txBody>
                <a:bodyPr/>
                <a:lstStyle/>
                <a:p>
                  <a:endParaRPr lang="tr-TR" altLang="tr-TR"/>
                </a:p>
              </p:txBody>
            </p:sp>
          </p:grpSp>
          <p:grpSp>
            <p:nvGrpSpPr>
              <p:cNvPr id="30735" name="Group 133"/>
              <p:cNvGrpSpPr>
                <a:grpSpLocks/>
              </p:cNvGrpSpPr>
              <p:nvPr/>
            </p:nvGrpSpPr>
            <p:grpSpPr bwMode="auto">
              <a:xfrm>
                <a:off x="1646" y="5034"/>
                <a:ext cx="489" cy="1956"/>
                <a:chOff x="1646" y="5034"/>
                <a:chExt cx="489" cy="1956"/>
              </a:xfrm>
            </p:grpSpPr>
            <p:sp>
              <p:nvSpPr>
                <p:cNvPr id="30922" name="Rectangle 134"/>
                <p:cNvSpPr>
                  <a:spLocks noChangeArrowheads="1"/>
                </p:cNvSpPr>
                <p:nvPr/>
              </p:nvSpPr>
              <p:spPr bwMode="auto">
                <a:xfrm>
                  <a:off x="1674" y="5034"/>
                  <a:ext cx="433" cy="1956"/>
                </a:xfrm>
                <a:prstGeom prst="rect">
                  <a:avLst/>
                </a:prstGeom>
                <a:noFill/>
                <a:ln w="9525">
                  <a:noFill/>
                  <a:miter lim="800000"/>
                  <a:headEnd/>
                  <a:tailEnd/>
                </a:ln>
              </p:spPr>
              <p:txBody>
                <a:bodyPr/>
                <a:lstStyle/>
                <a:p>
                  <a:pPr algn="just"/>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3/4</a:t>
                  </a:r>
                </a:p>
                <a:p>
                  <a:pPr algn="just" eaLnBrk="0" hangingPunct="0"/>
                  <a:endParaRPr lang="tr-TR" altLang="tr-TR" sz="2400" b="1"/>
                </a:p>
              </p:txBody>
            </p:sp>
            <p:sp>
              <p:nvSpPr>
                <p:cNvPr id="30923" name="Rectangle 135"/>
                <p:cNvSpPr>
                  <a:spLocks noChangeArrowheads="1"/>
                </p:cNvSpPr>
                <p:nvPr/>
              </p:nvSpPr>
              <p:spPr bwMode="auto">
                <a:xfrm>
                  <a:off x="1646" y="5034"/>
                  <a:ext cx="489" cy="1956"/>
                </a:xfrm>
                <a:prstGeom prst="rect">
                  <a:avLst/>
                </a:prstGeom>
                <a:noFill/>
                <a:ln w="7">
                  <a:solidFill>
                    <a:srgbClr val="A0A0A0"/>
                  </a:solidFill>
                  <a:miter lim="800000"/>
                  <a:headEnd/>
                  <a:tailEnd/>
                </a:ln>
              </p:spPr>
              <p:txBody>
                <a:bodyPr/>
                <a:lstStyle/>
                <a:p>
                  <a:endParaRPr lang="tr-TR" altLang="tr-TR"/>
                </a:p>
              </p:txBody>
            </p:sp>
          </p:grpSp>
          <p:grpSp>
            <p:nvGrpSpPr>
              <p:cNvPr id="30736" name="Group 136"/>
              <p:cNvGrpSpPr>
                <a:grpSpLocks/>
              </p:cNvGrpSpPr>
              <p:nvPr/>
            </p:nvGrpSpPr>
            <p:grpSpPr bwMode="auto">
              <a:xfrm>
                <a:off x="2135" y="5034"/>
                <a:ext cx="2396" cy="460"/>
                <a:chOff x="2135" y="5034"/>
                <a:chExt cx="2396" cy="460"/>
              </a:xfrm>
            </p:grpSpPr>
            <p:sp>
              <p:nvSpPr>
                <p:cNvPr id="30920" name="Rectangle 137"/>
                <p:cNvSpPr>
                  <a:spLocks noChangeArrowheads="1"/>
                </p:cNvSpPr>
                <p:nvPr/>
              </p:nvSpPr>
              <p:spPr bwMode="auto">
                <a:xfrm>
                  <a:off x="2163" y="5034"/>
                  <a:ext cx="2340" cy="460"/>
                </a:xfrm>
                <a:prstGeom prst="rect">
                  <a:avLst/>
                </a:prstGeom>
                <a:noFill/>
                <a:ln w="9525">
                  <a:noFill/>
                  <a:miter lim="800000"/>
                  <a:headEnd/>
                  <a:tailEnd/>
                </a:ln>
              </p:spPr>
              <p:txBody>
                <a:bodyPr/>
                <a:lstStyle/>
                <a:p>
                  <a:r>
                    <a:rPr lang="tr-TR" altLang="tr-TR" sz="900" b="1">
                      <a:cs typeface="Times New Roman" pitchFamily="18" charset="0"/>
                    </a:rPr>
                    <a:t>1. Önündekilere bak (“kırmızı” olan gösterilir.) ne renk olduğunu söyle.</a:t>
                  </a:r>
                  <a:endParaRPr lang="tr-TR" altLang="tr-TR" sz="1200" b="1">
                    <a:cs typeface="Times New Roman" pitchFamily="18" charset="0"/>
                  </a:endParaRPr>
                </a:p>
                <a:p>
                  <a:pPr eaLnBrk="0" hangingPunct="0"/>
                  <a:endParaRPr lang="tr-TR" altLang="tr-TR" sz="2400" b="1"/>
                </a:p>
              </p:txBody>
            </p:sp>
            <p:sp>
              <p:nvSpPr>
                <p:cNvPr id="30921" name="Rectangle 138"/>
                <p:cNvSpPr>
                  <a:spLocks noChangeArrowheads="1"/>
                </p:cNvSpPr>
                <p:nvPr/>
              </p:nvSpPr>
              <p:spPr bwMode="auto">
                <a:xfrm>
                  <a:off x="2135" y="5034"/>
                  <a:ext cx="2396" cy="460"/>
                </a:xfrm>
                <a:prstGeom prst="rect">
                  <a:avLst/>
                </a:prstGeom>
                <a:noFill/>
                <a:ln w="7">
                  <a:solidFill>
                    <a:srgbClr val="A0A0A0"/>
                  </a:solidFill>
                  <a:miter lim="800000"/>
                  <a:headEnd/>
                  <a:tailEnd/>
                </a:ln>
              </p:spPr>
              <p:txBody>
                <a:bodyPr/>
                <a:lstStyle/>
                <a:p>
                  <a:endParaRPr lang="tr-TR" altLang="tr-TR"/>
                </a:p>
              </p:txBody>
            </p:sp>
          </p:grpSp>
          <p:grpSp>
            <p:nvGrpSpPr>
              <p:cNvPr id="30737" name="Group 139"/>
              <p:cNvGrpSpPr>
                <a:grpSpLocks/>
              </p:cNvGrpSpPr>
              <p:nvPr/>
            </p:nvGrpSpPr>
            <p:grpSpPr bwMode="auto">
              <a:xfrm>
                <a:off x="2135" y="5494"/>
                <a:ext cx="1852" cy="374"/>
                <a:chOff x="2135" y="5494"/>
                <a:chExt cx="1852" cy="374"/>
              </a:xfrm>
            </p:grpSpPr>
            <p:sp>
              <p:nvSpPr>
                <p:cNvPr id="30918" name="Rectangle 140"/>
                <p:cNvSpPr>
                  <a:spLocks noChangeArrowheads="1"/>
                </p:cNvSpPr>
                <p:nvPr/>
              </p:nvSpPr>
              <p:spPr bwMode="auto">
                <a:xfrm>
                  <a:off x="2163" y="5494"/>
                  <a:ext cx="1796" cy="374"/>
                </a:xfrm>
                <a:prstGeom prst="rect">
                  <a:avLst/>
                </a:prstGeom>
                <a:noFill/>
                <a:ln w="9525">
                  <a:noFill/>
                  <a:miter lim="800000"/>
                  <a:headEnd/>
                  <a:tailEnd/>
                </a:ln>
              </p:spPr>
              <p:txBody>
                <a:bodyPr/>
                <a:lstStyle/>
                <a:p>
                  <a:pPr algn="just"/>
                  <a:r>
                    <a:rPr lang="tr-TR" altLang="tr-TR" sz="900" b="1">
                      <a:cs typeface="Times New Roman" pitchFamily="18" charset="0"/>
                    </a:rPr>
                    <a:t>a. Plastik kırmızı kare, yeşil kare</a:t>
                  </a:r>
                </a:p>
                <a:p>
                  <a:pPr algn="just" eaLnBrk="0" hangingPunct="0"/>
                  <a:endParaRPr lang="tr-TR" altLang="tr-TR" sz="2400" b="1"/>
                </a:p>
              </p:txBody>
            </p:sp>
            <p:sp>
              <p:nvSpPr>
                <p:cNvPr id="30919" name="Rectangle 141"/>
                <p:cNvSpPr>
                  <a:spLocks noChangeArrowheads="1"/>
                </p:cNvSpPr>
                <p:nvPr/>
              </p:nvSpPr>
              <p:spPr bwMode="auto">
                <a:xfrm>
                  <a:off x="2135" y="5494"/>
                  <a:ext cx="1852" cy="374"/>
                </a:xfrm>
                <a:prstGeom prst="rect">
                  <a:avLst/>
                </a:prstGeom>
                <a:noFill/>
                <a:ln w="7">
                  <a:solidFill>
                    <a:srgbClr val="A0A0A0"/>
                  </a:solidFill>
                  <a:miter lim="800000"/>
                  <a:headEnd/>
                  <a:tailEnd/>
                </a:ln>
              </p:spPr>
              <p:txBody>
                <a:bodyPr/>
                <a:lstStyle/>
                <a:p>
                  <a:endParaRPr lang="tr-TR" altLang="tr-TR"/>
                </a:p>
              </p:txBody>
            </p:sp>
          </p:grpSp>
          <p:grpSp>
            <p:nvGrpSpPr>
              <p:cNvPr id="30738" name="Group 142"/>
              <p:cNvGrpSpPr>
                <a:grpSpLocks/>
              </p:cNvGrpSpPr>
              <p:nvPr/>
            </p:nvGrpSpPr>
            <p:grpSpPr bwMode="auto">
              <a:xfrm>
                <a:off x="3987" y="5494"/>
                <a:ext cx="272" cy="374"/>
                <a:chOff x="3987" y="5494"/>
                <a:chExt cx="272" cy="374"/>
              </a:xfrm>
            </p:grpSpPr>
            <p:sp>
              <p:nvSpPr>
                <p:cNvPr id="30916" name="Rectangle 143"/>
                <p:cNvSpPr>
                  <a:spLocks noChangeArrowheads="1"/>
                </p:cNvSpPr>
                <p:nvPr/>
              </p:nvSpPr>
              <p:spPr bwMode="auto">
                <a:xfrm>
                  <a:off x="4015" y="5494"/>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17" name="Rectangle 144"/>
                <p:cNvSpPr>
                  <a:spLocks noChangeArrowheads="1"/>
                </p:cNvSpPr>
                <p:nvPr/>
              </p:nvSpPr>
              <p:spPr bwMode="auto">
                <a:xfrm>
                  <a:off x="3987" y="5494"/>
                  <a:ext cx="272" cy="374"/>
                </a:xfrm>
                <a:prstGeom prst="rect">
                  <a:avLst/>
                </a:prstGeom>
                <a:noFill/>
                <a:ln w="7">
                  <a:solidFill>
                    <a:srgbClr val="A0A0A0"/>
                  </a:solidFill>
                  <a:miter lim="800000"/>
                  <a:headEnd/>
                  <a:tailEnd/>
                </a:ln>
              </p:spPr>
              <p:txBody>
                <a:bodyPr/>
                <a:lstStyle/>
                <a:p>
                  <a:endParaRPr lang="tr-TR" altLang="tr-TR"/>
                </a:p>
              </p:txBody>
            </p:sp>
          </p:grpSp>
          <p:grpSp>
            <p:nvGrpSpPr>
              <p:cNvPr id="30739" name="Group 145"/>
              <p:cNvGrpSpPr>
                <a:grpSpLocks/>
              </p:cNvGrpSpPr>
              <p:nvPr/>
            </p:nvGrpSpPr>
            <p:grpSpPr bwMode="auto">
              <a:xfrm>
                <a:off x="4259" y="5494"/>
                <a:ext cx="272" cy="374"/>
                <a:chOff x="4259" y="5494"/>
                <a:chExt cx="272" cy="374"/>
              </a:xfrm>
            </p:grpSpPr>
            <p:sp>
              <p:nvSpPr>
                <p:cNvPr id="30914" name="Rectangle 146"/>
                <p:cNvSpPr>
                  <a:spLocks noChangeArrowheads="1"/>
                </p:cNvSpPr>
                <p:nvPr/>
              </p:nvSpPr>
              <p:spPr bwMode="auto">
                <a:xfrm>
                  <a:off x="4287" y="5494"/>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15" name="Rectangle 147"/>
                <p:cNvSpPr>
                  <a:spLocks noChangeArrowheads="1"/>
                </p:cNvSpPr>
                <p:nvPr/>
              </p:nvSpPr>
              <p:spPr bwMode="auto">
                <a:xfrm>
                  <a:off x="4259" y="5494"/>
                  <a:ext cx="272" cy="374"/>
                </a:xfrm>
                <a:prstGeom prst="rect">
                  <a:avLst/>
                </a:prstGeom>
                <a:noFill/>
                <a:ln w="7">
                  <a:solidFill>
                    <a:srgbClr val="A0A0A0"/>
                  </a:solidFill>
                  <a:miter lim="800000"/>
                  <a:headEnd/>
                  <a:tailEnd/>
                </a:ln>
              </p:spPr>
              <p:txBody>
                <a:bodyPr/>
                <a:lstStyle/>
                <a:p>
                  <a:endParaRPr lang="tr-TR" altLang="tr-TR"/>
                </a:p>
              </p:txBody>
            </p:sp>
          </p:grpSp>
          <p:grpSp>
            <p:nvGrpSpPr>
              <p:cNvPr id="30740" name="Group 148"/>
              <p:cNvGrpSpPr>
                <a:grpSpLocks/>
              </p:cNvGrpSpPr>
              <p:nvPr/>
            </p:nvGrpSpPr>
            <p:grpSpPr bwMode="auto">
              <a:xfrm>
                <a:off x="2135" y="5868"/>
                <a:ext cx="1852" cy="374"/>
                <a:chOff x="2135" y="5868"/>
                <a:chExt cx="1852" cy="374"/>
              </a:xfrm>
            </p:grpSpPr>
            <p:sp>
              <p:nvSpPr>
                <p:cNvPr id="30912" name="Rectangle 149"/>
                <p:cNvSpPr>
                  <a:spLocks noChangeArrowheads="1"/>
                </p:cNvSpPr>
                <p:nvPr/>
              </p:nvSpPr>
              <p:spPr bwMode="auto">
                <a:xfrm>
                  <a:off x="2163" y="5868"/>
                  <a:ext cx="1796" cy="374"/>
                </a:xfrm>
                <a:prstGeom prst="rect">
                  <a:avLst/>
                </a:prstGeom>
                <a:noFill/>
                <a:ln w="9525">
                  <a:noFill/>
                  <a:miter lim="800000"/>
                  <a:headEnd/>
                  <a:tailEnd/>
                </a:ln>
              </p:spPr>
              <p:txBody>
                <a:bodyPr/>
                <a:lstStyle/>
                <a:p>
                  <a:pPr algn="just"/>
                  <a:r>
                    <a:rPr lang="tr-TR" altLang="tr-TR" sz="900" b="1">
                      <a:cs typeface="Times New Roman" pitchFamily="18" charset="0"/>
                    </a:rPr>
                    <a:t>b. Ahşap kırmızı sayı çubuğu, mavi sayı çubuğu</a:t>
                  </a:r>
                </a:p>
                <a:p>
                  <a:pPr algn="just" eaLnBrk="0" hangingPunct="0"/>
                  <a:endParaRPr lang="tr-TR" altLang="tr-TR" sz="2400" b="1"/>
                </a:p>
              </p:txBody>
            </p:sp>
            <p:sp>
              <p:nvSpPr>
                <p:cNvPr id="30913" name="Rectangle 150"/>
                <p:cNvSpPr>
                  <a:spLocks noChangeArrowheads="1"/>
                </p:cNvSpPr>
                <p:nvPr/>
              </p:nvSpPr>
              <p:spPr bwMode="auto">
                <a:xfrm>
                  <a:off x="2135" y="5868"/>
                  <a:ext cx="1852" cy="374"/>
                </a:xfrm>
                <a:prstGeom prst="rect">
                  <a:avLst/>
                </a:prstGeom>
                <a:noFill/>
                <a:ln w="7">
                  <a:solidFill>
                    <a:srgbClr val="A0A0A0"/>
                  </a:solidFill>
                  <a:miter lim="800000"/>
                  <a:headEnd/>
                  <a:tailEnd/>
                </a:ln>
              </p:spPr>
              <p:txBody>
                <a:bodyPr/>
                <a:lstStyle/>
                <a:p>
                  <a:endParaRPr lang="tr-TR" altLang="tr-TR"/>
                </a:p>
              </p:txBody>
            </p:sp>
          </p:grpSp>
          <p:grpSp>
            <p:nvGrpSpPr>
              <p:cNvPr id="30741" name="Group 151"/>
              <p:cNvGrpSpPr>
                <a:grpSpLocks/>
              </p:cNvGrpSpPr>
              <p:nvPr/>
            </p:nvGrpSpPr>
            <p:grpSpPr bwMode="auto">
              <a:xfrm>
                <a:off x="3987" y="5868"/>
                <a:ext cx="272" cy="374"/>
                <a:chOff x="3987" y="5868"/>
                <a:chExt cx="272" cy="374"/>
              </a:xfrm>
            </p:grpSpPr>
            <p:sp>
              <p:nvSpPr>
                <p:cNvPr id="30910" name="Rectangle 152"/>
                <p:cNvSpPr>
                  <a:spLocks noChangeArrowheads="1"/>
                </p:cNvSpPr>
                <p:nvPr/>
              </p:nvSpPr>
              <p:spPr bwMode="auto">
                <a:xfrm>
                  <a:off x="4015" y="5868"/>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11" name="Rectangle 153"/>
                <p:cNvSpPr>
                  <a:spLocks noChangeArrowheads="1"/>
                </p:cNvSpPr>
                <p:nvPr/>
              </p:nvSpPr>
              <p:spPr bwMode="auto">
                <a:xfrm>
                  <a:off x="3987" y="5868"/>
                  <a:ext cx="272" cy="374"/>
                </a:xfrm>
                <a:prstGeom prst="rect">
                  <a:avLst/>
                </a:prstGeom>
                <a:noFill/>
                <a:ln w="7">
                  <a:solidFill>
                    <a:srgbClr val="A0A0A0"/>
                  </a:solidFill>
                  <a:miter lim="800000"/>
                  <a:headEnd/>
                  <a:tailEnd/>
                </a:ln>
              </p:spPr>
              <p:txBody>
                <a:bodyPr/>
                <a:lstStyle/>
                <a:p>
                  <a:endParaRPr lang="tr-TR" altLang="tr-TR"/>
                </a:p>
              </p:txBody>
            </p:sp>
          </p:grpSp>
          <p:grpSp>
            <p:nvGrpSpPr>
              <p:cNvPr id="30742" name="Group 154"/>
              <p:cNvGrpSpPr>
                <a:grpSpLocks/>
              </p:cNvGrpSpPr>
              <p:nvPr/>
            </p:nvGrpSpPr>
            <p:grpSpPr bwMode="auto">
              <a:xfrm>
                <a:off x="4259" y="5868"/>
                <a:ext cx="272" cy="374"/>
                <a:chOff x="4259" y="5868"/>
                <a:chExt cx="272" cy="374"/>
              </a:xfrm>
            </p:grpSpPr>
            <p:sp>
              <p:nvSpPr>
                <p:cNvPr id="30908" name="Rectangle 155"/>
                <p:cNvSpPr>
                  <a:spLocks noChangeArrowheads="1"/>
                </p:cNvSpPr>
                <p:nvPr/>
              </p:nvSpPr>
              <p:spPr bwMode="auto">
                <a:xfrm>
                  <a:off x="4287" y="5868"/>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909" name="Rectangle 156"/>
                <p:cNvSpPr>
                  <a:spLocks noChangeArrowheads="1"/>
                </p:cNvSpPr>
                <p:nvPr/>
              </p:nvSpPr>
              <p:spPr bwMode="auto">
                <a:xfrm>
                  <a:off x="4259" y="5868"/>
                  <a:ext cx="272" cy="374"/>
                </a:xfrm>
                <a:prstGeom prst="rect">
                  <a:avLst/>
                </a:prstGeom>
                <a:noFill/>
                <a:ln w="7">
                  <a:solidFill>
                    <a:srgbClr val="A0A0A0"/>
                  </a:solidFill>
                  <a:miter lim="800000"/>
                  <a:headEnd/>
                  <a:tailEnd/>
                </a:ln>
              </p:spPr>
              <p:txBody>
                <a:bodyPr/>
                <a:lstStyle/>
                <a:p>
                  <a:endParaRPr lang="tr-TR" altLang="tr-TR"/>
                </a:p>
              </p:txBody>
            </p:sp>
          </p:grpSp>
          <p:grpSp>
            <p:nvGrpSpPr>
              <p:cNvPr id="30743" name="Group 157"/>
              <p:cNvGrpSpPr>
                <a:grpSpLocks/>
              </p:cNvGrpSpPr>
              <p:nvPr/>
            </p:nvGrpSpPr>
            <p:grpSpPr bwMode="auto">
              <a:xfrm>
                <a:off x="2135" y="6242"/>
                <a:ext cx="1852" cy="374"/>
                <a:chOff x="2135" y="6242"/>
                <a:chExt cx="1852" cy="374"/>
              </a:xfrm>
            </p:grpSpPr>
            <p:sp>
              <p:nvSpPr>
                <p:cNvPr id="30906" name="Rectangle 158"/>
                <p:cNvSpPr>
                  <a:spLocks noChangeArrowheads="1"/>
                </p:cNvSpPr>
                <p:nvPr/>
              </p:nvSpPr>
              <p:spPr bwMode="auto">
                <a:xfrm>
                  <a:off x="2163" y="6242"/>
                  <a:ext cx="1796" cy="374"/>
                </a:xfrm>
                <a:prstGeom prst="rect">
                  <a:avLst/>
                </a:prstGeom>
                <a:noFill/>
                <a:ln w="9525">
                  <a:noFill/>
                  <a:miter lim="800000"/>
                  <a:headEnd/>
                  <a:tailEnd/>
                </a:ln>
              </p:spPr>
              <p:txBody>
                <a:bodyPr/>
                <a:lstStyle/>
                <a:p>
                  <a:pPr algn="just"/>
                  <a:r>
                    <a:rPr lang="tr-TR" altLang="tr-TR" sz="900" b="1">
                      <a:cs typeface="Times New Roman" pitchFamily="18" charset="0"/>
                    </a:rPr>
                    <a:t>c. Plastik kırmızı kalem, sarı kalem </a:t>
                  </a:r>
                </a:p>
                <a:p>
                  <a:pPr algn="just" eaLnBrk="0" hangingPunct="0"/>
                  <a:endParaRPr lang="tr-TR" altLang="tr-TR" sz="2400" b="1"/>
                </a:p>
              </p:txBody>
            </p:sp>
            <p:sp>
              <p:nvSpPr>
                <p:cNvPr id="30907" name="Rectangle 159"/>
                <p:cNvSpPr>
                  <a:spLocks noChangeArrowheads="1"/>
                </p:cNvSpPr>
                <p:nvPr/>
              </p:nvSpPr>
              <p:spPr bwMode="auto">
                <a:xfrm>
                  <a:off x="2135" y="6242"/>
                  <a:ext cx="1852" cy="374"/>
                </a:xfrm>
                <a:prstGeom prst="rect">
                  <a:avLst/>
                </a:prstGeom>
                <a:noFill/>
                <a:ln w="7">
                  <a:solidFill>
                    <a:srgbClr val="A0A0A0"/>
                  </a:solidFill>
                  <a:miter lim="800000"/>
                  <a:headEnd/>
                  <a:tailEnd/>
                </a:ln>
              </p:spPr>
              <p:txBody>
                <a:bodyPr/>
                <a:lstStyle/>
                <a:p>
                  <a:endParaRPr lang="tr-TR" altLang="tr-TR"/>
                </a:p>
              </p:txBody>
            </p:sp>
          </p:grpSp>
          <p:grpSp>
            <p:nvGrpSpPr>
              <p:cNvPr id="30744" name="Group 160"/>
              <p:cNvGrpSpPr>
                <a:grpSpLocks/>
              </p:cNvGrpSpPr>
              <p:nvPr/>
            </p:nvGrpSpPr>
            <p:grpSpPr bwMode="auto">
              <a:xfrm>
                <a:off x="3987" y="6242"/>
                <a:ext cx="272" cy="374"/>
                <a:chOff x="3987" y="6242"/>
                <a:chExt cx="272" cy="374"/>
              </a:xfrm>
            </p:grpSpPr>
            <p:sp>
              <p:nvSpPr>
                <p:cNvPr id="30904" name="Rectangle 161"/>
                <p:cNvSpPr>
                  <a:spLocks noChangeArrowheads="1"/>
                </p:cNvSpPr>
                <p:nvPr/>
              </p:nvSpPr>
              <p:spPr bwMode="auto">
                <a:xfrm>
                  <a:off x="4015" y="6242"/>
                  <a:ext cx="216" cy="374"/>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905" name="Rectangle 162"/>
                <p:cNvSpPr>
                  <a:spLocks noChangeArrowheads="1"/>
                </p:cNvSpPr>
                <p:nvPr/>
              </p:nvSpPr>
              <p:spPr bwMode="auto">
                <a:xfrm>
                  <a:off x="3987" y="6242"/>
                  <a:ext cx="272" cy="374"/>
                </a:xfrm>
                <a:prstGeom prst="rect">
                  <a:avLst/>
                </a:prstGeom>
                <a:noFill/>
                <a:ln w="7">
                  <a:solidFill>
                    <a:srgbClr val="A0A0A0"/>
                  </a:solidFill>
                  <a:miter lim="800000"/>
                  <a:headEnd/>
                  <a:tailEnd/>
                </a:ln>
              </p:spPr>
              <p:txBody>
                <a:bodyPr/>
                <a:lstStyle/>
                <a:p>
                  <a:endParaRPr lang="tr-TR" altLang="tr-TR"/>
                </a:p>
              </p:txBody>
            </p:sp>
          </p:grpSp>
          <p:grpSp>
            <p:nvGrpSpPr>
              <p:cNvPr id="30745" name="Group 163"/>
              <p:cNvGrpSpPr>
                <a:grpSpLocks/>
              </p:cNvGrpSpPr>
              <p:nvPr/>
            </p:nvGrpSpPr>
            <p:grpSpPr bwMode="auto">
              <a:xfrm>
                <a:off x="4259" y="6242"/>
                <a:ext cx="272" cy="374"/>
                <a:chOff x="4259" y="6242"/>
                <a:chExt cx="272" cy="374"/>
              </a:xfrm>
            </p:grpSpPr>
            <p:sp>
              <p:nvSpPr>
                <p:cNvPr id="30902" name="Rectangle 164"/>
                <p:cNvSpPr>
                  <a:spLocks noChangeArrowheads="1"/>
                </p:cNvSpPr>
                <p:nvPr/>
              </p:nvSpPr>
              <p:spPr bwMode="auto">
                <a:xfrm>
                  <a:off x="4287" y="6242"/>
                  <a:ext cx="216" cy="374"/>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903" name="Rectangle 165"/>
                <p:cNvSpPr>
                  <a:spLocks noChangeArrowheads="1"/>
                </p:cNvSpPr>
                <p:nvPr/>
              </p:nvSpPr>
              <p:spPr bwMode="auto">
                <a:xfrm>
                  <a:off x="4259" y="6242"/>
                  <a:ext cx="272" cy="374"/>
                </a:xfrm>
                <a:prstGeom prst="rect">
                  <a:avLst/>
                </a:prstGeom>
                <a:noFill/>
                <a:ln w="7">
                  <a:solidFill>
                    <a:srgbClr val="A0A0A0"/>
                  </a:solidFill>
                  <a:miter lim="800000"/>
                  <a:headEnd/>
                  <a:tailEnd/>
                </a:ln>
              </p:spPr>
              <p:txBody>
                <a:bodyPr/>
                <a:lstStyle/>
                <a:p>
                  <a:endParaRPr lang="tr-TR" altLang="tr-TR"/>
                </a:p>
              </p:txBody>
            </p:sp>
          </p:grpSp>
          <p:grpSp>
            <p:nvGrpSpPr>
              <p:cNvPr id="30746" name="Group 166"/>
              <p:cNvGrpSpPr>
                <a:grpSpLocks/>
              </p:cNvGrpSpPr>
              <p:nvPr/>
            </p:nvGrpSpPr>
            <p:grpSpPr bwMode="auto">
              <a:xfrm>
                <a:off x="2135" y="6616"/>
                <a:ext cx="1852" cy="374"/>
                <a:chOff x="2135" y="6616"/>
                <a:chExt cx="1852" cy="374"/>
              </a:xfrm>
            </p:grpSpPr>
            <p:sp>
              <p:nvSpPr>
                <p:cNvPr id="30900" name="Rectangle 167"/>
                <p:cNvSpPr>
                  <a:spLocks noChangeArrowheads="1"/>
                </p:cNvSpPr>
                <p:nvPr/>
              </p:nvSpPr>
              <p:spPr bwMode="auto">
                <a:xfrm>
                  <a:off x="2163" y="6616"/>
                  <a:ext cx="1796" cy="374"/>
                </a:xfrm>
                <a:prstGeom prst="rect">
                  <a:avLst/>
                </a:prstGeom>
                <a:noFill/>
                <a:ln w="9525">
                  <a:noFill/>
                  <a:miter lim="800000"/>
                  <a:headEnd/>
                  <a:tailEnd/>
                </a:ln>
              </p:spPr>
              <p:txBody>
                <a:bodyPr/>
                <a:lstStyle/>
                <a:p>
                  <a:pPr algn="just"/>
                  <a:r>
                    <a:rPr lang="tr-TR" altLang="tr-TR" sz="900" b="1">
                      <a:cs typeface="Times New Roman" pitchFamily="18" charset="0"/>
                    </a:rPr>
                    <a:t>ç. Plastik mavi raptiye, kırmızı raptiye</a:t>
                  </a:r>
                </a:p>
                <a:p>
                  <a:pPr algn="just" eaLnBrk="0" hangingPunct="0"/>
                  <a:endParaRPr lang="tr-TR" altLang="tr-TR" sz="2400" b="1"/>
                </a:p>
              </p:txBody>
            </p:sp>
            <p:sp>
              <p:nvSpPr>
                <p:cNvPr id="30901" name="Rectangle 168"/>
                <p:cNvSpPr>
                  <a:spLocks noChangeArrowheads="1"/>
                </p:cNvSpPr>
                <p:nvPr/>
              </p:nvSpPr>
              <p:spPr bwMode="auto">
                <a:xfrm>
                  <a:off x="2135" y="6616"/>
                  <a:ext cx="1852" cy="374"/>
                </a:xfrm>
                <a:prstGeom prst="rect">
                  <a:avLst/>
                </a:prstGeom>
                <a:noFill/>
                <a:ln w="7">
                  <a:solidFill>
                    <a:srgbClr val="A0A0A0"/>
                  </a:solidFill>
                  <a:miter lim="800000"/>
                  <a:headEnd/>
                  <a:tailEnd/>
                </a:ln>
              </p:spPr>
              <p:txBody>
                <a:bodyPr/>
                <a:lstStyle/>
                <a:p>
                  <a:endParaRPr lang="tr-TR" altLang="tr-TR"/>
                </a:p>
              </p:txBody>
            </p:sp>
          </p:grpSp>
          <p:grpSp>
            <p:nvGrpSpPr>
              <p:cNvPr id="30747" name="Group 169"/>
              <p:cNvGrpSpPr>
                <a:grpSpLocks/>
              </p:cNvGrpSpPr>
              <p:nvPr/>
            </p:nvGrpSpPr>
            <p:grpSpPr bwMode="auto">
              <a:xfrm>
                <a:off x="3987" y="6616"/>
                <a:ext cx="272" cy="374"/>
                <a:chOff x="3987" y="6616"/>
                <a:chExt cx="272" cy="374"/>
              </a:xfrm>
            </p:grpSpPr>
            <p:sp>
              <p:nvSpPr>
                <p:cNvPr id="30898" name="Rectangle 170"/>
                <p:cNvSpPr>
                  <a:spLocks noChangeArrowheads="1"/>
                </p:cNvSpPr>
                <p:nvPr/>
              </p:nvSpPr>
              <p:spPr bwMode="auto">
                <a:xfrm>
                  <a:off x="4015" y="661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99" name="Rectangle 171"/>
                <p:cNvSpPr>
                  <a:spLocks noChangeArrowheads="1"/>
                </p:cNvSpPr>
                <p:nvPr/>
              </p:nvSpPr>
              <p:spPr bwMode="auto">
                <a:xfrm>
                  <a:off x="3987" y="6616"/>
                  <a:ext cx="272" cy="374"/>
                </a:xfrm>
                <a:prstGeom prst="rect">
                  <a:avLst/>
                </a:prstGeom>
                <a:noFill/>
                <a:ln w="7">
                  <a:solidFill>
                    <a:srgbClr val="A0A0A0"/>
                  </a:solidFill>
                  <a:miter lim="800000"/>
                  <a:headEnd/>
                  <a:tailEnd/>
                </a:ln>
              </p:spPr>
              <p:txBody>
                <a:bodyPr/>
                <a:lstStyle/>
                <a:p>
                  <a:endParaRPr lang="tr-TR" altLang="tr-TR"/>
                </a:p>
              </p:txBody>
            </p:sp>
          </p:grpSp>
          <p:grpSp>
            <p:nvGrpSpPr>
              <p:cNvPr id="30748" name="Group 172"/>
              <p:cNvGrpSpPr>
                <a:grpSpLocks/>
              </p:cNvGrpSpPr>
              <p:nvPr/>
            </p:nvGrpSpPr>
            <p:grpSpPr bwMode="auto">
              <a:xfrm>
                <a:off x="4259" y="6616"/>
                <a:ext cx="272" cy="374"/>
                <a:chOff x="4259" y="6616"/>
                <a:chExt cx="272" cy="374"/>
              </a:xfrm>
            </p:grpSpPr>
            <p:sp>
              <p:nvSpPr>
                <p:cNvPr id="30896" name="Rectangle 173"/>
                <p:cNvSpPr>
                  <a:spLocks noChangeArrowheads="1"/>
                </p:cNvSpPr>
                <p:nvPr/>
              </p:nvSpPr>
              <p:spPr bwMode="auto">
                <a:xfrm>
                  <a:off x="4287" y="661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97" name="Rectangle 174"/>
                <p:cNvSpPr>
                  <a:spLocks noChangeArrowheads="1"/>
                </p:cNvSpPr>
                <p:nvPr/>
              </p:nvSpPr>
              <p:spPr bwMode="auto">
                <a:xfrm>
                  <a:off x="4259" y="6616"/>
                  <a:ext cx="272" cy="374"/>
                </a:xfrm>
                <a:prstGeom prst="rect">
                  <a:avLst/>
                </a:prstGeom>
                <a:noFill/>
                <a:ln w="7">
                  <a:solidFill>
                    <a:srgbClr val="A0A0A0"/>
                  </a:solidFill>
                  <a:miter lim="800000"/>
                  <a:headEnd/>
                  <a:tailEnd/>
                </a:ln>
              </p:spPr>
              <p:txBody>
                <a:bodyPr/>
                <a:lstStyle/>
                <a:p>
                  <a:endParaRPr lang="tr-TR" altLang="tr-TR"/>
                </a:p>
              </p:txBody>
            </p:sp>
          </p:grpSp>
          <p:grpSp>
            <p:nvGrpSpPr>
              <p:cNvPr id="30749" name="Group 175"/>
              <p:cNvGrpSpPr>
                <a:grpSpLocks/>
              </p:cNvGrpSpPr>
              <p:nvPr/>
            </p:nvGrpSpPr>
            <p:grpSpPr bwMode="auto">
              <a:xfrm>
                <a:off x="1646" y="6990"/>
                <a:ext cx="2341" cy="374"/>
                <a:chOff x="1646" y="6990"/>
                <a:chExt cx="2341" cy="374"/>
              </a:xfrm>
            </p:grpSpPr>
            <p:sp>
              <p:nvSpPr>
                <p:cNvPr id="30894" name="Rectangle 176"/>
                <p:cNvSpPr>
                  <a:spLocks noChangeArrowheads="1"/>
                </p:cNvSpPr>
                <p:nvPr/>
              </p:nvSpPr>
              <p:spPr bwMode="auto">
                <a:xfrm>
                  <a:off x="1674" y="6990"/>
                  <a:ext cx="2285" cy="374"/>
                </a:xfrm>
                <a:prstGeom prst="rect">
                  <a:avLst/>
                </a:prstGeom>
                <a:noFill/>
                <a:ln w="9525">
                  <a:noFill/>
                  <a:miter lim="800000"/>
                  <a:headEnd/>
                  <a:tailEnd/>
                </a:ln>
              </p:spPr>
              <p:txBody>
                <a:bodyPr bIns="0"/>
                <a:lstStyle/>
                <a:p>
                  <a:pPr algn="r"/>
                  <a:r>
                    <a:rPr lang="tr-TR" altLang="tr-TR" sz="900" b="1"/>
                    <a:t>Sonuç</a:t>
                  </a:r>
                  <a:endParaRPr lang="tr-TR" altLang="tr-TR" sz="1100" b="1"/>
                </a:p>
                <a:p>
                  <a:pPr algn="r" eaLnBrk="0" hangingPunct="0"/>
                  <a:endParaRPr lang="tr-TR" altLang="tr-TR" sz="2400" b="1"/>
                </a:p>
              </p:txBody>
            </p:sp>
            <p:sp>
              <p:nvSpPr>
                <p:cNvPr id="30895" name="Rectangle 177"/>
                <p:cNvSpPr>
                  <a:spLocks noChangeArrowheads="1"/>
                </p:cNvSpPr>
                <p:nvPr/>
              </p:nvSpPr>
              <p:spPr bwMode="auto">
                <a:xfrm>
                  <a:off x="1646" y="6990"/>
                  <a:ext cx="2341" cy="374"/>
                </a:xfrm>
                <a:prstGeom prst="rect">
                  <a:avLst/>
                </a:prstGeom>
                <a:noFill/>
                <a:ln w="7">
                  <a:solidFill>
                    <a:srgbClr val="A0A0A0"/>
                  </a:solidFill>
                  <a:miter lim="800000"/>
                  <a:headEnd/>
                  <a:tailEnd/>
                </a:ln>
              </p:spPr>
              <p:txBody>
                <a:bodyPr/>
                <a:lstStyle/>
                <a:p>
                  <a:endParaRPr lang="tr-TR" altLang="tr-TR"/>
                </a:p>
              </p:txBody>
            </p:sp>
          </p:grpSp>
          <p:grpSp>
            <p:nvGrpSpPr>
              <p:cNvPr id="30750" name="Group 178"/>
              <p:cNvGrpSpPr>
                <a:grpSpLocks/>
              </p:cNvGrpSpPr>
              <p:nvPr/>
            </p:nvGrpSpPr>
            <p:grpSpPr bwMode="auto">
              <a:xfrm>
                <a:off x="3987" y="6990"/>
                <a:ext cx="272" cy="374"/>
                <a:chOff x="3987" y="6990"/>
                <a:chExt cx="272" cy="374"/>
              </a:xfrm>
            </p:grpSpPr>
            <p:sp>
              <p:nvSpPr>
                <p:cNvPr id="30892" name="Rectangle 179"/>
                <p:cNvSpPr>
                  <a:spLocks noChangeArrowheads="1"/>
                </p:cNvSpPr>
                <p:nvPr/>
              </p:nvSpPr>
              <p:spPr bwMode="auto">
                <a:xfrm>
                  <a:off x="4015" y="6990"/>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93" name="Rectangle 180"/>
                <p:cNvSpPr>
                  <a:spLocks noChangeArrowheads="1"/>
                </p:cNvSpPr>
                <p:nvPr/>
              </p:nvSpPr>
              <p:spPr bwMode="auto">
                <a:xfrm>
                  <a:off x="3987" y="6990"/>
                  <a:ext cx="272" cy="374"/>
                </a:xfrm>
                <a:prstGeom prst="rect">
                  <a:avLst/>
                </a:prstGeom>
                <a:noFill/>
                <a:ln w="7">
                  <a:solidFill>
                    <a:srgbClr val="A0A0A0"/>
                  </a:solidFill>
                  <a:miter lim="800000"/>
                  <a:headEnd/>
                  <a:tailEnd/>
                </a:ln>
              </p:spPr>
              <p:txBody>
                <a:bodyPr/>
                <a:lstStyle/>
                <a:p>
                  <a:endParaRPr lang="tr-TR" altLang="tr-TR"/>
                </a:p>
              </p:txBody>
            </p:sp>
          </p:grpSp>
          <p:grpSp>
            <p:nvGrpSpPr>
              <p:cNvPr id="30751" name="Group 181"/>
              <p:cNvGrpSpPr>
                <a:grpSpLocks/>
              </p:cNvGrpSpPr>
              <p:nvPr/>
            </p:nvGrpSpPr>
            <p:grpSpPr bwMode="auto">
              <a:xfrm>
                <a:off x="4259" y="6990"/>
                <a:ext cx="272" cy="374"/>
                <a:chOff x="4259" y="6990"/>
                <a:chExt cx="272" cy="374"/>
              </a:xfrm>
            </p:grpSpPr>
            <p:sp>
              <p:nvSpPr>
                <p:cNvPr id="30890" name="Rectangle 182"/>
                <p:cNvSpPr>
                  <a:spLocks noChangeArrowheads="1"/>
                </p:cNvSpPr>
                <p:nvPr/>
              </p:nvSpPr>
              <p:spPr bwMode="auto">
                <a:xfrm>
                  <a:off x="4287" y="6990"/>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91" name="Rectangle 183"/>
                <p:cNvSpPr>
                  <a:spLocks noChangeArrowheads="1"/>
                </p:cNvSpPr>
                <p:nvPr/>
              </p:nvSpPr>
              <p:spPr bwMode="auto">
                <a:xfrm>
                  <a:off x="4259" y="6990"/>
                  <a:ext cx="272" cy="374"/>
                </a:xfrm>
                <a:prstGeom prst="rect">
                  <a:avLst/>
                </a:prstGeom>
                <a:noFill/>
                <a:ln w="7">
                  <a:solidFill>
                    <a:srgbClr val="A0A0A0"/>
                  </a:solidFill>
                  <a:miter lim="800000"/>
                  <a:headEnd/>
                  <a:tailEnd/>
                </a:ln>
              </p:spPr>
              <p:txBody>
                <a:bodyPr/>
                <a:lstStyle/>
                <a:p>
                  <a:endParaRPr lang="tr-TR" altLang="tr-TR"/>
                </a:p>
              </p:txBody>
            </p:sp>
          </p:grpSp>
          <p:grpSp>
            <p:nvGrpSpPr>
              <p:cNvPr id="30816" name="Group 184"/>
              <p:cNvGrpSpPr>
                <a:grpSpLocks/>
              </p:cNvGrpSpPr>
              <p:nvPr/>
            </p:nvGrpSpPr>
            <p:grpSpPr bwMode="auto">
              <a:xfrm>
                <a:off x="1646" y="7364"/>
                <a:ext cx="489" cy="1956"/>
                <a:chOff x="1646" y="7364"/>
                <a:chExt cx="489" cy="1956"/>
              </a:xfrm>
            </p:grpSpPr>
            <p:sp>
              <p:nvSpPr>
                <p:cNvPr id="30888" name="Rectangle 185"/>
                <p:cNvSpPr>
                  <a:spLocks noChangeArrowheads="1"/>
                </p:cNvSpPr>
                <p:nvPr/>
              </p:nvSpPr>
              <p:spPr bwMode="auto">
                <a:xfrm>
                  <a:off x="1674" y="7364"/>
                  <a:ext cx="433" cy="1956"/>
                </a:xfrm>
                <a:prstGeom prst="rect">
                  <a:avLst/>
                </a:prstGeom>
                <a:noFill/>
                <a:ln w="9525">
                  <a:noFill/>
                  <a:miter lim="800000"/>
                  <a:headEnd/>
                  <a:tailEnd/>
                </a:ln>
              </p:spPr>
              <p:txBody>
                <a:bodyPr/>
                <a:lstStyle/>
                <a:p>
                  <a:pPr algn="just"/>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3/4</a:t>
                  </a:r>
                </a:p>
                <a:p>
                  <a:pPr algn="just" eaLnBrk="0" hangingPunct="0"/>
                  <a:endParaRPr lang="tr-TR" altLang="tr-TR" sz="2400" b="1"/>
                </a:p>
              </p:txBody>
            </p:sp>
            <p:sp>
              <p:nvSpPr>
                <p:cNvPr id="30889" name="Rectangle 186"/>
                <p:cNvSpPr>
                  <a:spLocks noChangeArrowheads="1"/>
                </p:cNvSpPr>
                <p:nvPr/>
              </p:nvSpPr>
              <p:spPr bwMode="auto">
                <a:xfrm>
                  <a:off x="1646" y="7364"/>
                  <a:ext cx="489" cy="1956"/>
                </a:xfrm>
                <a:prstGeom prst="rect">
                  <a:avLst/>
                </a:prstGeom>
                <a:noFill/>
                <a:ln w="7">
                  <a:solidFill>
                    <a:srgbClr val="A0A0A0"/>
                  </a:solidFill>
                  <a:miter lim="800000"/>
                  <a:headEnd/>
                  <a:tailEnd/>
                </a:ln>
              </p:spPr>
              <p:txBody>
                <a:bodyPr/>
                <a:lstStyle/>
                <a:p>
                  <a:endParaRPr lang="tr-TR" altLang="tr-TR"/>
                </a:p>
              </p:txBody>
            </p:sp>
          </p:grpSp>
          <p:grpSp>
            <p:nvGrpSpPr>
              <p:cNvPr id="30817" name="Group 187"/>
              <p:cNvGrpSpPr>
                <a:grpSpLocks/>
              </p:cNvGrpSpPr>
              <p:nvPr/>
            </p:nvGrpSpPr>
            <p:grpSpPr bwMode="auto">
              <a:xfrm>
                <a:off x="2135" y="7364"/>
                <a:ext cx="2396" cy="460"/>
                <a:chOff x="2135" y="7364"/>
                <a:chExt cx="2396" cy="460"/>
              </a:xfrm>
            </p:grpSpPr>
            <p:sp>
              <p:nvSpPr>
                <p:cNvPr id="30886" name="Rectangle 188"/>
                <p:cNvSpPr>
                  <a:spLocks noChangeArrowheads="1"/>
                </p:cNvSpPr>
                <p:nvPr/>
              </p:nvSpPr>
              <p:spPr bwMode="auto">
                <a:xfrm>
                  <a:off x="2163" y="7364"/>
                  <a:ext cx="2340" cy="460"/>
                </a:xfrm>
                <a:prstGeom prst="rect">
                  <a:avLst/>
                </a:prstGeom>
                <a:noFill/>
                <a:ln w="9525">
                  <a:noFill/>
                  <a:miter lim="800000"/>
                  <a:headEnd/>
                  <a:tailEnd/>
                </a:ln>
              </p:spPr>
              <p:txBody>
                <a:bodyPr/>
                <a:lstStyle/>
                <a:p>
                  <a:r>
                    <a:rPr lang="tr-TR" altLang="tr-TR" sz="900" b="1">
                      <a:cs typeface="Times New Roman" pitchFamily="18" charset="0"/>
                    </a:rPr>
                    <a:t>2. Önündeki resimlere bak (“kırmızı” olan gösterilir.) ne renk olduğunu söyle.</a:t>
                  </a:r>
                  <a:endParaRPr lang="tr-TR" altLang="tr-TR" sz="1200" b="1">
                    <a:cs typeface="Times New Roman" pitchFamily="18" charset="0"/>
                  </a:endParaRPr>
                </a:p>
                <a:p>
                  <a:pPr eaLnBrk="0" hangingPunct="0"/>
                  <a:endParaRPr lang="tr-TR" altLang="tr-TR" sz="2400" b="1"/>
                </a:p>
              </p:txBody>
            </p:sp>
            <p:sp>
              <p:nvSpPr>
                <p:cNvPr id="30887" name="Rectangle 189"/>
                <p:cNvSpPr>
                  <a:spLocks noChangeArrowheads="1"/>
                </p:cNvSpPr>
                <p:nvPr/>
              </p:nvSpPr>
              <p:spPr bwMode="auto">
                <a:xfrm>
                  <a:off x="2135" y="7364"/>
                  <a:ext cx="2396" cy="460"/>
                </a:xfrm>
                <a:prstGeom prst="rect">
                  <a:avLst/>
                </a:prstGeom>
                <a:noFill/>
                <a:ln w="7">
                  <a:solidFill>
                    <a:srgbClr val="A0A0A0"/>
                  </a:solidFill>
                  <a:miter lim="800000"/>
                  <a:headEnd/>
                  <a:tailEnd/>
                </a:ln>
              </p:spPr>
              <p:txBody>
                <a:bodyPr/>
                <a:lstStyle/>
                <a:p>
                  <a:endParaRPr lang="tr-TR" altLang="tr-TR"/>
                </a:p>
              </p:txBody>
            </p:sp>
          </p:grpSp>
          <p:grpSp>
            <p:nvGrpSpPr>
              <p:cNvPr id="30818" name="Group 190"/>
              <p:cNvGrpSpPr>
                <a:grpSpLocks/>
              </p:cNvGrpSpPr>
              <p:nvPr/>
            </p:nvGrpSpPr>
            <p:grpSpPr bwMode="auto">
              <a:xfrm>
                <a:off x="2135" y="7824"/>
                <a:ext cx="1852" cy="374"/>
                <a:chOff x="2135" y="7824"/>
                <a:chExt cx="1852" cy="374"/>
              </a:xfrm>
            </p:grpSpPr>
            <p:sp>
              <p:nvSpPr>
                <p:cNvPr id="30884" name="Rectangle 191"/>
                <p:cNvSpPr>
                  <a:spLocks noChangeArrowheads="1"/>
                </p:cNvSpPr>
                <p:nvPr/>
              </p:nvSpPr>
              <p:spPr bwMode="auto">
                <a:xfrm>
                  <a:off x="2163" y="7824"/>
                  <a:ext cx="1796" cy="374"/>
                </a:xfrm>
                <a:prstGeom prst="rect">
                  <a:avLst/>
                </a:prstGeom>
                <a:noFill/>
                <a:ln w="9525">
                  <a:noFill/>
                  <a:miter lim="800000"/>
                  <a:headEnd/>
                  <a:tailEnd/>
                </a:ln>
              </p:spPr>
              <p:txBody>
                <a:bodyPr/>
                <a:lstStyle/>
                <a:p>
                  <a:pPr algn="just"/>
                  <a:r>
                    <a:rPr lang="tr-TR" altLang="tr-TR" sz="900" b="1">
                      <a:cs typeface="Times New Roman" pitchFamily="18" charset="0"/>
                    </a:rPr>
                    <a:t>a. Kırmızı elma, mavi elma</a:t>
                  </a:r>
                </a:p>
                <a:p>
                  <a:pPr algn="just" eaLnBrk="0" hangingPunct="0"/>
                  <a:endParaRPr lang="tr-TR" altLang="tr-TR" sz="2400" b="1"/>
                </a:p>
              </p:txBody>
            </p:sp>
            <p:sp>
              <p:nvSpPr>
                <p:cNvPr id="30885" name="Rectangle 192"/>
                <p:cNvSpPr>
                  <a:spLocks noChangeArrowheads="1"/>
                </p:cNvSpPr>
                <p:nvPr/>
              </p:nvSpPr>
              <p:spPr bwMode="auto">
                <a:xfrm>
                  <a:off x="2135" y="7824"/>
                  <a:ext cx="1852" cy="374"/>
                </a:xfrm>
                <a:prstGeom prst="rect">
                  <a:avLst/>
                </a:prstGeom>
                <a:noFill/>
                <a:ln w="7">
                  <a:solidFill>
                    <a:srgbClr val="A0A0A0"/>
                  </a:solidFill>
                  <a:miter lim="800000"/>
                  <a:headEnd/>
                  <a:tailEnd/>
                </a:ln>
              </p:spPr>
              <p:txBody>
                <a:bodyPr/>
                <a:lstStyle/>
                <a:p>
                  <a:endParaRPr lang="tr-TR" altLang="tr-TR"/>
                </a:p>
              </p:txBody>
            </p:sp>
          </p:grpSp>
          <p:grpSp>
            <p:nvGrpSpPr>
              <p:cNvPr id="30819" name="Group 193"/>
              <p:cNvGrpSpPr>
                <a:grpSpLocks/>
              </p:cNvGrpSpPr>
              <p:nvPr/>
            </p:nvGrpSpPr>
            <p:grpSpPr bwMode="auto">
              <a:xfrm>
                <a:off x="3987" y="7824"/>
                <a:ext cx="272" cy="374"/>
                <a:chOff x="3987" y="7824"/>
                <a:chExt cx="272" cy="374"/>
              </a:xfrm>
            </p:grpSpPr>
            <p:sp>
              <p:nvSpPr>
                <p:cNvPr id="30882" name="Rectangle 194"/>
                <p:cNvSpPr>
                  <a:spLocks noChangeArrowheads="1"/>
                </p:cNvSpPr>
                <p:nvPr/>
              </p:nvSpPr>
              <p:spPr bwMode="auto">
                <a:xfrm>
                  <a:off x="4015" y="7824"/>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83" name="Rectangle 195"/>
                <p:cNvSpPr>
                  <a:spLocks noChangeArrowheads="1"/>
                </p:cNvSpPr>
                <p:nvPr/>
              </p:nvSpPr>
              <p:spPr bwMode="auto">
                <a:xfrm>
                  <a:off x="3987" y="7824"/>
                  <a:ext cx="272" cy="374"/>
                </a:xfrm>
                <a:prstGeom prst="rect">
                  <a:avLst/>
                </a:prstGeom>
                <a:noFill/>
                <a:ln w="7">
                  <a:solidFill>
                    <a:srgbClr val="A0A0A0"/>
                  </a:solidFill>
                  <a:miter lim="800000"/>
                  <a:headEnd/>
                  <a:tailEnd/>
                </a:ln>
              </p:spPr>
              <p:txBody>
                <a:bodyPr/>
                <a:lstStyle/>
                <a:p>
                  <a:endParaRPr lang="tr-TR" altLang="tr-TR"/>
                </a:p>
              </p:txBody>
            </p:sp>
          </p:grpSp>
          <p:grpSp>
            <p:nvGrpSpPr>
              <p:cNvPr id="311296" name="Group 196"/>
              <p:cNvGrpSpPr>
                <a:grpSpLocks/>
              </p:cNvGrpSpPr>
              <p:nvPr/>
            </p:nvGrpSpPr>
            <p:grpSpPr bwMode="auto">
              <a:xfrm>
                <a:off x="4259" y="7824"/>
                <a:ext cx="272" cy="374"/>
                <a:chOff x="4259" y="7824"/>
                <a:chExt cx="272" cy="374"/>
              </a:xfrm>
            </p:grpSpPr>
            <p:sp>
              <p:nvSpPr>
                <p:cNvPr id="30880" name="Rectangle 197"/>
                <p:cNvSpPr>
                  <a:spLocks noChangeArrowheads="1"/>
                </p:cNvSpPr>
                <p:nvPr/>
              </p:nvSpPr>
              <p:spPr bwMode="auto">
                <a:xfrm>
                  <a:off x="4287" y="7824"/>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81" name="Rectangle 198"/>
                <p:cNvSpPr>
                  <a:spLocks noChangeArrowheads="1"/>
                </p:cNvSpPr>
                <p:nvPr/>
              </p:nvSpPr>
              <p:spPr bwMode="auto">
                <a:xfrm>
                  <a:off x="4259" y="7824"/>
                  <a:ext cx="272" cy="374"/>
                </a:xfrm>
                <a:prstGeom prst="rect">
                  <a:avLst/>
                </a:prstGeom>
                <a:noFill/>
                <a:ln w="7">
                  <a:solidFill>
                    <a:srgbClr val="A0A0A0"/>
                  </a:solidFill>
                  <a:miter lim="800000"/>
                  <a:headEnd/>
                  <a:tailEnd/>
                </a:ln>
              </p:spPr>
              <p:txBody>
                <a:bodyPr/>
                <a:lstStyle/>
                <a:p>
                  <a:endParaRPr lang="tr-TR" altLang="tr-TR"/>
                </a:p>
              </p:txBody>
            </p:sp>
          </p:grpSp>
          <p:grpSp>
            <p:nvGrpSpPr>
              <p:cNvPr id="311297" name="Group 199"/>
              <p:cNvGrpSpPr>
                <a:grpSpLocks/>
              </p:cNvGrpSpPr>
              <p:nvPr/>
            </p:nvGrpSpPr>
            <p:grpSpPr bwMode="auto">
              <a:xfrm>
                <a:off x="2135" y="8198"/>
                <a:ext cx="1852" cy="374"/>
                <a:chOff x="2135" y="8198"/>
                <a:chExt cx="1852" cy="374"/>
              </a:xfrm>
            </p:grpSpPr>
            <p:sp>
              <p:nvSpPr>
                <p:cNvPr id="30878" name="Rectangle 200"/>
                <p:cNvSpPr>
                  <a:spLocks noChangeArrowheads="1"/>
                </p:cNvSpPr>
                <p:nvPr/>
              </p:nvSpPr>
              <p:spPr bwMode="auto">
                <a:xfrm>
                  <a:off x="2163" y="8198"/>
                  <a:ext cx="1796" cy="374"/>
                </a:xfrm>
                <a:prstGeom prst="rect">
                  <a:avLst/>
                </a:prstGeom>
                <a:noFill/>
                <a:ln w="9525">
                  <a:noFill/>
                  <a:miter lim="800000"/>
                  <a:headEnd/>
                  <a:tailEnd/>
                </a:ln>
              </p:spPr>
              <p:txBody>
                <a:bodyPr/>
                <a:lstStyle/>
                <a:p>
                  <a:pPr algn="just"/>
                  <a:r>
                    <a:rPr lang="tr-TR" altLang="tr-TR" sz="900" b="1">
                      <a:cs typeface="Times New Roman" pitchFamily="18" charset="0"/>
                    </a:rPr>
                    <a:t>b. Sarı domates, kırmızı domates</a:t>
                  </a:r>
                </a:p>
                <a:p>
                  <a:pPr algn="just" eaLnBrk="0" hangingPunct="0"/>
                  <a:endParaRPr lang="tr-TR" altLang="tr-TR" sz="2400" b="1"/>
                </a:p>
              </p:txBody>
            </p:sp>
            <p:sp>
              <p:nvSpPr>
                <p:cNvPr id="30879" name="Rectangle 201"/>
                <p:cNvSpPr>
                  <a:spLocks noChangeArrowheads="1"/>
                </p:cNvSpPr>
                <p:nvPr/>
              </p:nvSpPr>
              <p:spPr bwMode="auto">
                <a:xfrm>
                  <a:off x="2135" y="8198"/>
                  <a:ext cx="1852" cy="374"/>
                </a:xfrm>
                <a:prstGeom prst="rect">
                  <a:avLst/>
                </a:prstGeom>
                <a:noFill/>
                <a:ln w="7">
                  <a:solidFill>
                    <a:srgbClr val="A0A0A0"/>
                  </a:solidFill>
                  <a:miter lim="800000"/>
                  <a:headEnd/>
                  <a:tailEnd/>
                </a:ln>
              </p:spPr>
              <p:txBody>
                <a:bodyPr/>
                <a:lstStyle/>
                <a:p>
                  <a:endParaRPr lang="tr-TR" altLang="tr-TR"/>
                </a:p>
              </p:txBody>
            </p:sp>
          </p:grpSp>
          <p:grpSp>
            <p:nvGrpSpPr>
              <p:cNvPr id="311298" name="Group 202"/>
              <p:cNvGrpSpPr>
                <a:grpSpLocks/>
              </p:cNvGrpSpPr>
              <p:nvPr/>
            </p:nvGrpSpPr>
            <p:grpSpPr bwMode="auto">
              <a:xfrm>
                <a:off x="3987" y="8198"/>
                <a:ext cx="272" cy="374"/>
                <a:chOff x="3987" y="8198"/>
                <a:chExt cx="272" cy="374"/>
              </a:xfrm>
            </p:grpSpPr>
            <p:sp>
              <p:nvSpPr>
                <p:cNvPr id="30876" name="Rectangle 203"/>
                <p:cNvSpPr>
                  <a:spLocks noChangeArrowheads="1"/>
                </p:cNvSpPr>
                <p:nvPr/>
              </p:nvSpPr>
              <p:spPr bwMode="auto">
                <a:xfrm>
                  <a:off x="4015" y="8198"/>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77" name="Rectangle 204"/>
                <p:cNvSpPr>
                  <a:spLocks noChangeArrowheads="1"/>
                </p:cNvSpPr>
                <p:nvPr/>
              </p:nvSpPr>
              <p:spPr bwMode="auto">
                <a:xfrm>
                  <a:off x="3987" y="8198"/>
                  <a:ext cx="272" cy="374"/>
                </a:xfrm>
                <a:prstGeom prst="rect">
                  <a:avLst/>
                </a:prstGeom>
                <a:noFill/>
                <a:ln w="7">
                  <a:solidFill>
                    <a:srgbClr val="A0A0A0"/>
                  </a:solidFill>
                  <a:miter lim="800000"/>
                  <a:headEnd/>
                  <a:tailEnd/>
                </a:ln>
              </p:spPr>
              <p:txBody>
                <a:bodyPr/>
                <a:lstStyle/>
                <a:p>
                  <a:endParaRPr lang="tr-TR" altLang="tr-TR"/>
                </a:p>
              </p:txBody>
            </p:sp>
          </p:grpSp>
          <p:grpSp>
            <p:nvGrpSpPr>
              <p:cNvPr id="311299" name="Group 205"/>
              <p:cNvGrpSpPr>
                <a:grpSpLocks/>
              </p:cNvGrpSpPr>
              <p:nvPr/>
            </p:nvGrpSpPr>
            <p:grpSpPr bwMode="auto">
              <a:xfrm>
                <a:off x="4259" y="8198"/>
                <a:ext cx="272" cy="374"/>
                <a:chOff x="4259" y="8198"/>
                <a:chExt cx="272" cy="374"/>
              </a:xfrm>
            </p:grpSpPr>
            <p:sp>
              <p:nvSpPr>
                <p:cNvPr id="30874" name="Rectangle 206"/>
                <p:cNvSpPr>
                  <a:spLocks noChangeArrowheads="1"/>
                </p:cNvSpPr>
                <p:nvPr/>
              </p:nvSpPr>
              <p:spPr bwMode="auto">
                <a:xfrm>
                  <a:off x="4287" y="8198"/>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75" name="Rectangle 207"/>
                <p:cNvSpPr>
                  <a:spLocks noChangeArrowheads="1"/>
                </p:cNvSpPr>
                <p:nvPr/>
              </p:nvSpPr>
              <p:spPr bwMode="auto">
                <a:xfrm>
                  <a:off x="4259" y="8198"/>
                  <a:ext cx="272" cy="374"/>
                </a:xfrm>
                <a:prstGeom prst="rect">
                  <a:avLst/>
                </a:prstGeom>
                <a:noFill/>
                <a:ln w="7">
                  <a:solidFill>
                    <a:srgbClr val="A0A0A0"/>
                  </a:solidFill>
                  <a:miter lim="800000"/>
                  <a:headEnd/>
                  <a:tailEnd/>
                </a:ln>
              </p:spPr>
              <p:txBody>
                <a:bodyPr/>
                <a:lstStyle/>
                <a:p>
                  <a:endParaRPr lang="tr-TR" altLang="tr-TR"/>
                </a:p>
              </p:txBody>
            </p:sp>
          </p:grpSp>
          <p:grpSp>
            <p:nvGrpSpPr>
              <p:cNvPr id="311301" name="Group 208"/>
              <p:cNvGrpSpPr>
                <a:grpSpLocks/>
              </p:cNvGrpSpPr>
              <p:nvPr/>
            </p:nvGrpSpPr>
            <p:grpSpPr bwMode="auto">
              <a:xfrm>
                <a:off x="2135" y="8572"/>
                <a:ext cx="1852" cy="374"/>
                <a:chOff x="2135" y="8572"/>
                <a:chExt cx="1852" cy="374"/>
              </a:xfrm>
            </p:grpSpPr>
            <p:sp>
              <p:nvSpPr>
                <p:cNvPr id="30872" name="Rectangle 209"/>
                <p:cNvSpPr>
                  <a:spLocks noChangeArrowheads="1"/>
                </p:cNvSpPr>
                <p:nvPr/>
              </p:nvSpPr>
              <p:spPr bwMode="auto">
                <a:xfrm>
                  <a:off x="2163" y="8572"/>
                  <a:ext cx="1796" cy="374"/>
                </a:xfrm>
                <a:prstGeom prst="rect">
                  <a:avLst/>
                </a:prstGeom>
                <a:noFill/>
                <a:ln w="9525">
                  <a:noFill/>
                  <a:miter lim="800000"/>
                  <a:headEnd/>
                  <a:tailEnd/>
                </a:ln>
              </p:spPr>
              <p:txBody>
                <a:bodyPr/>
                <a:lstStyle/>
                <a:p>
                  <a:pPr algn="just"/>
                  <a:r>
                    <a:rPr lang="tr-TR" altLang="tr-TR" sz="900" b="1">
                      <a:cs typeface="Times New Roman" pitchFamily="18" charset="0"/>
                    </a:rPr>
                    <a:t>c. Kırmızı çilek, yeşil çilek</a:t>
                  </a:r>
                </a:p>
                <a:p>
                  <a:pPr algn="just" eaLnBrk="0" hangingPunct="0"/>
                  <a:endParaRPr lang="tr-TR" altLang="tr-TR" sz="2400" b="1"/>
                </a:p>
              </p:txBody>
            </p:sp>
            <p:sp>
              <p:nvSpPr>
                <p:cNvPr id="30873" name="Rectangle 210"/>
                <p:cNvSpPr>
                  <a:spLocks noChangeArrowheads="1"/>
                </p:cNvSpPr>
                <p:nvPr/>
              </p:nvSpPr>
              <p:spPr bwMode="auto">
                <a:xfrm>
                  <a:off x="2135" y="8572"/>
                  <a:ext cx="1852" cy="374"/>
                </a:xfrm>
                <a:prstGeom prst="rect">
                  <a:avLst/>
                </a:prstGeom>
                <a:noFill/>
                <a:ln w="7">
                  <a:solidFill>
                    <a:srgbClr val="A0A0A0"/>
                  </a:solidFill>
                  <a:miter lim="800000"/>
                  <a:headEnd/>
                  <a:tailEnd/>
                </a:ln>
              </p:spPr>
              <p:txBody>
                <a:bodyPr/>
                <a:lstStyle/>
                <a:p>
                  <a:endParaRPr lang="tr-TR" altLang="tr-TR"/>
                </a:p>
              </p:txBody>
            </p:sp>
          </p:grpSp>
          <p:grpSp>
            <p:nvGrpSpPr>
              <p:cNvPr id="311302" name="Group 211"/>
              <p:cNvGrpSpPr>
                <a:grpSpLocks/>
              </p:cNvGrpSpPr>
              <p:nvPr/>
            </p:nvGrpSpPr>
            <p:grpSpPr bwMode="auto">
              <a:xfrm>
                <a:off x="3987" y="8572"/>
                <a:ext cx="272" cy="374"/>
                <a:chOff x="3987" y="8572"/>
                <a:chExt cx="272" cy="374"/>
              </a:xfrm>
            </p:grpSpPr>
            <p:sp>
              <p:nvSpPr>
                <p:cNvPr id="30870" name="Rectangle 212"/>
                <p:cNvSpPr>
                  <a:spLocks noChangeArrowheads="1"/>
                </p:cNvSpPr>
                <p:nvPr/>
              </p:nvSpPr>
              <p:spPr bwMode="auto">
                <a:xfrm>
                  <a:off x="4015" y="8572"/>
                  <a:ext cx="216" cy="374"/>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871" name="Rectangle 213"/>
                <p:cNvSpPr>
                  <a:spLocks noChangeArrowheads="1"/>
                </p:cNvSpPr>
                <p:nvPr/>
              </p:nvSpPr>
              <p:spPr bwMode="auto">
                <a:xfrm>
                  <a:off x="3987" y="8572"/>
                  <a:ext cx="272" cy="374"/>
                </a:xfrm>
                <a:prstGeom prst="rect">
                  <a:avLst/>
                </a:prstGeom>
                <a:noFill/>
                <a:ln w="7">
                  <a:solidFill>
                    <a:srgbClr val="A0A0A0"/>
                  </a:solidFill>
                  <a:miter lim="800000"/>
                  <a:headEnd/>
                  <a:tailEnd/>
                </a:ln>
              </p:spPr>
              <p:txBody>
                <a:bodyPr/>
                <a:lstStyle/>
                <a:p>
                  <a:endParaRPr lang="tr-TR" altLang="tr-TR"/>
                </a:p>
              </p:txBody>
            </p:sp>
          </p:grpSp>
          <p:grpSp>
            <p:nvGrpSpPr>
              <p:cNvPr id="311303" name="Group 214"/>
              <p:cNvGrpSpPr>
                <a:grpSpLocks/>
              </p:cNvGrpSpPr>
              <p:nvPr/>
            </p:nvGrpSpPr>
            <p:grpSpPr bwMode="auto">
              <a:xfrm>
                <a:off x="4259" y="8572"/>
                <a:ext cx="272" cy="374"/>
                <a:chOff x="4259" y="8572"/>
                <a:chExt cx="272" cy="374"/>
              </a:xfrm>
            </p:grpSpPr>
            <p:sp>
              <p:nvSpPr>
                <p:cNvPr id="30868" name="Rectangle 215"/>
                <p:cNvSpPr>
                  <a:spLocks noChangeArrowheads="1"/>
                </p:cNvSpPr>
                <p:nvPr/>
              </p:nvSpPr>
              <p:spPr bwMode="auto">
                <a:xfrm>
                  <a:off x="4287" y="8572"/>
                  <a:ext cx="216" cy="374"/>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869" name="Rectangle 216"/>
                <p:cNvSpPr>
                  <a:spLocks noChangeArrowheads="1"/>
                </p:cNvSpPr>
                <p:nvPr/>
              </p:nvSpPr>
              <p:spPr bwMode="auto">
                <a:xfrm>
                  <a:off x="4259" y="8572"/>
                  <a:ext cx="272" cy="374"/>
                </a:xfrm>
                <a:prstGeom prst="rect">
                  <a:avLst/>
                </a:prstGeom>
                <a:noFill/>
                <a:ln w="7">
                  <a:solidFill>
                    <a:srgbClr val="A0A0A0"/>
                  </a:solidFill>
                  <a:miter lim="800000"/>
                  <a:headEnd/>
                  <a:tailEnd/>
                </a:ln>
              </p:spPr>
              <p:txBody>
                <a:bodyPr/>
                <a:lstStyle/>
                <a:p>
                  <a:endParaRPr lang="tr-TR" altLang="tr-TR"/>
                </a:p>
              </p:txBody>
            </p:sp>
          </p:grpSp>
          <p:grpSp>
            <p:nvGrpSpPr>
              <p:cNvPr id="311304" name="Group 217"/>
              <p:cNvGrpSpPr>
                <a:grpSpLocks/>
              </p:cNvGrpSpPr>
              <p:nvPr/>
            </p:nvGrpSpPr>
            <p:grpSpPr bwMode="auto">
              <a:xfrm>
                <a:off x="2135" y="8946"/>
                <a:ext cx="1852" cy="374"/>
                <a:chOff x="2135" y="8946"/>
                <a:chExt cx="1852" cy="374"/>
              </a:xfrm>
            </p:grpSpPr>
            <p:sp>
              <p:nvSpPr>
                <p:cNvPr id="30866" name="Rectangle 218"/>
                <p:cNvSpPr>
                  <a:spLocks noChangeArrowheads="1"/>
                </p:cNvSpPr>
                <p:nvPr/>
              </p:nvSpPr>
              <p:spPr bwMode="auto">
                <a:xfrm>
                  <a:off x="2163" y="8946"/>
                  <a:ext cx="1796" cy="374"/>
                </a:xfrm>
                <a:prstGeom prst="rect">
                  <a:avLst/>
                </a:prstGeom>
                <a:noFill/>
                <a:ln w="9525">
                  <a:noFill/>
                  <a:miter lim="800000"/>
                  <a:headEnd/>
                  <a:tailEnd/>
                </a:ln>
              </p:spPr>
              <p:txBody>
                <a:bodyPr/>
                <a:lstStyle/>
                <a:p>
                  <a:pPr algn="just"/>
                  <a:r>
                    <a:rPr lang="tr-TR" altLang="tr-TR" sz="900" b="1">
                      <a:cs typeface="Times New Roman" pitchFamily="18" charset="0"/>
                    </a:rPr>
                    <a:t>ç. Kahverengi mantar, kırmızı mantar</a:t>
                  </a:r>
                </a:p>
                <a:p>
                  <a:pPr algn="just" eaLnBrk="0" hangingPunct="0"/>
                  <a:endParaRPr lang="tr-TR" altLang="tr-TR" sz="2400" b="1"/>
                </a:p>
              </p:txBody>
            </p:sp>
            <p:sp>
              <p:nvSpPr>
                <p:cNvPr id="30867" name="Rectangle 219"/>
                <p:cNvSpPr>
                  <a:spLocks noChangeArrowheads="1"/>
                </p:cNvSpPr>
                <p:nvPr/>
              </p:nvSpPr>
              <p:spPr bwMode="auto">
                <a:xfrm>
                  <a:off x="2135" y="8946"/>
                  <a:ext cx="1852" cy="374"/>
                </a:xfrm>
                <a:prstGeom prst="rect">
                  <a:avLst/>
                </a:prstGeom>
                <a:noFill/>
                <a:ln w="7">
                  <a:solidFill>
                    <a:srgbClr val="A0A0A0"/>
                  </a:solidFill>
                  <a:miter lim="800000"/>
                  <a:headEnd/>
                  <a:tailEnd/>
                </a:ln>
              </p:spPr>
              <p:txBody>
                <a:bodyPr/>
                <a:lstStyle/>
                <a:p>
                  <a:endParaRPr lang="tr-TR" altLang="tr-TR"/>
                </a:p>
              </p:txBody>
            </p:sp>
          </p:grpSp>
          <p:grpSp>
            <p:nvGrpSpPr>
              <p:cNvPr id="311305" name="Group 220"/>
              <p:cNvGrpSpPr>
                <a:grpSpLocks/>
              </p:cNvGrpSpPr>
              <p:nvPr/>
            </p:nvGrpSpPr>
            <p:grpSpPr bwMode="auto">
              <a:xfrm>
                <a:off x="3987" y="8946"/>
                <a:ext cx="272" cy="374"/>
                <a:chOff x="3987" y="8946"/>
                <a:chExt cx="272" cy="374"/>
              </a:xfrm>
            </p:grpSpPr>
            <p:sp>
              <p:nvSpPr>
                <p:cNvPr id="30864" name="Rectangle 221"/>
                <p:cNvSpPr>
                  <a:spLocks noChangeArrowheads="1"/>
                </p:cNvSpPr>
                <p:nvPr/>
              </p:nvSpPr>
              <p:spPr bwMode="auto">
                <a:xfrm>
                  <a:off x="4015" y="894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65" name="Rectangle 222"/>
                <p:cNvSpPr>
                  <a:spLocks noChangeArrowheads="1"/>
                </p:cNvSpPr>
                <p:nvPr/>
              </p:nvSpPr>
              <p:spPr bwMode="auto">
                <a:xfrm>
                  <a:off x="3987" y="8946"/>
                  <a:ext cx="272" cy="374"/>
                </a:xfrm>
                <a:prstGeom prst="rect">
                  <a:avLst/>
                </a:prstGeom>
                <a:noFill/>
                <a:ln w="7">
                  <a:solidFill>
                    <a:srgbClr val="A0A0A0"/>
                  </a:solidFill>
                  <a:miter lim="800000"/>
                  <a:headEnd/>
                  <a:tailEnd/>
                </a:ln>
              </p:spPr>
              <p:txBody>
                <a:bodyPr/>
                <a:lstStyle/>
                <a:p>
                  <a:endParaRPr lang="tr-TR" altLang="tr-TR"/>
                </a:p>
              </p:txBody>
            </p:sp>
          </p:grpSp>
          <p:grpSp>
            <p:nvGrpSpPr>
              <p:cNvPr id="311306" name="Group 223"/>
              <p:cNvGrpSpPr>
                <a:grpSpLocks/>
              </p:cNvGrpSpPr>
              <p:nvPr/>
            </p:nvGrpSpPr>
            <p:grpSpPr bwMode="auto">
              <a:xfrm>
                <a:off x="4259" y="8946"/>
                <a:ext cx="272" cy="374"/>
                <a:chOff x="4259" y="8946"/>
                <a:chExt cx="272" cy="374"/>
              </a:xfrm>
            </p:grpSpPr>
            <p:sp>
              <p:nvSpPr>
                <p:cNvPr id="30862" name="Rectangle 224"/>
                <p:cNvSpPr>
                  <a:spLocks noChangeArrowheads="1"/>
                </p:cNvSpPr>
                <p:nvPr/>
              </p:nvSpPr>
              <p:spPr bwMode="auto">
                <a:xfrm>
                  <a:off x="4287" y="894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63" name="Rectangle 225"/>
                <p:cNvSpPr>
                  <a:spLocks noChangeArrowheads="1"/>
                </p:cNvSpPr>
                <p:nvPr/>
              </p:nvSpPr>
              <p:spPr bwMode="auto">
                <a:xfrm>
                  <a:off x="4259" y="8946"/>
                  <a:ext cx="272" cy="374"/>
                </a:xfrm>
                <a:prstGeom prst="rect">
                  <a:avLst/>
                </a:prstGeom>
                <a:noFill/>
                <a:ln w="7">
                  <a:solidFill>
                    <a:srgbClr val="A0A0A0"/>
                  </a:solidFill>
                  <a:miter lim="800000"/>
                  <a:headEnd/>
                  <a:tailEnd/>
                </a:ln>
              </p:spPr>
              <p:txBody>
                <a:bodyPr/>
                <a:lstStyle/>
                <a:p>
                  <a:endParaRPr lang="tr-TR" altLang="tr-TR"/>
                </a:p>
              </p:txBody>
            </p:sp>
          </p:grpSp>
          <p:grpSp>
            <p:nvGrpSpPr>
              <p:cNvPr id="311307" name="Group 226"/>
              <p:cNvGrpSpPr>
                <a:grpSpLocks/>
              </p:cNvGrpSpPr>
              <p:nvPr/>
            </p:nvGrpSpPr>
            <p:grpSpPr bwMode="auto">
              <a:xfrm>
                <a:off x="1646" y="9320"/>
                <a:ext cx="2341" cy="374"/>
                <a:chOff x="1646" y="9320"/>
                <a:chExt cx="2341" cy="374"/>
              </a:xfrm>
            </p:grpSpPr>
            <p:sp>
              <p:nvSpPr>
                <p:cNvPr id="30860" name="Rectangle 227"/>
                <p:cNvSpPr>
                  <a:spLocks noChangeArrowheads="1"/>
                </p:cNvSpPr>
                <p:nvPr/>
              </p:nvSpPr>
              <p:spPr bwMode="auto">
                <a:xfrm>
                  <a:off x="1674" y="9320"/>
                  <a:ext cx="2285" cy="374"/>
                </a:xfrm>
                <a:prstGeom prst="rect">
                  <a:avLst/>
                </a:prstGeom>
                <a:noFill/>
                <a:ln w="9525">
                  <a:noFill/>
                  <a:miter lim="800000"/>
                  <a:headEnd/>
                  <a:tailEnd/>
                </a:ln>
              </p:spPr>
              <p:txBody>
                <a:bodyPr bIns="0"/>
                <a:lstStyle/>
                <a:p>
                  <a:pPr algn="r"/>
                  <a:r>
                    <a:rPr lang="tr-TR" altLang="tr-TR" sz="900" b="1"/>
                    <a:t>Sonuç</a:t>
                  </a:r>
                  <a:endParaRPr lang="tr-TR" altLang="tr-TR" sz="1100" b="1"/>
                </a:p>
                <a:p>
                  <a:pPr algn="r" eaLnBrk="0" hangingPunct="0"/>
                  <a:endParaRPr lang="tr-TR" altLang="tr-TR" sz="2400" b="1"/>
                </a:p>
              </p:txBody>
            </p:sp>
            <p:sp>
              <p:nvSpPr>
                <p:cNvPr id="30861" name="Rectangle 228"/>
                <p:cNvSpPr>
                  <a:spLocks noChangeArrowheads="1"/>
                </p:cNvSpPr>
                <p:nvPr/>
              </p:nvSpPr>
              <p:spPr bwMode="auto">
                <a:xfrm>
                  <a:off x="1646" y="9320"/>
                  <a:ext cx="2341" cy="374"/>
                </a:xfrm>
                <a:prstGeom prst="rect">
                  <a:avLst/>
                </a:prstGeom>
                <a:noFill/>
                <a:ln w="7">
                  <a:solidFill>
                    <a:srgbClr val="A0A0A0"/>
                  </a:solidFill>
                  <a:miter lim="800000"/>
                  <a:headEnd/>
                  <a:tailEnd/>
                </a:ln>
              </p:spPr>
              <p:txBody>
                <a:bodyPr/>
                <a:lstStyle/>
                <a:p>
                  <a:endParaRPr lang="tr-TR" altLang="tr-TR"/>
                </a:p>
              </p:txBody>
            </p:sp>
          </p:grpSp>
          <p:grpSp>
            <p:nvGrpSpPr>
              <p:cNvPr id="311308" name="Group 229"/>
              <p:cNvGrpSpPr>
                <a:grpSpLocks/>
              </p:cNvGrpSpPr>
              <p:nvPr/>
            </p:nvGrpSpPr>
            <p:grpSpPr bwMode="auto">
              <a:xfrm>
                <a:off x="3987" y="9320"/>
                <a:ext cx="272" cy="374"/>
                <a:chOff x="3987" y="9320"/>
                <a:chExt cx="272" cy="374"/>
              </a:xfrm>
            </p:grpSpPr>
            <p:sp>
              <p:nvSpPr>
                <p:cNvPr id="30858" name="Rectangle 230"/>
                <p:cNvSpPr>
                  <a:spLocks noChangeArrowheads="1"/>
                </p:cNvSpPr>
                <p:nvPr/>
              </p:nvSpPr>
              <p:spPr bwMode="auto">
                <a:xfrm>
                  <a:off x="4015" y="9320"/>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59" name="Rectangle 231"/>
                <p:cNvSpPr>
                  <a:spLocks noChangeArrowheads="1"/>
                </p:cNvSpPr>
                <p:nvPr/>
              </p:nvSpPr>
              <p:spPr bwMode="auto">
                <a:xfrm>
                  <a:off x="3987" y="9320"/>
                  <a:ext cx="272" cy="374"/>
                </a:xfrm>
                <a:prstGeom prst="rect">
                  <a:avLst/>
                </a:prstGeom>
                <a:noFill/>
                <a:ln w="7">
                  <a:solidFill>
                    <a:srgbClr val="A0A0A0"/>
                  </a:solidFill>
                  <a:miter lim="800000"/>
                  <a:headEnd/>
                  <a:tailEnd/>
                </a:ln>
              </p:spPr>
              <p:txBody>
                <a:bodyPr/>
                <a:lstStyle/>
                <a:p>
                  <a:endParaRPr lang="tr-TR" altLang="tr-TR"/>
                </a:p>
              </p:txBody>
            </p:sp>
          </p:grpSp>
          <p:grpSp>
            <p:nvGrpSpPr>
              <p:cNvPr id="311309" name="Group 232"/>
              <p:cNvGrpSpPr>
                <a:grpSpLocks/>
              </p:cNvGrpSpPr>
              <p:nvPr/>
            </p:nvGrpSpPr>
            <p:grpSpPr bwMode="auto">
              <a:xfrm>
                <a:off x="4259" y="9320"/>
                <a:ext cx="272" cy="374"/>
                <a:chOff x="4259" y="9320"/>
                <a:chExt cx="272" cy="374"/>
              </a:xfrm>
            </p:grpSpPr>
            <p:sp>
              <p:nvSpPr>
                <p:cNvPr id="30856" name="Rectangle 233"/>
                <p:cNvSpPr>
                  <a:spLocks noChangeArrowheads="1"/>
                </p:cNvSpPr>
                <p:nvPr/>
              </p:nvSpPr>
              <p:spPr bwMode="auto">
                <a:xfrm>
                  <a:off x="4287" y="9320"/>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57" name="Rectangle 234"/>
                <p:cNvSpPr>
                  <a:spLocks noChangeArrowheads="1"/>
                </p:cNvSpPr>
                <p:nvPr/>
              </p:nvSpPr>
              <p:spPr bwMode="auto">
                <a:xfrm>
                  <a:off x="4259" y="9320"/>
                  <a:ext cx="272" cy="374"/>
                </a:xfrm>
                <a:prstGeom prst="rect">
                  <a:avLst/>
                </a:prstGeom>
                <a:noFill/>
                <a:ln w="7">
                  <a:solidFill>
                    <a:srgbClr val="A0A0A0"/>
                  </a:solidFill>
                  <a:miter lim="800000"/>
                  <a:headEnd/>
                  <a:tailEnd/>
                </a:ln>
              </p:spPr>
              <p:txBody>
                <a:bodyPr/>
                <a:lstStyle/>
                <a:p>
                  <a:endParaRPr lang="tr-TR" altLang="tr-TR"/>
                </a:p>
              </p:txBody>
            </p:sp>
          </p:grpSp>
          <p:grpSp>
            <p:nvGrpSpPr>
              <p:cNvPr id="311310" name="Group 235"/>
              <p:cNvGrpSpPr>
                <a:grpSpLocks/>
              </p:cNvGrpSpPr>
              <p:nvPr/>
            </p:nvGrpSpPr>
            <p:grpSpPr bwMode="auto">
              <a:xfrm>
                <a:off x="0" y="9694"/>
                <a:ext cx="1646" cy="2042"/>
                <a:chOff x="0" y="9694"/>
                <a:chExt cx="1646" cy="2042"/>
              </a:xfrm>
            </p:grpSpPr>
            <p:sp>
              <p:nvSpPr>
                <p:cNvPr id="30854" name="Rectangle 236"/>
                <p:cNvSpPr>
                  <a:spLocks noChangeArrowheads="1"/>
                </p:cNvSpPr>
                <p:nvPr/>
              </p:nvSpPr>
              <p:spPr bwMode="auto">
                <a:xfrm>
                  <a:off x="28" y="9694"/>
                  <a:ext cx="1590" cy="2042"/>
                </a:xfrm>
                <a:prstGeom prst="rect">
                  <a:avLst/>
                </a:prstGeom>
                <a:noFill/>
                <a:ln w="9525">
                  <a:noFill/>
                  <a:miter lim="800000"/>
                  <a:headEnd/>
                  <a:tailEnd/>
                </a:ln>
              </p:spPr>
              <p:txBody>
                <a:bodyPr/>
                <a:lstStyle/>
                <a:p>
                  <a:pPr algn="just"/>
                  <a:r>
                    <a:rPr lang="tr-TR" altLang="tr-TR" sz="1300" b="1" dirty="0">
                      <a:cs typeface="Times New Roman" pitchFamily="18" charset="0"/>
                    </a:rPr>
                    <a:t>4. Üç farklı renk ve aynı şekil, malzeme ve büyüklükteki üç nesne arasından “kırmızı” olanı gösterir.</a:t>
                  </a:r>
                </a:p>
                <a:p>
                  <a:pPr algn="just" eaLnBrk="0" hangingPunct="0"/>
                  <a:endParaRPr lang="tr-TR" altLang="tr-TR" sz="1300" b="1" dirty="0"/>
                </a:p>
              </p:txBody>
            </p:sp>
            <p:sp>
              <p:nvSpPr>
                <p:cNvPr id="30855" name="Rectangle 237"/>
                <p:cNvSpPr>
                  <a:spLocks noChangeArrowheads="1"/>
                </p:cNvSpPr>
                <p:nvPr/>
              </p:nvSpPr>
              <p:spPr bwMode="auto">
                <a:xfrm>
                  <a:off x="0" y="9694"/>
                  <a:ext cx="1646" cy="2042"/>
                </a:xfrm>
                <a:prstGeom prst="rect">
                  <a:avLst/>
                </a:prstGeom>
                <a:noFill/>
                <a:ln w="7">
                  <a:solidFill>
                    <a:srgbClr val="A0A0A0"/>
                  </a:solidFill>
                  <a:miter lim="800000"/>
                  <a:headEnd/>
                  <a:tailEnd/>
                </a:ln>
              </p:spPr>
              <p:txBody>
                <a:bodyPr/>
                <a:lstStyle/>
                <a:p>
                  <a:endParaRPr lang="tr-TR" altLang="tr-TR"/>
                </a:p>
              </p:txBody>
            </p:sp>
          </p:grpSp>
          <p:grpSp>
            <p:nvGrpSpPr>
              <p:cNvPr id="311311" name="Group 238"/>
              <p:cNvGrpSpPr>
                <a:grpSpLocks/>
              </p:cNvGrpSpPr>
              <p:nvPr/>
            </p:nvGrpSpPr>
            <p:grpSpPr bwMode="auto">
              <a:xfrm>
                <a:off x="1646" y="9694"/>
                <a:ext cx="489" cy="2042"/>
                <a:chOff x="1646" y="9694"/>
                <a:chExt cx="489" cy="2042"/>
              </a:xfrm>
            </p:grpSpPr>
            <p:sp>
              <p:nvSpPr>
                <p:cNvPr id="30852" name="Rectangle 239"/>
                <p:cNvSpPr>
                  <a:spLocks noChangeArrowheads="1"/>
                </p:cNvSpPr>
                <p:nvPr/>
              </p:nvSpPr>
              <p:spPr bwMode="auto">
                <a:xfrm>
                  <a:off x="1674" y="9694"/>
                  <a:ext cx="433" cy="2042"/>
                </a:xfrm>
                <a:prstGeom prst="rect">
                  <a:avLst/>
                </a:prstGeom>
                <a:noFill/>
                <a:ln w="9525">
                  <a:noFill/>
                  <a:miter lim="800000"/>
                  <a:headEnd/>
                  <a:tailEnd/>
                </a:ln>
              </p:spPr>
              <p:txBody>
                <a:bodyPr/>
                <a:lstStyle/>
                <a:p>
                  <a:pPr algn="just"/>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 </a:t>
                  </a:r>
                </a:p>
                <a:p>
                  <a:pPr algn="just" eaLnBrk="0" hangingPunct="0"/>
                  <a:r>
                    <a:rPr lang="tr-TR" altLang="tr-TR" sz="900" b="1">
                      <a:cs typeface="Times New Roman" pitchFamily="18" charset="0"/>
                    </a:rPr>
                    <a:t>3/4</a:t>
                  </a:r>
                </a:p>
                <a:p>
                  <a:pPr algn="just" eaLnBrk="0" hangingPunct="0"/>
                  <a:endParaRPr lang="tr-TR" altLang="tr-TR" sz="2400" b="1"/>
                </a:p>
              </p:txBody>
            </p:sp>
            <p:sp>
              <p:nvSpPr>
                <p:cNvPr id="30853" name="Rectangle 240"/>
                <p:cNvSpPr>
                  <a:spLocks noChangeArrowheads="1"/>
                </p:cNvSpPr>
                <p:nvPr/>
              </p:nvSpPr>
              <p:spPr bwMode="auto">
                <a:xfrm>
                  <a:off x="1646" y="9694"/>
                  <a:ext cx="489" cy="2042"/>
                </a:xfrm>
                <a:prstGeom prst="rect">
                  <a:avLst/>
                </a:prstGeom>
                <a:noFill/>
                <a:ln w="7">
                  <a:solidFill>
                    <a:srgbClr val="A0A0A0"/>
                  </a:solidFill>
                  <a:miter lim="800000"/>
                  <a:headEnd/>
                  <a:tailEnd/>
                </a:ln>
              </p:spPr>
              <p:txBody>
                <a:bodyPr/>
                <a:lstStyle/>
                <a:p>
                  <a:endParaRPr lang="tr-TR" altLang="tr-TR"/>
                </a:p>
              </p:txBody>
            </p:sp>
          </p:grpSp>
          <p:grpSp>
            <p:nvGrpSpPr>
              <p:cNvPr id="311312" name="Group 241"/>
              <p:cNvGrpSpPr>
                <a:grpSpLocks/>
              </p:cNvGrpSpPr>
              <p:nvPr/>
            </p:nvGrpSpPr>
            <p:grpSpPr bwMode="auto">
              <a:xfrm>
                <a:off x="2135" y="9694"/>
                <a:ext cx="2396" cy="374"/>
                <a:chOff x="2135" y="9694"/>
                <a:chExt cx="2396" cy="374"/>
              </a:xfrm>
            </p:grpSpPr>
            <p:sp>
              <p:nvSpPr>
                <p:cNvPr id="30850" name="Rectangle 242"/>
                <p:cNvSpPr>
                  <a:spLocks noChangeArrowheads="1"/>
                </p:cNvSpPr>
                <p:nvPr/>
              </p:nvSpPr>
              <p:spPr bwMode="auto">
                <a:xfrm>
                  <a:off x="2163" y="9694"/>
                  <a:ext cx="2340" cy="374"/>
                </a:xfrm>
                <a:prstGeom prst="rect">
                  <a:avLst/>
                </a:prstGeom>
                <a:noFill/>
                <a:ln w="9525">
                  <a:noFill/>
                  <a:miter lim="800000"/>
                  <a:headEnd/>
                  <a:tailEnd/>
                </a:ln>
              </p:spPr>
              <p:txBody>
                <a:bodyPr/>
                <a:lstStyle/>
                <a:p>
                  <a:r>
                    <a:rPr lang="tr-TR" altLang="tr-TR" sz="900" b="1">
                      <a:cs typeface="Times New Roman" pitchFamily="18" charset="0"/>
                    </a:rPr>
                    <a:t>1. Önündeki resimlere bak, “kırmızı” olanı göster.</a:t>
                  </a:r>
                  <a:endParaRPr lang="tr-TR" altLang="tr-TR" sz="1200" b="1">
                    <a:cs typeface="Times New Roman" pitchFamily="18" charset="0"/>
                  </a:endParaRPr>
                </a:p>
                <a:p>
                  <a:pPr eaLnBrk="0" hangingPunct="0"/>
                  <a:endParaRPr lang="tr-TR" altLang="tr-TR" sz="2400" b="1"/>
                </a:p>
              </p:txBody>
            </p:sp>
            <p:sp>
              <p:nvSpPr>
                <p:cNvPr id="30851" name="Rectangle 243"/>
                <p:cNvSpPr>
                  <a:spLocks noChangeArrowheads="1"/>
                </p:cNvSpPr>
                <p:nvPr/>
              </p:nvSpPr>
              <p:spPr bwMode="auto">
                <a:xfrm>
                  <a:off x="2135" y="9694"/>
                  <a:ext cx="2396" cy="374"/>
                </a:xfrm>
                <a:prstGeom prst="rect">
                  <a:avLst/>
                </a:prstGeom>
                <a:noFill/>
                <a:ln w="7">
                  <a:solidFill>
                    <a:srgbClr val="A0A0A0"/>
                  </a:solidFill>
                  <a:miter lim="800000"/>
                  <a:headEnd/>
                  <a:tailEnd/>
                </a:ln>
              </p:spPr>
              <p:txBody>
                <a:bodyPr/>
                <a:lstStyle/>
                <a:p>
                  <a:endParaRPr lang="tr-TR" altLang="tr-TR"/>
                </a:p>
              </p:txBody>
            </p:sp>
          </p:grpSp>
          <p:grpSp>
            <p:nvGrpSpPr>
              <p:cNvPr id="311313" name="Group 244"/>
              <p:cNvGrpSpPr>
                <a:grpSpLocks/>
              </p:cNvGrpSpPr>
              <p:nvPr/>
            </p:nvGrpSpPr>
            <p:grpSpPr bwMode="auto">
              <a:xfrm>
                <a:off x="2135" y="10068"/>
                <a:ext cx="1852" cy="374"/>
                <a:chOff x="2135" y="10068"/>
                <a:chExt cx="1852" cy="374"/>
              </a:xfrm>
            </p:grpSpPr>
            <p:sp>
              <p:nvSpPr>
                <p:cNvPr id="30848" name="Rectangle 245"/>
                <p:cNvSpPr>
                  <a:spLocks noChangeArrowheads="1"/>
                </p:cNvSpPr>
                <p:nvPr/>
              </p:nvSpPr>
              <p:spPr bwMode="auto">
                <a:xfrm>
                  <a:off x="2163" y="10068"/>
                  <a:ext cx="1796" cy="374"/>
                </a:xfrm>
                <a:prstGeom prst="rect">
                  <a:avLst/>
                </a:prstGeom>
                <a:noFill/>
                <a:ln w="9525">
                  <a:noFill/>
                  <a:miter lim="800000"/>
                  <a:headEnd/>
                  <a:tailEnd/>
                </a:ln>
              </p:spPr>
              <p:txBody>
                <a:bodyPr/>
                <a:lstStyle/>
                <a:p>
                  <a:pPr algn="just"/>
                  <a:r>
                    <a:rPr lang="tr-TR" altLang="tr-TR" sz="900" b="1">
                      <a:cs typeface="Times New Roman" pitchFamily="18" charset="0"/>
                    </a:rPr>
                    <a:t>a. Plastik kırmızı üçgen, mavi üçgen, yeşil üçgen</a:t>
                  </a:r>
                </a:p>
                <a:p>
                  <a:pPr algn="just" eaLnBrk="0" hangingPunct="0"/>
                  <a:endParaRPr lang="tr-TR" altLang="tr-TR" sz="2400" b="1"/>
                </a:p>
              </p:txBody>
            </p:sp>
            <p:sp>
              <p:nvSpPr>
                <p:cNvPr id="30849" name="Rectangle 246"/>
                <p:cNvSpPr>
                  <a:spLocks noChangeArrowheads="1"/>
                </p:cNvSpPr>
                <p:nvPr/>
              </p:nvSpPr>
              <p:spPr bwMode="auto">
                <a:xfrm>
                  <a:off x="2135" y="10068"/>
                  <a:ext cx="1852" cy="374"/>
                </a:xfrm>
                <a:prstGeom prst="rect">
                  <a:avLst/>
                </a:prstGeom>
                <a:noFill/>
                <a:ln w="7">
                  <a:solidFill>
                    <a:srgbClr val="A0A0A0"/>
                  </a:solidFill>
                  <a:miter lim="800000"/>
                  <a:headEnd/>
                  <a:tailEnd/>
                </a:ln>
              </p:spPr>
              <p:txBody>
                <a:bodyPr/>
                <a:lstStyle/>
                <a:p>
                  <a:endParaRPr lang="tr-TR" altLang="tr-TR"/>
                </a:p>
              </p:txBody>
            </p:sp>
          </p:grpSp>
          <p:grpSp>
            <p:nvGrpSpPr>
              <p:cNvPr id="311314" name="Group 247"/>
              <p:cNvGrpSpPr>
                <a:grpSpLocks/>
              </p:cNvGrpSpPr>
              <p:nvPr/>
            </p:nvGrpSpPr>
            <p:grpSpPr bwMode="auto">
              <a:xfrm>
                <a:off x="3987" y="10068"/>
                <a:ext cx="272" cy="374"/>
                <a:chOff x="3987" y="10068"/>
                <a:chExt cx="272" cy="374"/>
              </a:xfrm>
            </p:grpSpPr>
            <p:sp>
              <p:nvSpPr>
                <p:cNvPr id="30846" name="Rectangle 248"/>
                <p:cNvSpPr>
                  <a:spLocks noChangeArrowheads="1"/>
                </p:cNvSpPr>
                <p:nvPr/>
              </p:nvSpPr>
              <p:spPr bwMode="auto">
                <a:xfrm>
                  <a:off x="4015" y="10068"/>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47" name="Rectangle 249"/>
                <p:cNvSpPr>
                  <a:spLocks noChangeArrowheads="1"/>
                </p:cNvSpPr>
                <p:nvPr/>
              </p:nvSpPr>
              <p:spPr bwMode="auto">
                <a:xfrm>
                  <a:off x="3987" y="10068"/>
                  <a:ext cx="272" cy="374"/>
                </a:xfrm>
                <a:prstGeom prst="rect">
                  <a:avLst/>
                </a:prstGeom>
                <a:noFill/>
                <a:ln w="7">
                  <a:solidFill>
                    <a:srgbClr val="A0A0A0"/>
                  </a:solidFill>
                  <a:miter lim="800000"/>
                  <a:headEnd/>
                  <a:tailEnd/>
                </a:ln>
              </p:spPr>
              <p:txBody>
                <a:bodyPr/>
                <a:lstStyle/>
                <a:p>
                  <a:endParaRPr lang="tr-TR" altLang="tr-TR"/>
                </a:p>
              </p:txBody>
            </p:sp>
          </p:grpSp>
          <p:grpSp>
            <p:nvGrpSpPr>
              <p:cNvPr id="311315" name="Group 250"/>
              <p:cNvGrpSpPr>
                <a:grpSpLocks/>
              </p:cNvGrpSpPr>
              <p:nvPr/>
            </p:nvGrpSpPr>
            <p:grpSpPr bwMode="auto">
              <a:xfrm>
                <a:off x="4259" y="10068"/>
                <a:ext cx="272" cy="374"/>
                <a:chOff x="4259" y="10068"/>
                <a:chExt cx="272" cy="374"/>
              </a:xfrm>
            </p:grpSpPr>
            <p:sp>
              <p:nvSpPr>
                <p:cNvPr id="30844" name="Rectangle 251"/>
                <p:cNvSpPr>
                  <a:spLocks noChangeArrowheads="1"/>
                </p:cNvSpPr>
                <p:nvPr/>
              </p:nvSpPr>
              <p:spPr bwMode="auto">
                <a:xfrm>
                  <a:off x="4287" y="10068"/>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45" name="Rectangle 252"/>
                <p:cNvSpPr>
                  <a:spLocks noChangeArrowheads="1"/>
                </p:cNvSpPr>
                <p:nvPr/>
              </p:nvSpPr>
              <p:spPr bwMode="auto">
                <a:xfrm>
                  <a:off x="4259" y="10068"/>
                  <a:ext cx="272" cy="374"/>
                </a:xfrm>
                <a:prstGeom prst="rect">
                  <a:avLst/>
                </a:prstGeom>
                <a:noFill/>
                <a:ln w="7">
                  <a:solidFill>
                    <a:srgbClr val="A0A0A0"/>
                  </a:solidFill>
                  <a:miter lim="800000"/>
                  <a:headEnd/>
                  <a:tailEnd/>
                </a:ln>
              </p:spPr>
              <p:txBody>
                <a:bodyPr/>
                <a:lstStyle/>
                <a:p>
                  <a:endParaRPr lang="tr-TR" altLang="tr-TR"/>
                </a:p>
              </p:txBody>
            </p:sp>
          </p:grpSp>
          <p:grpSp>
            <p:nvGrpSpPr>
              <p:cNvPr id="311316" name="Group 253"/>
              <p:cNvGrpSpPr>
                <a:grpSpLocks/>
              </p:cNvGrpSpPr>
              <p:nvPr/>
            </p:nvGrpSpPr>
            <p:grpSpPr bwMode="auto">
              <a:xfrm>
                <a:off x="2135" y="10442"/>
                <a:ext cx="1852" cy="460"/>
                <a:chOff x="2135" y="10442"/>
                <a:chExt cx="1852" cy="460"/>
              </a:xfrm>
            </p:grpSpPr>
            <p:sp>
              <p:nvSpPr>
                <p:cNvPr id="30842" name="Rectangle 254"/>
                <p:cNvSpPr>
                  <a:spLocks noChangeArrowheads="1"/>
                </p:cNvSpPr>
                <p:nvPr/>
              </p:nvSpPr>
              <p:spPr bwMode="auto">
                <a:xfrm>
                  <a:off x="2163" y="10442"/>
                  <a:ext cx="1796" cy="460"/>
                </a:xfrm>
                <a:prstGeom prst="rect">
                  <a:avLst/>
                </a:prstGeom>
                <a:noFill/>
                <a:ln w="9525">
                  <a:noFill/>
                  <a:miter lim="800000"/>
                  <a:headEnd/>
                  <a:tailEnd/>
                </a:ln>
              </p:spPr>
              <p:txBody>
                <a:bodyPr/>
                <a:lstStyle/>
                <a:p>
                  <a:pPr algn="just"/>
                  <a:r>
                    <a:rPr lang="tr-TR" altLang="tr-TR" sz="900" b="1">
                      <a:cs typeface="Times New Roman" pitchFamily="18" charset="0"/>
                    </a:rPr>
                    <a:t>b. Ahşap kırmızı sayı çubuğu, sarı sayı çubuğu, mavi sayı çubuğu </a:t>
                  </a:r>
                </a:p>
                <a:p>
                  <a:pPr algn="just" eaLnBrk="0" hangingPunct="0"/>
                  <a:endParaRPr lang="tr-TR" altLang="tr-TR" sz="2400" b="1"/>
                </a:p>
              </p:txBody>
            </p:sp>
            <p:sp>
              <p:nvSpPr>
                <p:cNvPr id="30843" name="Rectangle 255"/>
                <p:cNvSpPr>
                  <a:spLocks noChangeArrowheads="1"/>
                </p:cNvSpPr>
                <p:nvPr/>
              </p:nvSpPr>
              <p:spPr bwMode="auto">
                <a:xfrm>
                  <a:off x="2135" y="10442"/>
                  <a:ext cx="1852" cy="460"/>
                </a:xfrm>
                <a:prstGeom prst="rect">
                  <a:avLst/>
                </a:prstGeom>
                <a:noFill/>
                <a:ln w="7">
                  <a:solidFill>
                    <a:srgbClr val="A0A0A0"/>
                  </a:solidFill>
                  <a:miter lim="800000"/>
                  <a:headEnd/>
                  <a:tailEnd/>
                </a:ln>
              </p:spPr>
              <p:txBody>
                <a:bodyPr/>
                <a:lstStyle/>
                <a:p>
                  <a:endParaRPr lang="tr-TR" altLang="tr-TR"/>
                </a:p>
              </p:txBody>
            </p:sp>
          </p:grpSp>
          <p:grpSp>
            <p:nvGrpSpPr>
              <p:cNvPr id="311317" name="Group 256"/>
              <p:cNvGrpSpPr>
                <a:grpSpLocks/>
              </p:cNvGrpSpPr>
              <p:nvPr/>
            </p:nvGrpSpPr>
            <p:grpSpPr bwMode="auto">
              <a:xfrm>
                <a:off x="3987" y="10442"/>
                <a:ext cx="272" cy="460"/>
                <a:chOff x="3987" y="10442"/>
                <a:chExt cx="272" cy="460"/>
              </a:xfrm>
            </p:grpSpPr>
            <p:sp>
              <p:nvSpPr>
                <p:cNvPr id="30840" name="Rectangle 257"/>
                <p:cNvSpPr>
                  <a:spLocks noChangeArrowheads="1"/>
                </p:cNvSpPr>
                <p:nvPr/>
              </p:nvSpPr>
              <p:spPr bwMode="auto">
                <a:xfrm>
                  <a:off x="4015" y="10442"/>
                  <a:ext cx="216" cy="460"/>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41" name="Rectangle 258"/>
                <p:cNvSpPr>
                  <a:spLocks noChangeArrowheads="1"/>
                </p:cNvSpPr>
                <p:nvPr/>
              </p:nvSpPr>
              <p:spPr bwMode="auto">
                <a:xfrm>
                  <a:off x="3987" y="10442"/>
                  <a:ext cx="272" cy="460"/>
                </a:xfrm>
                <a:prstGeom prst="rect">
                  <a:avLst/>
                </a:prstGeom>
                <a:noFill/>
                <a:ln w="7">
                  <a:solidFill>
                    <a:srgbClr val="A0A0A0"/>
                  </a:solidFill>
                  <a:miter lim="800000"/>
                  <a:headEnd/>
                  <a:tailEnd/>
                </a:ln>
              </p:spPr>
              <p:txBody>
                <a:bodyPr/>
                <a:lstStyle/>
                <a:p>
                  <a:endParaRPr lang="tr-TR" altLang="tr-TR"/>
                </a:p>
              </p:txBody>
            </p:sp>
          </p:grpSp>
          <p:grpSp>
            <p:nvGrpSpPr>
              <p:cNvPr id="311318" name="Group 259"/>
              <p:cNvGrpSpPr>
                <a:grpSpLocks/>
              </p:cNvGrpSpPr>
              <p:nvPr/>
            </p:nvGrpSpPr>
            <p:grpSpPr bwMode="auto">
              <a:xfrm>
                <a:off x="4259" y="10442"/>
                <a:ext cx="272" cy="460"/>
                <a:chOff x="4259" y="10442"/>
                <a:chExt cx="272" cy="460"/>
              </a:xfrm>
            </p:grpSpPr>
            <p:sp>
              <p:nvSpPr>
                <p:cNvPr id="30838" name="Rectangle 260"/>
                <p:cNvSpPr>
                  <a:spLocks noChangeArrowheads="1"/>
                </p:cNvSpPr>
                <p:nvPr/>
              </p:nvSpPr>
              <p:spPr bwMode="auto">
                <a:xfrm>
                  <a:off x="4287" y="10442"/>
                  <a:ext cx="216" cy="460"/>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39" name="Rectangle 261"/>
                <p:cNvSpPr>
                  <a:spLocks noChangeArrowheads="1"/>
                </p:cNvSpPr>
                <p:nvPr/>
              </p:nvSpPr>
              <p:spPr bwMode="auto">
                <a:xfrm>
                  <a:off x="4259" y="10442"/>
                  <a:ext cx="272" cy="460"/>
                </a:xfrm>
                <a:prstGeom prst="rect">
                  <a:avLst/>
                </a:prstGeom>
                <a:noFill/>
                <a:ln w="7">
                  <a:solidFill>
                    <a:srgbClr val="A0A0A0"/>
                  </a:solidFill>
                  <a:miter lim="800000"/>
                  <a:headEnd/>
                  <a:tailEnd/>
                </a:ln>
              </p:spPr>
              <p:txBody>
                <a:bodyPr/>
                <a:lstStyle/>
                <a:p>
                  <a:endParaRPr lang="tr-TR" altLang="tr-TR"/>
                </a:p>
              </p:txBody>
            </p:sp>
          </p:grpSp>
          <p:grpSp>
            <p:nvGrpSpPr>
              <p:cNvPr id="311319" name="Group 262"/>
              <p:cNvGrpSpPr>
                <a:grpSpLocks/>
              </p:cNvGrpSpPr>
              <p:nvPr/>
            </p:nvGrpSpPr>
            <p:grpSpPr bwMode="auto">
              <a:xfrm>
                <a:off x="2135" y="10902"/>
                <a:ext cx="1852" cy="460"/>
                <a:chOff x="2135" y="10902"/>
                <a:chExt cx="1852" cy="460"/>
              </a:xfrm>
            </p:grpSpPr>
            <p:sp>
              <p:nvSpPr>
                <p:cNvPr id="30836" name="Rectangle 263"/>
                <p:cNvSpPr>
                  <a:spLocks noChangeArrowheads="1"/>
                </p:cNvSpPr>
                <p:nvPr/>
              </p:nvSpPr>
              <p:spPr bwMode="auto">
                <a:xfrm>
                  <a:off x="2163" y="10902"/>
                  <a:ext cx="1796" cy="460"/>
                </a:xfrm>
                <a:prstGeom prst="rect">
                  <a:avLst/>
                </a:prstGeom>
                <a:noFill/>
                <a:ln w="9525">
                  <a:noFill/>
                  <a:miter lim="800000"/>
                  <a:headEnd/>
                  <a:tailEnd/>
                </a:ln>
              </p:spPr>
              <p:txBody>
                <a:bodyPr/>
                <a:lstStyle/>
                <a:p>
                  <a:pPr algn="just"/>
                  <a:r>
                    <a:rPr lang="tr-TR" altLang="tr-TR" sz="900" b="1">
                      <a:cs typeface="Times New Roman" pitchFamily="18" charset="0"/>
                    </a:rPr>
                    <a:t>c. Ahşap kırmızı kalem, kahverengi kalem, yeşil kalem</a:t>
                  </a:r>
                </a:p>
                <a:p>
                  <a:pPr algn="just" eaLnBrk="0" hangingPunct="0"/>
                  <a:endParaRPr lang="tr-TR" altLang="tr-TR" sz="2400" b="1"/>
                </a:p>
              </p:txBody>
            </p:sp>
            <p:sp>
              <p:nvSpPr>
                <p:cNvPr id="30837" name="Rectangle 264"/>
                <p:cNvSpPr>
                  <a:spLocks noChangeArrowheads="1"/>
                </p:cNvSpPr>
                <p:nvPr/>
              </p:nvSpPr>
              <p:spPr bwMode="auto">
                <a:xfrm>
                  <a:off x="2135" y="10902"/>
                  <a:ext cx="1852" cy="460"/>
                </a:xfrm>
                <a:prstGeom prst="rect">
                  <a:avLst/>
                </a:prstGeom>
                <a:noFill/>
                <a:ln w="7">
                  <a:solidFill>
                    <a:srgbClr val="A0A0A0"/>
                  </a:solidFill>
                  <a:miter lim="800000"/>
                  <a:headEnd/>
                  <a:tailEnd/>
                </a:ln>
              </p:spPr>
              <p:txBody>
                <a:bodyPr/>
                <a:lstStyle/>
                <a:p>
                  <a:endParaRPr lang="tr-TR" altLang="tr-TR"/>
                </a:p>
              </p:txBody>
            </p:sp>
          </p:grpSp>
          <p:grpSp>
            <p:nvGrpSpPr>
              <p:cNvPr id="311320" name="Group 265"/>
              <p:cNvGrpSpPr>
                <a:grpSpLocks/>
              </p:cNvGrpSpPr>
              <p:nvPr/>
            </p:nvGrpSpPr>
            <p:grpSpPr bwMode="auto">
              <a:xfrm>
                <a:off x="3987" y="10902"/>
                <a:ext cx="272" cy="460"/>
                <a:chOff x="3987" y="10902"/>
                <a:chExt cx="272" cy="460"/>
              </a:xfrm>
            </p:grpSpPr>
            <p:sp>
              <p:nvSpPr>
                <p:cNvPr id="30834" name="Rectangle 266"/>
                <p:cNvSpPr>
                  <a:spLocks noChangeArrowheads="1"/>
                </p:cNvSpPr>
                <p:nvPr/>
              </p:nvSpPr>
              <p:spPr bwMode="auto">
                <a:xfrm>
                  <a:off x="4015" y="10902"/>
                  <a:ext cx="216" cy="460"/>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835" name="Rectangle 267"/>
                <p:cNvSpPr>
                  <a:spLocks noChangeArrowheads="1"/>
                </p:cNvSpPr>
                <p:nvPr/>
              </p:nvSpPr>
              <p:spPr bwMode="auto">
                <a:xfrm>
                  <a:off x="3987" y="10902"/>
                  <a:ext cx="272" cy="460"/>
                </a:xfrm>
                <a:prstGeom prst="rect">
                  <a:avLst/>
                </a:prstGeom>
                <a:noFill/>
                <a:ln w="7">
                  <a:solidFill>
                    <a:srgbClr val="A0A0A0"/>
                  </a:solidFill>
                  <a:miter lim="800000"/>
                  <a:headEnd/>
                  <a:tailEnd/>
                </a:ln>
              </p:spPr>
              <p:txBody>
                <a:bodyPr/>
                <a:lstStyle/>
                <a:p>
                  <a:endParaRPr lang="tr-TR" altLang="tr-TR"/>
                </a:p>
              </p:txBody>
            </p:sp>
          </p:grpSp>
          <p:grpSp>
            <p:nvGrpSpPr>
              <p:cNvPr id="311321" name="Group 268"/>
              <p:cNvGrpSpPr>
                <a:grpSpLocks/>
              </p:cNvGrpSpPr>
              <p:nvPr/>
            </p:nvGrpSpPr>
            <p:grpSpPr bwMode="auto">
              <a:xfrm>
                <a:off x="4259" y="10902"/>
                <a:ext cx="272" cy="460"/>
                <a:chOff x="4259" y="10902"/>
                <a:chExt cx="272" cy="460"/>
              </a:xfrm>
            </p:grpSpPr>
            <p:sp>
              <p:nvSpPr>
                <p:cNvPr id="30832" name="Rectangle 269"/>
                <p:cNvSpPr>
                  <a:spLocks noChangeArrowheads="1"/>
                </p:cNvSpPr>
                <p:nvPr/>
              </p:nvSpPr>
              <p:spPr bwMode="auto">
                <a:xfrm>
                  <a:off x="4287" y="10902"/>
                  <a:ext cx="216" cy="460"/>
                </a:xfrm>
                <a:prstGeom prst="rect">
                  <a:avLst/>
                </a:prstGeom>
                <a:noFill/>
                <a:ln w="9525">
                  <a:noFill/>
                  <a:miter lim="800000"/>
                  <a:headEnd/>
                  <a:tailEnd/>
                </a:ln>
              </p:spPr>
              <p:txBody>
                <a:bodyPr/>
                <a:lstStyle/>
                <a:p>
                  <a:pPr>
                    <a:tabLst>
                      <a:tab pos="449263" algn="r"/>
                    </a:tabLst>
                  </a:pPr>
                  <a:r>
                    <a:rPr lang="tr-TR" altLang="tr-TR" sz="900" b="1">
                      <a:cs typeface="Times New Roman" pitchFamily="18" charset="0"/>
                    </a:rPr>
                    <a:t>  +</a:t>
                  </a:r>
                  <a:endParaRPr lang="tr-TR" altLang="tr-TR" sz="1200" b="1">
                    <a:cs typeface="Times New Roman" pitchFamily="18" charset="0"/>
                  </a:endParaRPr>
                </a:p>
                <a:p>
                  <a:pPr eaLnBrk="0" hangingPunct="0">
                    <a:tabLst>
                      <a:tab pos="449263" algn="r"/>
                    </a:tabLst>
                  </a:pPr>
                  <a:endParaRPr lang="tr-TR" altLang="tr-TR" sz="2400" b="1"/>
                </a:p>
              </p:txBody>
            </p:sp>
            <p:sp>
              <p:nvSpPr>
                <p:cNvPr id="30833" name="Rectangle 270"/>
                <p:cNvSpPr>
                  <a:spLocks noChangeArrowheads="1"/>
                </p:cNvSpPr>
                <p:nvPr/>
              </p:nvSpPr>
              <p:spPr bwMode="auto">
                <a:xfrm>
                  <a:off x="4259" y="10902"/>
                  <a:ext cx="272" cy="460"/>
                </a:xfrm>
                <a:prstGeom prst="rect">
                  <a:avLst/>
                </a:prstGeom>
                <a:noFill/>
                <a:ln w="7">
                  <a:solidFill>
                    <a:srgbClr val="A0A0A0"/>
                  </a:solidFill>
                  <a:miter lim="800000"/>
                  <a:headEnd/>
                  <a:tailEnd/>
                </a:ln>
              </p:spPr>
              <p:txBody>
                <a:bodyPr/>
                <a:lstStyle/>
                <a:p>
                  <a:endParaRPr lang="tr-TR" altLang="tr-TR"/>
                </a:p>
              </p:txBody>
            </p:sp>
          </p:grpSp>
          <p:grpSp>
            <p:nvGrpSpPr>
              <p:cNvPr id="311322" name="Group 271"/>
              <p:cNvGrpSpPr>
                <a:grpSpLocks/>
              </p:cNvGrpSpPr>
              <p:nvPr/>
            </p:nvGrpSpPr>
            <p:grpSpPr bwMode="auto">
              <a:xfrm>
                <a:off x="2135" y="11362"/>
                <a:ext cx="1852" cy="374"/>
                <a:chOff x="2135" y="11362"/>
                <a:chExt cx="1852" cy="374"/>
              </a:xfrm>
            </p:grpSpPr>
            <p:sp>
              <p:nvSpPr>
                <p:cNvPr id="30830" name="Rectangle 272"/>
                <p:cNvSpPr>
                  <a:spLocks noChangeArrowheads="1"/>
                </p:cNvSpPr>
                <p:nvPr/>
              </p:nvSpPr>
              <p:spPr bwMode="auto">
                <a:xfrm>
                  <a:off x="2163" y="11362"/>
                  <a:ext cx="1796" cy="374"/>
                </a:xfrm>
                <a:prstGeom prst="rect">
                  <a:avLst/>
                </a:prstGeom>
                <a:noFill/>
                <a:ln w="9525">
                  <a:noFill/>
                  <a:miter lim="800000"/>
                  <a:headEnd/>
                  <a:tailEnd/>
                </a:ln>
              </p:spPr>
              <p:txBody>
                <a:bodyPr/>
                <a:lstStyle/>
                <a:p>
                  <a:pPr algn="just"/>
                  <a:r>
                    <a:rPr lang="tr-TR" altLang="tr-TR" sz="900" b="1">
                      <a:cs typeface="Times New Roman" pitchFamily="18" charset="0"/>
                    </a:rPr>
                    <a:t>ç. Plastik kırmızı rakam, sarı rakam, mavi rakam</a:t>
                  </a:r>
                </a:p>
                <a:p>
                  <a:pPr algn="just" eaLnBrk="0" hangingPunct="0"/>
                  <a:endParaRPr lang="tr-TR" altLang="tr-TR" sz="2400" b="1"/>
                </a:p>
              </p:txBody>
            </p:sp>
            <p:sp>
              <p:nvSpPr>
                <p:cNvPr id="30831" name="Rectangle 273"/>
                <p:cNvSpPr>
                  <a:spLocks noChangeArrowheads="1"/>
                </p:cNvSpPr>
                <p:nvPr/>
              </p:nvSpPr>
              <p:spPr bwMode="auto">
                <a:xfrm>
                  <a:off x="2135" y="11362"/>
                  <a:ext cx="1852" cy="374"/>
                </a:xfrm>
                <a:prstGeom prst="rect">
                  <a:avLst/>
                </a:prstGeom>
                <a:noFill/>
                <a:ln w="7">
                  <a:solidFill>
                    <a:srgbClr val="A0A0A0"/>
                  </a:solidFill>
                  <a:miter lim="800000"/>
                  <a:headEnd/>
                  <a:tailEnd/>
                </a:ln>
              </p:spPr>
              <p:txBody>
                <a:bodyPr/>
                <a:lstStyle/>
                <a:p>
                  <a:endParaRPr lang="tr-TR" altLang="tr-TR"/>
                </a:p>
              </p:txBody>
            </p:sp>
          </p:grpSp>
          <p:grpSp>
            <p:nvGrpSpPr>
              <p:cNvPr id="311323" name="Group 274"/>
              <p:cNvGrpSpPr>
                <a:grpSpLocks/>
              </p:cNvGrpSpPr>
              <p:nvPr/>
            </p:nvGrpSpPr>
            <p:grpSpPr bwMode="auto">
              <a:xfrm>
                <a:off x="3987" y="11362"/>
                <a:ext cx="272" cy="374"/>
                <a:chOff x="3987" y="11362"/>
                <a:chExt cx="272" cy="374"/>
              </a:xfrm>
            </p:grpSpPr>
            <p:sp>
              <p:nvSpPr>
                <p:cNvPr id="30828" name="Rectangle 275"/>
                <p:cNvSpPr>
                  <a:spLocks noChangeArrowheads="1"/>
                </p:cNvSpPr>
                <p:nvPr/>
              </p:nvSpPr>
              <p:spPr bwMode="auto">
                <a:xfrm>
                  <a:off x="4015" y="11362"/>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29" name="Rectangle 276"/>
                <p:cNvSpPr>
                  <a:spLocks noChangeArrowheads="1"/>
                </p:cNvSpPr>
                <p:nvPr/>
              </p:nvSpPr>
              <p:spPr bwMode="auto">
                <a:xfrm>
                  <a:off x="3987" y="11362"/>
                  <a:ext cx="272" cy="374"/>
                </a:xfrm>
                <a:prstGeom prst="rect">
                  <a:avLst/>
                </a:prstGeom>
                <a:noFill/>
                <a:ln w="7">
                  <a:solidFill>
                    <a:srgbClr val="A0A0A0"/>
                  </a:solidFill>
                  <a:miter lim="800000"/>
                  <a:headEnd/>
                  <a:tailEnd/>
                </a:ln>
              </p:spPr>
              <p:txBody>
                <a:bodyPr/>
                <a:lstStyle/>
                <a:p>
                  <a:endParaRPr lang="tr-TR" altLang="tr-TR"/>
                </a:p>
              </p:txBody>
            </p:sp>
          </p:grpSp>
          <p:grpSp>
            <p:nvGrpSpPr>
              <p:cNvPr id="311324" name="Group 277"/>
              <p:cNvGrpSpPr>
                <a:grpSpLocks/>
              </p:cNvGrpSpPr>
              <p:nvPr/>
            </p:nvGrpSpPr>
            <p:grpSpPr bwMode="auto">
              <a:xfrm>
                <a:off x="4259" y="11362"/>
                <a:ext cx="272" cy="374"/>
                <a:chOff x="4259" y="11362"/>
                <a:chExt cx="272" cy="374"/>
              </a:xfrm>
            </p:grpSpPr>
            <p:sp>
              <p:nvSpPr>
                <p:cNvPr id="30826" name="Rectangle 278"/>
                <p:cNvSpPr>
                  <a:spLocks noChangeArrowheads="1"/>
                </p:cNvSpPr>
                <p:nvPr/>
              </p:nvSpPr>
              <p:spPr bwMode="auto">
                <a:xfrm>
                  <a:off x="4287" y="11362"/>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27" name="Rectangle 279"/>
                <p:cNvSpPr>
                  <a:spLocks noChangeArrowheads="1"/>
                </p:cNvSpPr>
                <p:nvPr/>
              </p:nvSpPr>
              <p:spPr bwMode="auto">
                <a:xfrm>
                  <a:off x="4259" y="11362"/>
                  <a:ext cx="272" cy="374"/>
                </a:xfrm>
                <a:prstGeom prst="rect">
                  <a:avLst/>
                </a:prstGeom>
                <a:noFill/>
                <a:ln w="7">
                  <a:solidFill>
                    <a:srgbClr val="A0A0A0"/>
                  </a:solidFill>
                  <a:miter lim="800000"/>
                  <a:headEnd/>
                  <a:tailEnd/>
                </a:ln>
              </p:spPr>
              <p:txBody>
                <a:bodyPr/>
                <a:lstStyle/>
                <a:p>
                  <a:endParaRPr lang="tr-TR" altLang="tr-TR"/>
                </a:p>
              </p:txBody>
            </p:sp>
          </p:grpSp>
          <p:grpSp>
            <p:nvGrpSpPr>
              <p:cNvPr id="311325" name="Group 280"/>
              <p:cNvGrpSpPr>
                <a:grpSpLocks/>
              </p:cNvGrpSpPr>
              <p:nvPr/>
            </p:nvGrpSpPr>
            <p:grpSpPr bwMode="auto">
              <a:xfrm>
                <a:off x="0" y="11736"/>
                <a:ext cx="3987" cy="374"/>
                <a:chOff x="0" y="11736"/>
                <a:chExt cx="3987" cy="374"/>
              </a:xfrm>
            </p:grpSpPr>
            <p:sp>
              <p:nvSpPr>
                <p:cNvPr id="30824" name="Rectangle 281"/>
                <p:cNvSpPr>
                  <a:spLocks noChangeArrowheads="1"/>
                </p:cNvSpPr>
                <p:nvPr/>
              </p:nvSpPr>
              <p:spPr bwMode="auto">
                <a:xfrm>
                  <a:off x="28" y="11736"/>
                  <a:ext cx="3931" cy="374"/>
                </a:xfrm>
                <a:prstGeom prst="rect">
                  <a:avLst/>
                </a:prstGeom>
                <a:noFill/>
                <a:ln w="9525">
                  <a:noFill/>
                  <a:miter lim="800000"/>
                  <a:headEnd/>
                  <a:tailEnd/>
                </a:ln>
              </p:spPr>
              <p:txBody>
                <a:bodyPr bIns="0"/>
                <a:lstStyle/>
                <a:p>
                  <a:pPr algn="r"/>
                  <a:r>
                    <a:rPr lang="tr-TR" altLang="tr-TR" sz="900" b="1"/>
                    <a:t>Sonuç</a:t>
                  </a:r>
                  <a:endParaRPr lang="tr-TR" altLang="tr-TR" sz="1100" b="1"/>
                </a:p>
                <a:p>
                  <a:pPr algn="r" eaLnBrk="0" hangingPunct="0"/>
                  <a:endParaRPr lang="tr-TR" altLang="tr-TR" sz="2400" b="1"/>
                </a:p>
              </p:txBody>
            </p:sp>
            <p:sp>
              <p:nvSpPr>
                <p:cNvPr id="30825" name="Rectangle 282"/>
                <p:cNvSpPr>
                  <a:spLocks noChangeArrowheads="1"/>
                </p:cNvSpPr>
                <p:nvPr/>
              </p:nvSpPr>
              <p:spPr bwMode="auto">
                <a:xfrm>
                  <a:off x="0" y="11736"/>
                  <a:ext cx="3987" cy="374"/>
                </a:xfrm>
                <a:prstGeom prst="rect">
                  <a:avLst/>
                </a:prstGeom>
                <a:noFill/>
                <a:ln w="7">
                  <a:solidFill>
                    <a:srgbClr val="A0A0A0"/>
                  </a:solidFill>
                  <a:miter lim="800000"/>
                  <a:headEnd/>
                  <a:tailEnd/>
                </a:ln>
              </p:spPr>
              <p:txBody>
                <a:bodyPr/>
                <a:lstStyle/>
                <a:p>
                  <a:endParaRPr lang="tr-TR" altLang="tr-TR"/>
                </a:p>
              </p:txBody>
            </p:sp>
          </p:grpSp>
          <p:grpSp>
            <p:nvGrpSpPr>
              <p:cNvPr id="311326" name="Group 283"/>
              <p:cNvGrpSpPr>
                <a:grpSpLocks/>
              </p:cNvGrpSpPr>
              <p:nvPr/>
            </p:nvGrpSpPr>
            <p:grpSpPr bwMode="auto">
              <a:xfrm>
                <a:off x="3987" y="11736"/>
                <a:ext cx="272" cy="374"/>
                <a:chOff x="3987" y="11736"/>
                <a:chExt cx="272" cy="374"/>
              </a:xfrm>
            </p:grpSpPr>
            <p:sp>
              <p:nvSpPr>
                <p:cNvPr id="30822" name="Rectangle 284"/>
                <p:cNvSpPr>
                  <a:spLocks noChangeArrowheads="1"/>
                </p:cNvSpPr>
                <p:nvPr/>
              </p:nvSpPr>
              <p:spPr bwMode="auto">
                <a:xfrm>
                  <a:off x="4015" y="1173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23" name="Rectangle 285"/>
                <p:cNvSpPr>
                  <a:spLocks noChangeArrowheads="1"/>
                </p:cNvSpPr>
                <p:nvPr/>
              </p:nvSpPr>
              <p:spPr bwMode="auto">
                <a:xfrm>
                  <a:off x="3987" y="11736"/>
                  <a:ext cx="272" cy="374"/>
                </a:xfrm>
                <a:prstGeom prst="rect">
                  <a:avLst/>
                </a:prstGeom>
                <a:noFill/>
                <a:ln w="7">
                  <a:solidFill>
                    <a:srgbClr val="A0A0A0"/>
                  </a:solidFill>
                  <a:miter lim="800000"/>
                  <a:headEnd/>
                  <a:tailEnd/>
                </a:ln>
              </p:spPr>
              <p:txBody>
                <a:bodyPr/>
                <a:lstStyle/>
                <a:p>
                  <a:endParaRPr lang="tr-TR" altLang="tr-TR"/>
                </a:p>
              </p:txBody>
            </p:sp>
          </p:grpSp>
          <p:grpSp>
            <p:nvGrpSpPr>
              <p:cNvPr id="311327" name="Group 286"/>
              <p:cNvGrpSpPr>
                <a:grpSpLocks/>
              </p:cNvGrpSpPr>
              <p:nvPr/>
            </p:nvGrpSpPr>
            <p:grpSpPr bwMode="auto">
              <a:xfrm>
                <a:off x="4259" y="11736"/>
                <a:ext cx="272" cy="374"/>
                <a:chOff x="4259" y="11736"/>
                <a:chExt cx="272" cy="374"/>
              </a:xfrm>
            </p:grpSpPr>
            <p:sp>
              <p:nvSpPr>
                <p:cNvPr id="30820" name="Rectangle 287"/>
                <p:cNvSpPr>
                  <a:spLocks noChangeArrowheads="1"/>
                </p:cNvSpPr>
                <p:nvPr/>
              </p:nvSpPr>
              <p:spPr bwMode="auto">
                <a:xfrm>
                  <a:off x="4287" y="11736"/>
                  <a:ext cx="216" cy="374"/>
                </a:xfrm>
                <a:prstGeom prst="rect">
                  <a:avLst/>
                </a:prstGeom>
                <a:noFill/>
                <a:ln w="9525">
                  <a:noFill/>
                  <a:miter lim="800000"/>
                  <a:headEnd/>
                  <a:tailEnd/>
                </a:ln>
              </p:spPr>
              <p:txBody>
                <a:bodyPr/>
                <a:lstStyle/>
                <a:p>
                  <a:r>
                    <a:rPr lang="tr-TR" altLang="tr-TR" sz="900" b="1">
                      <a:cs typeface="Times New Roman" pitchFamily="18" charset="0"/>
                    </a:rPr>
                    <a:t>  +</a:t>
                  </a:r>
                  <a:endParaRPr lang="tr-TR" altLang="tr-TR" sz="1200" b="1">
                    <a:cs typeface="Times New Roman" pitchFamily="18" charset="0"/>
                  </a:endParaRPr>
                </a:p>
                <a:p>
                  <a:pPr eaLnBrk="0" hangingPunct="0"/>
                  <a:endParaRPr lang="tr-TR" altLang="tr-TR" sz="2400" b="1"/>
                </a:p>
              </p:txBody>
            </p:sp>
            <p:sp>
              <p:nvSpPr>
                <p:cNvPr id="30821" name="Rectangle 288"/>
                <p:cNvSpPr>
                  <a:spLocks noChangeArrowheads="1"/>
                </p:cNvSpPr>
                <p:nvPr/>
              </p:nvSpPr>
              <p:spPr bwMode="auto">
                <a:xfrm>
                  <a:off x="4259" y="11736"/>
                  <a:ext cx="272" cy="374"/>
                </a:xfrm>
                <a:prstGeom prst="rect">
                  <a:avLst/>
                </a:prstGeom>
                <a:noFill/>
                <a:ln w="7">
                  <a:solidFill>
                    <a:srgbClr val="A0A0A0"/>
                  </a:solidFill>
                  <a:miter lim="800000"/>
                  <a:headEnd/>
                  <a:tailEnd/>
                </a:ln>
              </p:spPr>
              <p:txBody>
                <a:bodyPr/>
                <a:lstStyle/>
                <a:p>
                  <a:endParaRPr lang="tr-TR" altLang="tr-TR"/>
                </a:p>
              </p:txBody>
            </p:sp>
          </p:grpSp>
        </p:grpSp>
        <p:sp>
          <p:nvSpPr>
            <p:cNvPr id="30725" name="Rectangle 289"/>
            <p:cNvSpPr>
              <a:spLocks noChangeArrowheads="1"/>
            </p:cNvSpPr>
            <p:nvPr/>
          </p:nvSpPr>
          <p:spPr bwMode="auto">
            <a:xfrm>
              <a:off x="-3" y="-3"/>
              <a:ext cx="4537" cy="12116"/>
            </a:xfrm>
            <a:prstGeom prst="rect">
              <a:avLst/>
            </a:prstGeom>
            <a:noFill/>
            <a:ln w="11112">
              <a:solidFill>
                <a:srgbClr val="A0A0A0"/>
              </a:solidFill>
              <a:miter lim="800000"/>
              <a:headEnd/>
              <a:tailEnd/>
            </a:ln>
          </p:spPr>
          <p:txBody>
            <a:bodyPr/>
            <a:lstStyle/>
            <a:p>
              <a:endParaRPr lang="tr-TR" alt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1300"/>
                                        </p:tgtEl>
                                        <p:attrNameLst>
                                          <p:attrName>style.visibility</p:attrName>
                                        </p:attrNameLst>
                                      </p:cBhvr>
                                      <p:to>
                                        <p:strVal val="visible"/>
                                      </p:to>
                                    </p:set>
                                    <p:animEffect transition="in" filter="wipe(right)">
                                      <p:cBhvr>
                                        <p:cTn id="7" dur="500"/>
                                        <p:tgtEl>
                                          <p:spTgt spid="311300"/>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442913" y="290513"/>
            <a:ext cx="8382000" cy="6324600"/>
            <a:chOff x="-3" y="-3"/>
            <a:chExt cx="4537" cy="9584"/>
          </a:xfrm>
        </p:grpSpPr>
        <p:grpSp>
          <p:nvGrpSpPr>
            <p:cNvPr id="5" name="Group 5"/>
            <p:cNvGrpSpPr>
              <a:grpSpLocks/>
            </p:cNvGrpSpPr>
            <p:nvPr/>
          </p:nvGrpSpPr>
          <p:grpSpPr bwMode="auto">
            <a:xfrm>
              <a:off x="0" y="0"/>
              <a:ext cx="4531" cy="9578"/>
              <a:chOff x="0" y="0"/>
              <a:chExt cx="4531" cy="9578"/>
            </a:xfrm>
          </p:grpSpPr>
          <p:grpSp>
            <p:nvGrpSpPr>
              <p:cNvPr id="7" name="Group 6"/>
              <p:cNvGrpSpPr>
                <a:grpSpLocks/>
              </p:cNvGrpSpPr>
              <p:nvPr/>
            </p:nvGrpSpPr>
            <p:grpSpPr bwMode="auto">
              <a:xfrm>
                <a:off x="0" y="0"/>
                <a:ext cx="1646" cy="1870"/>
                <a:chOff x="0" y="0"/>
                <a:chExt cx="1646" cy="1870"/>
              </a:xfrm>
            </p:grpSpPr>
            <p:sp>
              <p:nvSpPr>
                <p:cNvPr id="221" name="Rectangle 7"/>
                <p:cNvSpPr>
                  <a:spLocks noChangeArrowheads="1"/>
                </p:cNvSpPr>
                <p:nvPr/>
              </p:nvSpPr>
              <p:spPr bwMode="auto">
                <a:xfrm>
                  <a:off x="28" y="0"/>
                  <a:ext cx="1590" cy="1870"/>
                </a:xfrm>
                <a:prstGeom prst="rect">
                  <a:avLst/>
                </a:prstGeom>
                <a:noFill/>
                <a:ln w="9525">
                  <a:noFill/>
                  <a:miter lim="800000"/>
                  <a:headEnd/>
                  <a:tailEnd/>
                </a:ln>
              </p:spPr>
              <p:txBody>
                <a:bodyPr/>
                <a:lstStyle/>
                <a:p>
                  <a:pPr algn="just"/>
                  <a:r>
                    <a:rPr lang="tr-TR" altLang="tr-TR" sz="1300" b="1" dirty="0">
                      <a:latin typeface="Calibri" pitchFamily="34" charset="0"/>
                      <a:cs typeface="Times New Roman" pitchFamily="18" charset="0"/>
                    </a:rPr>
                    <a:t>5. Üç farklı renk ve aynı şekil malzeme ve büyüklükteki üç nesne resmi arasından “kırmızı” olanı gösterir.</a:t>
                  </a:r>
                </a:p>
                <a:p>
                  <a:pPr algn="just" eaLnBrk="0" hangingPunct="0"/>
                  <a:r>
                    <a:rPr lang="tr-TR" altLang="tr-TR" sz="1200" b="1" dirty="0">
                      <a:latin typeface="Calibri" pitchFamily="34" charset="0"/>
                      <a:cs typeface="Times New Roman" pitchFamily="18" charset="0"/>
                    </a:rPr>
                    <a:t> </a:t>
                  </a:r>
                </a:p>
                <a:p>
                  <a:pPr algn="just" eaLnBrk="0" hangingPunct="0"/>
                  <a:endParaRPr lang="tr-TR" altLang="tr-TR" sz="1200" b="1" dirty="0">
                    <a:latin typeface="Calibri" pitchFamily="34" charset="0"/>
                  </a:endParaRPr>
                </a:p>
              </p:txBody>
            </p:sp>
            <p:sp>
              <p:nvSpPr>
                <p:cNvPr id="222" name="Rectangle 8"/>
                <p:cNvSpPr>
                  <a:spLocks noChangeArrowheads="1"/>
                </p:cNvSpPr>
                <p:nvPr/>
              </p:nvSpPr>
              <p:spPr bwMode="auto">
                <a:xfrm>
                  <a:off x="0" y="0"/>
                  <a:ext cx="1646" cy="187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8" name="Group 9"/>
              <p:cNvGrpSpPr>
                <a:grpSpLocks/>
              </p:cNvGrpSpPr>
              <p:nvPr/>
            </p:nvGrpSpPr>
            <p:grpSpPr bwMode="auto">
              <a:xfrm>
                <a:off x="1646" y="0"/>
                <a:ext cx="489" cy="1870"/>
                <a:chOff x="1646" y="0"/>
                <a:chExt cx="489" cy="1870"/>
              </a:xfrm>
            </p:grpSpPr>
            <p:sp>
              <p:nvSpPr>
                <p:cNvPr id="219" name="Rectangle 10"/>
                <p:cNvSpPr>
                  <a:spLocks noChangeArrowheads="1"/>
                </p:cNvSpPr>
                <p:nvPr/>
              </p:nvSpPr>
              <p:spPr bwMode="auto">
                <a:xfrm>
                  <a:off x="1674" y="0"/>
                  <a:ext cx="433" cy="1870"/>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3/4</a:t>
                  </a:r>
                </a:p>
                <a:p>
                  <a:pPr algn="just" eaLnBrk="0" hangingPunct="0"/>
                  <a:endParaRPr lang="tr-TR" altLang="tr-TR" sz="900" b="1">
                    <a:latin typeface="Calibri" pitchFamily="34" charset="0"/>
                  </a:endParaRPr>
                </a:p>
              </p:txBody>
            </p:sp>
            <p:sp>
              <p:nvSpPr>
                <p:cNvPr id="220" name="Rectangle 11"/>
                <p:cNvSpPr>
                  <a:spLocks noChangeArrowheads="1"/>
                </p:cNvSpPr>
                <p:nvPr/>
              </p:nvSpPr>
              <p:spPr bwMode="auto">
                <a:xfrm>
                  <a:off x="1646" y="0"/>
                  <a:ext cx="489" cy="187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9" name="Group 12"/>
              <p:cNvGrpSpPr>
                <a:grpSpLocks/>
              </p:cNvGrpSpPr>
              <p:nvPr/>
            </p:nvGrpSpPr>
            <p:grpSpPr bwMode="auto">
              <a:xfrm>
                <a:off x="2135" y="0"/>
                <a:ext cx="2396" cy="374"/>
                <a:chOff x="2135" y="0"/>
                <a:chExt cx="2396" cy="374"/>
              </a:xfrm>
            </p:grpSpPr>
            <p:sp>
              <p:nvSpPr>
                <p:cNvPr id="217" name="Rectangle 13"/>
                <p:cNvSpPr>
                  <a:spLocks noChangeArrowheads="1"/>
                </p:cNvSpPr>
                <p:nvPr/>
              </p:nvSpPr>
              <p:spPr bwMode="auto">
                <a:xfrm>
                  <a:off x="2163" y="0"/>
                  <a:ext cx="2340"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1. Önündeki resim gruplarına bak, “kırmızı” olanı göster.</a:t>
                  </a:r>
                </a:p>
                <a:p>
                  <a:pPr eaLnBrk="0" hangingPunct="0"/>
                  <a:endParaRPr lang="tr-TR" altLang="tr-TR" sz="900" b="1">
                    <a:latin typeface="Calibri" pitchFamily="34" charset="0"/>
                  </a:endParaRPr>
                </a:p>
              </p:txBody>
            </p:sp>
            <p:sp>
              <p:nvSpPr>
                <p:cNvPr id="218" name="Rectangle 14"/>
                <p:cNvSpPr>
                  <a:spLocks noChangeArrowheads="1"/>
                </p:cNvSpPr>
                <p:nvPr/>
              </p:nvSpPr>
              <p:spPr bwMode="auto">
                <a:xfrm>
                  <a:off x="2135" y="0"/>
                  <a:ext cx="2396"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0" name="Group 15"/>
              <p:cNvGrpSpPr>
                <a:grpSpLocks/>
              </p:cNvGrpSpPr>
              <p:nvPr/>
            </p:nvGrpSpPr>
            <p:grpSpPr bwMode="auto">
              <a:xfrm>
                <a:off x="2135" y="374"/>
                <a:ext cx="1852" cy="374"/>
                <a:chOff x="2135" y="374"/>
                <a:chExt cx="1852" cy="374"/>
              </a:xfrm>
            </p:grpSpPr>
            <p:sp>
              <p:nvSpPr>
                <p:cNvPr id="215" name="Rectangle 16"/>
                <p:cNvSpPr>
                  <a:spLocks noChangeArrowheads="1"/>
                </p:cNvSpPr>
                <p:nvPr/>
              </p:nvSpPr>
              <p:spPr bwMode="auto">
                <a:xfrm>
                  <a:off x="2163" y="374"/>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a. Kırmızı portakal, mavi portakal, sarı portakal</a:t>
                  </a:r>
                </a:p>
                <a:p>
                  <a:pPr algn="just" eaLnBrk="0" hangingPunct="0"/>
                  <a:endParaRPr lang="tr-TR" altLang="tr-TR" sz="900" b="1">
                    <a:latin typeface="Calibri" pitchFamily="34" charset="0"/>
                  </a:endParaRPr>
                </a:p>
              </p:txBody>
            </p:sp>
            <p:sp>
              <p:nvSpPr>
                <p:cNvPr id="216" name="Rectangle 17"/>
                <p:cNvSpPr>
                  <a:spLocks noChangeArrowheads="1"/>
                </p:cNvSpPr>
                <p:nvPr/>
              </p:nvSpPr>
              <p:spPr bwMode="auto">
                <a:xfrm>
                  <a:off x="2135" y="374"/>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1" name="Group 18"/>
              <p:cNvGrpSpPr>
                <a:grpSpLocks/>
              </p:cNvGrpSpPr>
              <p:nvPr/>
            </p:nvGrpSpPr>
            <p:grpSpPr bwMode="auto">
              <a:xfrm>
                <a:off x="3987" y="374"/>
                <a:ext cx="272" cy="374"/>
                <a:chOff x="3987" y="374"/>
                <a:chExt cx="272" cy="374"/>
              </a:xfrm>
            </p:grpSpPr>
            <p:sp>
              <p:nvSpPr>
                <p:cNvPr id="213" name="Rectangle 19"/>
                <p:cNvSpPr>
                  <a:spLocks noChangeArrowheads="1"/>
                </p:cNvSpPr>
                <p:nvPr/>
              </p:nvSpPr>
              <p:spPr bwMode="auto">
                <a:xfrm>
                  <a:off x="4015" y="374"/>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214" name="Rectangle 20"/>
                <p:cNvSpPr>
                  <a:spLocks noChangeArrowheads="1"/>
                </p:cNvSpPr>
                <p:nvPr/>
              </p:nvSpPr>
              <p:spPr bwMode="auto">
                <a:xfrm>
                  <a:off x="3987" y="374"/>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2" name="Group 21"/>
              <p:cNvGrpSpPr>
                <a:grpSpLocks/>
              </p:cNvGrpSpPr>
              <p:nvPr/>
            </p:nvGrpSpPr>
            <p:grpSpPr bwMode="auto">
              <a:xfrm>
                <a:off x="4259" y="374"/>
                <a:ext cx="272" cy="374"/>
                <a:chOff x="4259" y="374"/>
                <a:chExt cx="272" cy="374"/>
              </a:xfrm>
            </p:grpSpPr>
            <p:sp>
              <p:nvSpPr>
                <p:cNvPr id="211" name="Rectangle 22"/>
                <p:cNvSpPr>
                  <a:spLocks noChangeArrowheads="1"/>
                </p:cNvSpPr>
                <p:nvPr/>
              </p:nvSpPr>
              <p:spPr bwMode="auto">
                <a:xfrm>
                  <a:off x="4287" y="374"/>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212" name="Rectangle 23"/>
                <p:cNvSpPr>
                  <a:spLocks noChangeArrowheads="1"/>
                </p:cNvSpPr>
                <p:nvPr/>
              </p:nvSpPr>
              <p:spPr bwMode="auto">
                <a:xfrm>
                  <a:off x="4259" y="374"/>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3" name="Group 24"/>
              <p:cNvGrpSpPr>
                <a:grpSpLocks/>
              </p:cNvGrpSpPr>
              <p:nvPr/>
            </p:nvGrpSpPr>
            <p:grpSpPr bwMode="auto">
              <a:xfrm>
                <a:off x="2135" y="748"/>
                <a:ext cx="1852" cy="374"/>
                <a:chOff x="2135" y="748"/>
                <a:chExt cx="1852" cy="374"/>
              </a:xfrm>
            </p:grpSpPr>
            <p:sp>
              <p:nvSpPr>
                <p:cNvPr id="209" name="Rectangle 25"/>
                <p:cNvSpPr>
                  <a:spLocks noChangeArrowheads="1"/>
                </p:cNvSpPr>
                <p:nvPr/>
              </p:nvSpPr>
              <p:spPr bwMode="auto">
                <a:xfrm>
                  <a:off x="2163" y="748"/>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b. Sarı şişe, kırmızı şişe, yeşil şişe</a:t>
                  </a:r>
                </a:p>
                <a:p>
                  <a:pPr algn="just" eaLnBrk="0" hangingPunct="0"/>
                  <a:endParaRPr lang="tr-TR" altLang="tr-TR" sz="900" b="1">
                    <a:latin typeface="Calibri" pitchFamily="34" charset="0"/>
                  </a:endParaRPr>
                </a:p>
              </p:txBody>
            </p:sp>
            <p:sp>
              <p:nvSpPr>
                <p:cNvPr id="210" name="Rectangle 26"/>
                <p:cNvSpPr>
                  <a:spLocks noChangeArrowheads="1"/>
                </p:cNvSpPr>
                <p:nvPr/>
              </p:nvSpPr>
              <p:spPr bwMode="auto">
                <a:xfrm>
                  <a:off x="2135" y="748"/>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4" name="Group 27"/>
              <p:cNvGrpSpPr>
                <a:grpSpLocks/>
              </p:cNvGrpSpPr>
              <p:nvPr/>
            </p:nvGrpSpPr>
            <p:grpSpPr bwMode="auto">
              <a:xfrm>
                <a:off x="3987" y="748"/>
                <a:ext cx="272" cy="374"/>
                <a:chOff x="3987" y="748"/>
                <a:chExt cx="272" cy="374"/>
              </a:xfrm>
            </p:grpSpPr>
            <p:sp>
              <p:nvSpPr>
                <p:cNvPr id="207" name="Rectangle 28"/>
                <p:cNvSpPr>
                  <a:spLocks noChangeArrowheads="1"/>
                </p:cNvSpPr>
                <p:nvPr/>
              </p:nvSpPr>
              <p:spPr bwMode="auto">
                <a:xfrm>
                  <a:off x="4015" y="748"/>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208" name="Rectangle 29"/>
                <p:cNvSpPr>
                  <a:spLocks noChangeArrowheads="1"/>
                </p:cNvSpPr>
                <p:nvPr/>
              </p:nvSpPr>
              <p:spPr bwMode="auto">
                <a:xfrm>
                  <a:off x="3987" y="748"/>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5" name="Group 30"/>
              <p:cNvGrpSpPr>
                <a:grpSpLocks/>
              </p:cNvGrpSpPr>
              <p:nvPr/>
            </p:nvGrpSpPr>
            <p:grpSpPr bwMode="auto">
              <a:xfrm>
                <a:off x="4259" y="748"/>
                <a:ext cx="272" cy="374"/>
                <a:chOff x="4259" y="748"/>
                <a:chExt cx="272" cy="374"/>
              </a:xfrm>
            </p:grpSpPr>
            <p:sp>
              <p:nvSpPr>
                <p:cNvPr id="205" name="Rectangle 31"/>
                <p:cNvSpPr>
                  <a:spLocks noChangeArrowheads="1"/>
                </p:cNvSpPr>
                <p:nvPr/>
              </p:nvSpPr>
              <p:spPr bwMode="auto">
                <a:xfrm>
                  <a:off x="4287" y="748"/>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206" name="Rectangle 32"/>
                <p:cNvSpPr>
                  <a:spLocks noChangeArrowheads="1"/>
                </p:cNvSpPr>
                <p:nvPr/>
              </p:nvSpPr>
              <p:spPr bwMode="auto">
                <a:xfrm>
                  <a:off x="4259" y="748"/>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6" name="Group 33"/>
              <p:cNvGrpSpPr>
                <a:grpSpLocks/>
              </p:cNvGrpSpPr>
              <p:nvPr/>
            </p:nvGrpSpPr>
            <p:grpSpPr bwMode="auto">
              <a:xfrm>
                <a:off x="2135" y="1122"/>
                <a:ext cx="1852" cy="374"/>
                <a:chOff x="2135" y="1122"/>
                <a:chExt cx="1852" cy="374"/>
              </a:xfrm>
            </p:grpSpPr>
            <p:sp>
              <p:nvSpPr>
                <p:cNvPr id="203" name="Rectangle 34"/>
                <p:cNvSpPr>
                  <a:spLocks noChangeArrowheads="1"/>
                </p:cNvSpPr>
                <p:nvPr/>
              </p:nvSpPr>
              <p:spPr bwMode="auto">
                <a:xfrm>
                  <a:off x="2163" y="1122"/>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c. Mavi araba, yeşil araba, kırmızı araba</a:t>
                  </a:r>
                </a:p>
                <a:p>
                  <a:pPr algn="just" eaLnBrk="0" hangingPunct="0"/>
                  <a:endParaRPr lang="tr-TR" altLang="tr-TR" sz="900" b="1">
                    <a:latin typeface="Calibri" pitchFamily="34" charset="0"/>
                  </a:endParaRPr>
                </a:p>
              </p:txBody>
            </p:sp>
            <p:sp>
              <p:nvSpPr>
                <p:cNvPr id="204" name="Rectangle 35"/>
                <p:cNvSpPr>
                  <a:spLocks noChangeArrowheads="1"/>
                </p:cNvSpPr>
                <p:nvPr/>
              </p:nvSpPr>
              <p:spPr bwMode="auto">
                <a:xfrm>
                  <a:off x="2135" y="1122"/>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7" name="Group 36"/>
              <p:cNvGrpSpPr>
                <a:grpSpLocks/>
              </p:cNvGrpSpPr>
              <p:nvPr/>
            </p:nvGrpSpPr>
            <p:grpSpPr bwMode="auto">
              <a:xfrm>
                <a:off x="3987" y="1122"/>
                <a:ext cx="272" cy="374"/>
                <a:chOff x="3987" y="1122"/>
                <a:chExt cx="272" cy="374"/>
              </a:xfrm>
            </p:grpSpPr>
            <p:sp>
              <p:nvSpPr>
                <p:cNvPr id="201" name="Rectangle 37"/>
                <p:cNvSpPr>
                  <a:spLocks noChangeArrowheads="1"/>
                </p:cNvSpPr>
                <p:nvPr/>
              </p:nvSpPr>
              <p:spPr bwMode="auto">
                <a:xfrm>
                  <a:off x="4015" y="1122"/>
                  <a:ext cx="216" cy="374"/>
                </a:xfrm>
                <a:prstGeom prst="rect">
                  <a:avLst/>
                </a:prstGeom>
                <a:noFill/>
                <a:ln w="9525">
                  <a:noFill/>
                  <a:miter lim="800000"/>
                  <a:headEnd/>
                  <a:tailEnd/>
                </a:ln>
              </p:spPr>
              <p:txBody>
                <a:bodyPr/>
                <a:lstStyle/>
                <a:p>
                  <a:pPr>
                    <a:tabLst>
                      <a:tab pos="449263" algn="r"/>
                    </a:tabLst>
                  </a:pPr>
                  <a:r>
                    <a:rPr lang="tr-TR" altLang="tr-TR" sz="900" b="1">
                      <a:latin typeface="Calibri" pitchFamily="34" charset="0"/>
                      <a:cs typeface="Times New Roman" pitchFamily="18" charset="0"/>
                    </a:rPr>
                    <a:t>  +</a:t>
                  </a:r>
                </a:p>
                <a:p>
                  <a:pPr eaLnBrk="0" hangingPunct="0">
                    <a:tabLst>
                      <a:tab pos="449263" algn="r"/>
                    </a:tabLst>
                  </a:pPr>
                  <a:endParaRPr lang="tr-TR" altLang="tr-TR" sz="900" b="1">
                    <a:latin typeface="Calibri" pitchFamily="34" charset="0"/>
                  </a:endParaRPr>
                </a:p>
              </p:txBody>
            </p:sp>
            <p:sp>
              <p:nvSpPr>
                <p:cNvPr id="202" name="Rectangle 38"/>
                <p:cNvSpPr>
                  <a:spLocks noChangeArrowheads="1"/>
                </p:cNvSpPr>
                <p:nvPr/>
              </p:nvSpPr>
              <p:spPr bwMode="auto">
                <a:xfrm>
                  <a:off x="3987" y="1122"/>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8" name="Group 39"/>
              <p:cNvGrpSpPr>
                <a:grpSpLocks/>
              </p:cNvGrpSpPr>
              <p:nvPr/>
            </p:nvGrpSpPr>
            <p:grpSpPr bwMode="auto">
              <a:xfrm>
                <a:off x="4259" y="1122"/>
                <a:ext cx="272" cy="374"/>
                <a:chOff x="4259" y="1122"/>
                <a:chExt cx="272" cy="374"/>
              </a:xfrm>
            </p:grpSpPr>
            <p:sp>
              <p:nvSpPr>
                <p:cNvPr id="199" name="Rectangle 40"/>
                <p:cNvSpPr>
                  <a:spLocks noChangeArrowheads="1"/>
                </p:cNvSpPr>
                <p:nvPr/>
              </p:nvSpPr>
              <p:spPr bwMode="auto">
                <a:xfrm>
                  <a:off x="4287" y="1122"/>
                  <a:ext cx="216" cy="374"/>
                </a:xfrm>
                <a:prstGeom prst="rect">
                  <a:avLst/>
                </a:prstGeom>
                <a:noFill/>
                <a:ln w="9525">
                  <a:noFill/>
                  <a:miter lim="800000"/>
                  <a:headEnd/>
                  <a:tailEnd/>
                </a:ln>
              </p:spPr>
              <p:txBody>
                <a:bodyPr/>
                <a:lstStyle/>
                <a:p>
                  <a:pPr>
                    <a:tabLst>
                      <a:tab pos="449263" algn="r"/>
                    </a:tabLst>
                  </a:pPr>
                  <a:r>
                    <a:rPr lang="tr-TR" altLang="tr-TR" sz="900" b="1">
                      <a:latin typeface="Calibri" pitchFamily="34" charset="0"/>
                      <a:cs typeface="Times New Roman" pitchFamily="18" charset="0"/>
                    </a:rPr>
                    <a:t>  +</a:t>
                  </a:r>
                </a:p>
                <a:p>
                  <a:pPr eaLnBrk="0" hangingPunct="0">
                    <a:tabLst>
                      <a:tab pos="449263" algn="r"/>
                    </a:tabLst>
                  </a:pPr>
                  <a:endParaRPr lang="tr-TR" altLang="tr-TR" sz="900" b="1">
                    <a:latin typeface="Calibri" pitchFamily="34" charset="0"/>
                  </a:endParaRPr>
                </a:p>
              </p:txBody>
            </p:sp>
            <p:sp>
              <p:nvSpPr>
                <p:cNvPr id="200" name="Rectangle 41"/>
                <p:cNvSpPr>
                  <a:spLocks noChangeArrowheads="1"/>
                </p:cNvSpPr>
                <p:nvPr/>
              </p:nvSpPr>
              <p:spPr bwMode="auto">
                <a:xfrm>
                  <a:off x="4259" y="1122"/>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9" name="Group 42"/>
              <p:cNvGrpSpPr>
                <a:grpSpLocks/>
              </p:cNvGrpSpPr>
              <p:nvPr/>
            </p:nvGrpSpPr>
            <p:grpSpPr bwMode="auto">
              <a:xfrm>
                <a:off x="2135" y="1496"/>
                <a:ext cx="1852" cy="374"/>
                <a:chOff x="2135" y="1496"/>
                <a:chExt cx="1852" cy="374"/>
              </a:xfrm>
            </p:grpSpPr>
            <p:sp>
              <p:nvSpPr>
                <p:cNvPr id="197" name="Rectangle 43"/>
                <p:cNvSpPr>
                  <a:spLocks noChangeArrowheads="1"/>
                </p:cNvSpPr>
                <p:nvPr/>
              </p:nvSpPr>
              <p:spPr bwMode="auto">
                <a:xfrm>
                  <a:off x="2163" y="1496"/>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ç. Kırmızı turp, kahverengi turp, yeşil turp</a:t>
                  </a:r>
                </a:p>
                <a:p>
                  <a:pPr algn="just" eaLnBrk="0" hangingPunct="0"/>
                  <a:endParaRPr lang="tr-TR" altLang="tr-TR" sz="900" b="1">
                    <a:latin typeface="Calibri" pitchFamily="34" charset="0"/>
                  </a:endParaRPr>
                </a:p>
              </p:txBody>
            </p:sp>
            <p:sp>
              <p:nvSpPr>
                <p:cNvPr id="198" name="Rectangle 44"/>
                <p:cNvSpPr>
                  <a:spLocks noChangeArrowheads="1"/>
                </p:cNvSpPr>
                <p:nvPr/>
              </p:nvSpPr>
              <p:spPr bwMode="auto">
                <a:xfrm>
                  <a:off x="2135" y="1496"/>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0" name="Group 45"/>
              <p:cNvGrpSpPr>
                <a:grpSpLocks/>
              </p:cNvGrpSpPr>
              <p:nvPr/>
            </p:nvGrpSpPr>
            <p:grpSpPr bwMode="auto">
              <a:xfrm>
                <a:off x="3987" y="1496"/>
                <a:ext cx="272" cy="374"/>
                <a:chOff x="3987" y="1496"/>
                <a:chExt cx="272" cy="374"/>
              </a:xfrm>
            </p:grpSpPr>
            <p:sp>
              <p:nvSpPr>
                <p:cNvPr id="195" name="Rectangle 46"/>
                <p:cNvSpPr>
                  <a:spLocks noChangeArrowheads="1"/>
                </p:cNvSpPr>
                <p:nvPr/>
              </p:nvSpPr>
              <p:spPr bwMode="auto">
                <a:xfrm>
                  <a:off x="4015" y="1496"/>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96" name="Rectangle 47"/>
                <p:cNvSpPr>
                  <a:spLocks noChangeArrowheads="1"/>
                </p:cNvSpPr>
                <p:nvPr/>
              </p:nvSpPr>
              <p:spPr bwMode="auto">
                <a:xfrm>
                  <a:off x="3987" y="1496"/>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1" name="Group 48"/>
              <p:cNvGrpSpPr>
                <a:grpSpLocks/>
              </p:cNvGrpSpPr>
              <p:nvPr/>
            </p:nvGrpSpPr>
            <p:grpSpPr bwMode="auto">
              <a:xfrm>
                <a:off x="4259" y="1496"/>
                <a:ext cx="272" cy="374"/>
                <a:chOff x="4259" y="1496"/>
                <a:chExt cx="272" cy="374"/>
              </a:xfrm>
            </p:grpSpPr>
            <p:sp>
              <p:nvSpPr>
                <p:cNvPr id="193" name="Rectangle 49"/>
                <p:cNvSpPr>
                  <a:spLocks noChangeArrowheads="1"/>
                </p:cNvSpPr>
                <p:nvPr/>
              </p:nvSpPr>
              <p:spPr bwMode="auto">
                <a:xfrm>
                  <a:off x="4287" y="1496"/>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94" name="Rectangle 50"/>
                <p:cNvSpPr>
                  <a:spLocks noChangeArrowheads="1"/>
                </p:cNvSpPr>
                <p:nvPr/>
              </p:nvSpPr>
              <p:spPr bwMode="auto">
                <a:xfrm>
                  <a:off x="4259" y="1496"/>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2" name="Group 51"/>
              <p:cNvGrpSpPr>
                <a:grpSpLocks/>
              </p:cNvGrpSpPr>
              <p:nvPr/>
            </p:nvGrpSpPr>
            <p:grpSpPr bwMode="auto">
              <a:xfrm>
                <a:off x="0" y="1870"/>
                <a:ext cx="3987" cy="374"/>
                <a:chOff x="0" y="1870"/>
                <a:chExt cx="3987" cy="374"/>
              </a:xfrm>
            </p:grpSpPr>
            <p:sp>
              <p:nvSpPr>
                <p:cNvPr id="191" name="Rectangle 52"/>
                <p:cNvSpPr>
                  <a:spLocks noChangeArrowheads="1"/>
                </p:cNvSpPr>
                <p:nvPr/>
              </p:nvSpPr>
              <p:spPr bwMode="auto">
                <a:xfrm>
                  <a:off x="28" y="1870"/>
                  <a:ext cx="3931" cy="374"/>
                </a:xfrm>
                <a:prstGeom prst="rect">
                  <a:avLst/>
                </a:prstGeom>
                <a:noFill/>
                <a:ln w="9525">
                  <a:noFill/>
                  <a:miter lim="800000"/>
                  <a:headEnd/>
                  <a:tailEnd/>
                </a:ln>
              </p:spPr>
              <p:txBody>
                <a:bodyPr bIns="0"/>
                <a:lstStyle/>
                <a:p>
                  <a:pPr algn="r"/>
                  <a:r>
                    <a:rPr lang="tr-TR" altLang="tr-TR" sz="900" b="1">
                      <a:latin typeface="Calibri" pitchFamily="34" charset="0"/>
                    </a:rPr>
                    <a:t>Sonuç</a:t>
                  </a:r>
                </a:p>
                <a:p>
                  <a:pPr algn="r" eaLnBrk="0" hangingPunct="0"/>
                  <a:endParaRPr lang="tr-TR" altLang="tr-TR" sz="900" b="1">
                    <a:latin typeface="Calibri" pitchFamily="34" charset="0"/>
                  </a:endParaRPr>
                </a:p>
              </p:txBody>
            </p:sp>
            <p:sp>
              <p:nvSpPr>
                <p:cNvPr id="192" name="Rectangle 53"/>
                <p:cNvSpPr>
                  <a:spLocks noChangeArrowheads="1"/>
                </p:cNvSpPr>
                <p:nvPr/>
              </p:nvSpPr>
              <p:spPr bwMode="auto">
                <a:xfrm>
                  <a:off x="0" y="1870"/>
                  <a:ext cx="3987"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3" name="Group 54"/>
              <p:cNvGrpSpPr>
                <a:grpSpLocks/>
              </p:cNvGrpSpPr>
              <p:nvPr/>
            </p:nvGrpSpPr>
            <p:grpSpPr bwMode="auto">
              <a:xfrm>
                <a:off x="3987" y="1870"/>
                <a:ext cx="272" cy="374"/>
                <a:chOff x="3987" y="1870"/>
                <a:chExt cx="272" cy="374"/>
              </a:xfrm>
            </p:grpSpPr>
            <p:sp>
              <p:nvSpPr>
                <p:cNvPr id="189" name="Rectangle 55"/>
                <p:cNvSpPr>
                  <a:spLocks noChangeArrowheads="1"/>
                </p:cNvSpPr>
                <p:nvPr/>
              </p:nvSpPr>
              <p:spPr bwMode="auto">
                <a:xfrm>
                  <a:off x="4015" y="1870"/>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90" name="Rectangle 56"/>
                <p:cNvSpPr>
                  <a:spLocks noChangeArrowheads="1"/>
                </p:cNvSpPr>
                <p:nvPr/>
              </p:nvSpPr>
              <p:spPr bwMode="auto">
                <a:xfrm>
                  <a:off x="3987" y="1870"/>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4" name="Group 57"/>
              <p:cNvGrpSpPr>
                <a:grpSpLocks/>
              </p:cNvGrpSpPr>
              <p:nvPr/>
            </p:nvGrpSpPr>
            <p:grpSpPr bwMode="auto">
              <a:xfrm>
                <a:off x="4259" y="1870"/>
                <a:ext cx="272" cy="374"/>
                <a:chOff x="4259" y="1870"/>
                <a:chExt cx="272" cy="374"/>
              </a:xfrm>
            </p:grpSpPr>
            <p:sp>
              <p:nvSpPr>
                <p:cNvPr id="187" name="Rectangle 58"/>
                <p:cNvSpPr>
                  <a:spLocks noChangeArrowheads="1"/>
                </p:cNvSpPr>
                <p:nvPr/>
              </p:nvSpPr>
              <p:spPr bwMode="auto">
                <a:xfrm>
                  <a:off x="4287" y="1870"/>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88" name="Rectangle 59"/>
                <p:cNvSpPr>
                  <a:spLocks noChangeArrowheads="1"/>
                </p:cNvSpPr>
                <p:nvPr/>
              </p:nvSpPr>
              <p:spPr bwMode="auto">
                <a:xfrm>
                  <a:off x="4259" y="1870"/>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5" name="Group 60"/>
              <p:cNvGrpSpPr>
                <a:grpSpLocks/>
              </p:cNvGrpSpPr>
              <p:nvPr/>
            </p:nvGrpSpPr>
            <p:grpSpPr bwMode="auto">
              <a:xfrm>
                <a:off x="0" y="2244"/>
                <a:ext cx="1646" cy="2502"/>
                <a:chOff x="0" y="2244"/>
                <a:chExt cx="1646" cy="2502"/>
              </a:xfrm>
            </p:grpSpPr>
            <p:sp>
              <p:nvSpPr>
                <p:cNvPr id="185" name="Rectangle 61"/>
                <p:cNvSpPr>
                  <a:spLocks noChangeArrowheads="1"/>
                </p:cNvSpPr>
                <p:nvPr/>
              </p:nvSpPr>
              <p:spPr bwMode="auto">
                <a:xfrm>
                  <a:off x="28" y="2244"/>
                  <a:ext cx="1590" cy="2502"/>
                </a:xfrm>
                <a:prstGeom prst="rect">
                  <a:avLst/>
                </a:prstGeom>
                <a:noFill/>
                <a:ln w="9525">
                  <a:noFill/>
                  <a:miter lim="800000"/>
                  <a:headEnd/>
                  <a:tailEnd/>
                </a:ln>
              </p:spPr>
              <p:txBody>
                <a:bodyPr/>
                <a:lstStyle/>
                <a:p>
                  <a:pPr algn="just"/>
                  <a:r>
                    <a:rPr lang="tr-TR" altLang="tr-TR" sz="1300" b="1" dirty="0">
                      <a:latin typeface="Calibri" pitchFamily="34" charset="0"/>
                      <a:cs typeface="Times New Roman" pitchFamily="18" charset="0"/>
                    </a:rPr>
                    <a:t>6. Üç farklı renk ve aynı şekil, malzeme ve büyüklükteki üç nesne veya nesne resmi arasından “kırmızı” olan gösterilip “Bu ne renk?” diye sorulduğunda kırmızı olduğunu söyler.</a:t>
                  </a:r>
                </a:p>
                <a:p>
                  <a:pPr algn="just" eaLnBrk="0" hangingPunct="0"/>
                  <a:endParaRPr lang="tr-TR" altLang="tr-TR" sz="1300" b="1" dirty="0">
                    <a:latin typeface="Calibri" pitchFamily="34" charset="0"/>
                  </a:endParaRPr>
                </a:p>
              </p:txBody>
            </p:sp>
            <p:sp>
              <p:nvSpPr>
                <p:cNvPr id="186" name="Rectangle 62"/>
                <p:cNvSpPr>
                  <a:spLocks noChangeArrowheads="1"/>
                </p:cNvSpPr>
                <p:nvPr/>
              </p:nvSpPr>
              <p:spPr bwMode="auto">
                <a:xfrm>
                  <a:off x="0" y="2244"/>
                  <a:ext cx="1646" cy="2502"/>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6" name="Group 63"/>
              <p:cNvGrpSpPr>
                <a:grpSpLocks/>
              </p:cNvGrpSpPr>
              <p:nvPr/>
            </p:nvGrpSpPr>
            <p:grpSpPr bwMode="auto">
              <a:xfrm>
                <a:off x="1646" y="2244"/>
                <a:ext cx="489" cy="2128"/>
                <a:chOff x="1646" y="2244"/>
                <a:chExt cx="489" cy="2128"/>
              </a:xfrm>
            </p:grpSpPr>
            <p:sp>
              <p:nvSpPr>
                <p:cNvPr id="183" name="Rectangle 64"/>
                <p:cNvSpPr>
                  <a:spLocks noChangeArrowheads="1"/>
                </p:cNvSpPr>
                <p:nvPr/>
              </p:nvSpPr>
              <p:spPr bwMode="auto">
                <a:xfrm>
                  <a:off x="1674" y="2244"/>
                  <a:ext cx="433" cy="2128"/>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3/4</a:t>
                  </a:r>
                </a:p>
                <a:p>
                  <a:pPr algn="just" eaLnBrk="0" hangingPunct="0"/>
                  <a:endParaRPr lang="tr-TR" altLang="tr-TR" sz="900" b="1">
                    <a:latin typeface="Calibri" pitchFamily="34" charset="0"/>
                  </a:endParaRPr>
                </a:p>
              </p:txBody>
            </p:sp>
            <p:sp>
              <p:nvSpPr>
                <p:cNvPr id="184" name="Rectangle 65"/>
                <p:cNvSpPr>
                  <a:spLocks noChangeArrowheads="1"/>
                </p:cNvSpPr>
                <p:nvPr/>
              </p:nvSpPr>
              <p:spPr bwMode="auto">
                <a:xfrm>
                  <a:off x="1646" y="2244"/>
                  <a:ext cx="489" cy="2128"/>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7" name="Group 66"/>
              <p:cNvGrpSpPr>
                <a:grpSpLocks/>
              </p:cNvGrpSpPr>
              <p:nvPr/>
            </p:nvGrpSpPr>
            <p:grpSpPr bwMode="auto">
              <a:xfrm>
                <a:off x="2135" y="2244"/>
                <a:ext cx="2396" cy="460"/>
                <a:chOff x="2135" y="2244"/>
                <a:chExt cx="2396" cy="460"/>
              </a:xfrm>
            </p:grpSpPr>
            <p:sp>
              <p:nvSpPr>
                <p:cNvPr id="181" name="Rectangle 67"/>
                <p:cNvSpPr>
                  <a:spLocks noChangeArrowheads="1"/>
                </p:cNvSpPr>
                <p:nvPr/>
              </p:nvSpPr>
              <p:spPr bwMode="auto">
                <a:xfrm>
                  <a:off x="2163" y="2244"/>
                  <a:ext cx="2340" cy="460"/>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1. Önündekilere bak (“kırmızı” olan gösterilir.) ne renk olduğunu söyle.</a:t>
                  </a:r>
                </a:p>
                <a:p>
                  <a:pPr eaLnBrk="0" hangingPunct="0"/>
                  <a:endParaRPr lang="tr-TR" altLang="tr-TR" sz="900" b="1">
                    <a:latin typeface="Calibri" pitchFamily="34" charset="0"/>
                  </a:endParaRPr>
                </a:p>
              </p:txBody>
            </p:sp>
            <p:sp>
              <p:nvSpPr>
                <p:cNvPr id="182" name="Rectangle 68"/>
                <p:cNvSpPr>
                  <a:spLocks noChangeArrowheads="1"/>
                </p:cNvSpPr>
                <p:nvPr/>
              </p:nvSpPr>
              <p:spPr bwMode="auto">
                <a:xfrm>
                  <a:off x="2135" y="2244"/>
                  <a:ext cx="2396"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8" name="Group 69"/>
              <p:cNvGrpSpPr>
                <a:grpSpLocks/>
              </p:cNvGrpSpPr>
              <p:nvPr/>
            </p:nvGrpSpPr>
            <p:grpSpPr bwMode="auto">
              <a:xfrm>
                <a:off x="2135" y="2704"/>
                <a:ext cx="1852" cy="374"/>
                <a:chOff x="2135" y="2704"/>
                <a:chExt cx="1852" cy="374"/>
              </a:xfrm>
            </p:grpSpPr>
            <p:sp>
              <p:nvSpPr>
                <p:cNvPr id="179" name="Rectangle 70"/>
                <p:cNvSpPr>
                  <a:spLocks noChangeArrowheads="1"/>
                </p:cNvSpPr>
                <p:nvPr/>
              </p:nvSpPr>
              <p:spPr bwMode="auto">
                <a:xfrm>
                  <a:off x="2163" y="2704"/>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a. Plastik kırmızı üçgen, mavi üçgen, yeşil üçgen</a:t>
                  </a:r>
                </a:p>
                <a:p>
                  <a:pPr algn="just" eaLnBrk="0" hangingPunct="0"/>
                  <a:endParaRPr lang="tr-TR" altLang="tr-TR" sz="900" b="1">
                    <a:latin typeface="Calibri" pitchFamily="34" charset="0"/>
                  </a:endParaRPr>
                </a:p>
              </p:txBody>
            </p:sp>
            <p:sp>
              <p:nvSpPr>
                <p:cNvPr id="180" name="Rectangle 71"/>
                <p:cNvSpPr>
                  <a:spLocks noChangeArrowheads="1"/>
                </p:cNvSpPr>
                <p:nvPr/>
              </p:nvSpPr>
              <p:spPr bwMode="auto">
                <a:xfrm>
                  <a:off x="2135" y="2704"/>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29" name="Group 72"/>
              <p:cNvGrpSpPr>
                <a:grpSpLocks/>
              </p:cNvGrpSpPr>
              <p:nvPr/>
            </p:nvGrpSpPr>
            <p:grpSpPr bwMode="auto">
              <a:xfrm>
                <a:off x="3987" y="2704"/>
                <a:ext cx="272" cy="374"/>
                <a:chOff x="3987" y="2704"/>
                <a:chExt cx="272" cy="374"/>
              </a:xfrm>
            </p:grpSpPr>
            <p:sp>
              <p:nvSpPr>
                <p:cNvPr id="177" name="Rectangle 73"/>
                <p:cNvSpPr>
                  <a:spLocks noChangeArrowheads="1"/>
                </p:cNvSpPr>
                <p:nvPr/>
              </p:nvSpPr>
              <p:spPr bwMode="auto">
                <a:xfrm>
                  <a:off x="4015" y="2704"/>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78" name="Rectangle 74"/>
                <p:cNvSpPr>
                  <a:spLocks noChangeArrowheads="1"/>
                </p:cNvSpPr>
                <p:nvPr/>
              </p:nvSpPr>
              <p:spPr bwMode="auto">
                <a:xfrm>
                  <a:off x="3987" y="2704"/>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0" name="Group 75"/>
              <p:cNvGrpSpPr>
                <a:grpSpLocks/>
              </p:cNvGrpSpPr>
              <p:nvPr/>
            </p:nvGrpSpPr>
            <p:grpSpPr bwMode="auto">
              <a:xfrm>
                <a:off x="4259" y="2704"/>
                <a:ext cx="272" cy="374"/>
                <a:chOff x="4259" y="2704"/>
                <a:chExt cx="272" cy="374"/>
              </a:xfrm>
            </p:grpSpPr>
            <p:sp>
              <p:nvSpPr>
                <p:cNvPr id="175" name="Rectangle 76"/>
                <p:cNvSpPr>
                  <a:spLocks noChangeArrowheads="1"/>
                </p:cNvSpPr>
                <p:nvPr/>
              </p:nvSpPr>
              <p:spPr bwMode="auto">
                <a:xfrm>
                  <a:off x="4287" y="2704"/>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76" name="Rectangle 77"/>
                <p:cNvSpPr>
                  <a:spLocks noChangeArrowheads="1"/>
                </p:cNvSpPr>
                <p:nvPr/>
              </p:nvSpPr>
              <p:spPr bwMode="auto">
                <a:xfrm>
                  <a:off x="4259" y="2704"/>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1" name="Group 78"/>
              <p:cNvGrpSpPr>
                <a:grpSpLocks/>
              </p:cNvGrpSpPr>
              <p:nvPr/>
            </p:nvGrpSpPr>
            <p:grpSpPr bwMode="auto">
              <a:xfrm>
                <a:off x="2135" y="3078"/>
                <a:ext cx="1852" cy="460"/>
                <a:chOff x="2135" y="3078"/>
                <a:chExt cx="1852" cy="460"/>
              </a:xfrm>
            </p:grpSpPr>
            <p:sp>
              <p:nvSpPr>
                <p:cNvPr id="173" name="Rectangle 79"/>
                <p:cNvSpPr>
                  <a:spLocks noChangeArrowheads="1"/>
                </p:cNvSpPr>
                <p:nvPr/>
              </p:nvSpPr>
              <p:spPr bwMode="auto">
                <a:xfrm>
                  <a:off x="2163" y="3078"/>
                  <a:ext cx="1796" cy="460"/>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b. Ahşap kırmızı sayı çubuğu, sarı sayı çubuğu, mavi sayı çubuğu </a:t>
                  </a:r>
                </a:p>
                <a:p>
                  <a:pPr algn="just" eaLnBrk="0" hangingPunct="0"/>
                  <a:endParaRPr lang="tr-TR" altLang="tr-TR" sz="900" b="1">
                    <a:latin typeface="Calibri" pitchFamily="34" charset="0"/>
                  </a:endParaRPr>
                </a:p>
              </p:txBody>
            </p:sp>
            <p:sp>
              <p:nvSpPr>
                <p:cNvPr id="174" name="Rectangle 80"/>
                <p:cNvSpPr>
                  <a:spLocks noChangeArrowheads="1"/>
                </p:cNvSpPr>
                <p:nvPr/>
              </p:nvSpPr>
              <p:spPr bwMode="auto">
                <a:xfrm>
                  <a:off x="2135" y="3078"/>
                  <a:ext cx="185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2" name="Group 81"/>
              <p:cNvGrpSpPr>
                <a:grpSpLocks/>
              </p:cNvGrpSpPr>
              <p:nvPr/>
            </p:nvGrpSpPr>
            <p:grpSpPr bwMode="auto">
              <a:xfrm>
                <a:off x="3987" y="3078"/>
                <a:ext cx="272" cy="460"/>
                <a:chOff x="3987" y="3078"/>
                <a:chExt cx="272" cy="460"/>
              </a:xfrm>
            </p:grpSpPr>
            <p:sp>
              <p:nvSpPr>
                <p:cNvPr id="171" name="Rectangle 82"/>
                <p:cNvSpPr>
                  <a:spLocks noChangeArrowheads="1"/>
                </p:cNvSpPr>
                <p:nvPr/>
              </p:nvSpPr>
              <p:spPr bwMode="auto">
                <a:xfrm>
                  <a:off x="4015" y="3078"/>
                  <a:ext cx="216" cy="460"/>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72" name="Rectangle 83"/>
                <p:cNvSpPr>
                  <a:spLocks noChangeArrowheads="1"/>
                </p:cNvSpPr>
                <p:nvPr/>
              </p:nvSpPr>
              <p:spPr bwMode="auto">
                <a:xfrm>
                  <a:off x="3987" y="3078"/>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3" name="Group 84"/>
              <p:cNvGrpSpPr>
                <a:grpSpLocks/>
              </p:cNvGrpSpPr>
              <p:nvPr/>
            </p:nvGrpSpPr>
            <p:grpSpPr bwMode="auto">
              <a:xfrm>
                <a:off x="4259" y="3078"/>
                <a:ext cx="272" cy="460"/>
                <a:chOff x="4259" y="3078"/>
                <a:chExt cx="272" cy="460"/>
              </a:xfrm>
            </p:grpSpPr>
            <p:sp>
              <p:nvSpPr>
                <p:cNvPr id="169" name="Rectangle 85"/>
                <p:cNvSpPr>
                  <a:spLocks noChangeArrowheads="1"/>
                </p:cNvSpPr>
                <p:nvPr/>
              </p:nvSpPr>
              <p:spPr bwMode="auto">
                <a:xfrm>
                  <a:off x="4287" y="3078"/>
                  <a:ext cx="216" cy="460"/>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70" name="Rectangle 86"/>
                <p:cNvSpPr>
                  <a:spLocks noChangeArrowheads="1"/>
                </p:cNvSpPr>
                <p:nvPr/>
              </p:nvSpPr>
              <p:spPr bwMode="auto">
                <a:xfrm>
                  <a:off x="4259" y="3078"/>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4" name="Group 87"/>
              <p:cNvGrpSpPr>
                <a:grpSpLocks/>
              </p:cNvGrpSpPr>
              <p:nvPr/>
            </p:nvGrpSpPr>
            <p:grpSpPr bwMode="auto">
              <a:xfrm>
                <a:off x="2135" y="3538"/>
                <a:ext cx="1852" cy="460"/>
                <a:chOff x="2135" y="3538"/>
                <a:chExt cx="1852" cy="460"/>
              </a:xfrm>
            </p:grpSpPr>
            <p:sp>
              <p:nvSpPr>
                <p:cNvPr id="167" name="Rectangle 88"/>
                <p:cNvSpPr>
                  <a:spLocks noChangeArrowheads="1"/>
                </p:cNvSpPr>
                <p:nvPr/>
              </p:nvSpPr>
              <p:spPr bwMode="auto">
                <a:xfrm>
                  <a:off x="2163" y="3538"/>
                  <a:ext cx="1796" cy="460"/>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c. Ahşap kırmızı kalem, kahverengi kalem, yeşil kalem</a:t>
                  </a:r>
                </a:p>
                <a:p>
                  <a:pPr algn="just" eaLnBrk="0" hangingPunct="0"/>
                  <a:endParaRPr lang="tr-TR" altLang="tr-TR" sz="900" b="1">
                    <a:latin typeface="Calibri" pitchFamily="34" charset="0"/>
                  </a:endParaRPr>
                </a:p>
              </p:txBody>
            </p:sp>
            <p:sp>
              <p:nvSpPr>
                <p:cNvPr id="168" name="Rectangle 89"/>
                <p:cNvSpPr>
                  <a:spLocks noChangeArrowheads="1"/>
                </p:cNvSpPr>
                <p:nvPr/>
              </p:nvSpPr>
              <p:spPr bwMode="auto">
                <a:xfrm>
                  <a:off x="2135" y="3538"/>
                  <a:ext cx="185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5" name="Group 90"/>
              <p:cNvGrpSpPr>
                <a:grpSpLocks/>
              </p:cNvGrpSpPr>
              <p:nvPr/>
            </p:nvGrpSpPr>
            <p:grpSpPr bwMode="auto">
              <a:xfrm>
                <a:off x="3987" y="3538"/>
                <a:ext cx="272" cy="460"/>
                <a:chOff x="3987" y="3538"/>
                <a:chExt cx="272" cy="460"/>
              </a:xfrm>
            </p:grpSpPr>
            <p:sp>
              <p:nvSpPr>
                <p:cNvPr id="165" name="Rectangle 91"/>
                <p:cNvSpPr>
                  <a:spLocks noChangeArrowheads="1"/>
                </p:cNvSpPr>
                <p:nvPr/>
              </p:nvSpPr>
              <p:spPr bwMode="auto">
                <a:xfrm>
                  <a:off x="4015" y="3538"/>
                  <a:ext cx="216" cy="460"/>
                </a:xfrm>
                <a:prstGeom prst="rect">
                  <a:avLst/>
                </a:prstGeom>
                <a:noFill/>
                <a:ln w="9525">
                  <a:noFill/>
                  <a:miter lim="800000"/>
                  <a:headEnd/>
                  <a:tailEnd/>
                </a:ln>
              </p:spPr>
              <p:txBody>
                <a:bodyPr/>
                <a:lstStyle/>
                <a:p>
                  <a:pPr>
                    <a:tabLst>
                      <a:tab pos="449263" algn="r"/>
                    </a:tabLst>
                  </a:pPr>
                  <a:r>
                    <a:rPr lang="tr-TR" altLang="tr-TR" sz="900" b="1">
                      <a:latin typeface="Calibri" pitchFamily="34" charset="0"/>
                      <a:cs typeface="Times New Roman" pitchFamily="18" charset="0"/>
                    </a:rPr>
                    <a:t>  +</a:t>
                  </a:r>
                </a:p>
                <a:p>
                  <a:pPr eaLnBrk="0" hangingPunct="0">
                    <a:tabLst>
                      <a:tab pos="449263" algn="r"/>
                    </a:tabLst>
                  </a:pPr>
                  <a:endParaRPr lang="tr-TR" altLang="tr-TR" sz="900" b="1">
                    <a:latin typeface="Calibri" pitchFamily="34" charset="0"/>
                  </a:endParaRPr>
                </a:p>
              </p:txBody>
            </p:sp>
            <p:sp>
              <p:nvSpPr>
                <p:cNvPr id="166" name="Rectangle 92"/>
                <p:cNvSpPr>
                  <a:spLocks noChangeArrowheads="1"/>
                </p:cNvSpPr>
                <p:nvPr/>
              </p:nvSpPr>
              <p:spPr bwMode="auto">
                <a:xfrm>
                  <a:off x="3987" y="3538"/>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6" name="Group 93"/>
              <p:cNvGrpSpPr>
                <a:grpSpLocks/>
              </p:cNvGrpSpPr>
              <p:nvPr/>
            </p:nvGrpSpPr>
            <p:grpSpPr bwMode="auto">
              <a:xfrm>
                <a:off x="4259" y="3538"/>
                <a:ext cx="272" cy="460"/>
                <a:chOff x="4259" y="3538"/>
                <a:chExt cx="272" cy="460"/>
              </a:xfrm>
            </p:grpSpPr>
            <p:sp>
              <p:nvSpPr>
                <p:cNvPr id="163" name="Rectangle 94"/>
                <p:cNvSpPr>
                  <a:spLocks noChangeArrowheads="1"/>
                </p:cNvSpPr>
                <p:nvPr/>
              </p:nvSpPr>
              <p:spPr bwMode="auto">
                <a:xfrm>
                  <a:off x="4287" y="3538"/>
                  <a:ext cx="216" cy="460"/>
                </a:xfrm>
                <a:prstGeom prst="rect">
                  <a:avLst/>
                </a:prstGeom>
                <a:noFill/>
                <a:ln w="9525">
                  <a:noFill/>
                  <a:miter lim="800000"/>
                  <a:headEnd/>
                  <a:tailEnd/>
                </a:ln>
              </p:spPr>
              <p:txBody>
                <a:bodyPr/>
                <a:lstStyle/>
                <a:p>
                  <a:pPr>
                    <a:tabLst>
                      <a:tab pos="449263" algn="r"/>
                    </a:tabLst>
                  </a:pPr>
                  <a:r>
                    <a:rPr lang="tr-TR" altLang="tr-TR" sz="900" b="1">
                      <a:latin typeface="Calibri" pitchFamily="34" charset="0"/>
                      <a:cs typeface="Times New Roman" pitchFamily="18" charset="0"/>
                    </a:rPr>
                    <a:t>  +</a:t>
                  </a:r>
                </a:p>
                <a:p>
                  <a:pPr eaLnBrk="0" hangingPunct="0">
                    <a:tabLst>
                      <a:tab pos="449263" algn="r"/>
                    </a:tabLst>
                  </a:pPr>
                  <a:endParaRPr lang="tr-TR" altLang="tr-TR" sz="900" b="1">
                    <a:latin typeface="Calibri" pitchFamily="34" charset="0"/>
                  </a:endParaRPr>
                </a:p>
              </p:txBody>
            </p:sp>
            <p:sp>
              <p:nvSpPr>
                <p:cNvPr id="164" name="Rectangle 95"/>
                <p:cNvSpPr>
                  <a:spLocks noChangeArrowheads="1"/>
                </p:cNvSpPr>
                <p:nvPr/>
              </p:nvSpPr>
              <p:spPr bwMode="auto">
                <a:xfrm>
                  <a:off x="4259" y="3538"/>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7" name="Group 96"/>
              <p:cNvGrpSpPr>
                <a:grpSpLocks/>
              </p:cNvGrpSpPr>
              <p:nvPr/>
            </p:nvGrpSpPr>
            <p:grpSpPr bwMode="auto">
              <a:xfrm>
                <a:off x="2135" y="3998"/>
                <a:ext cx="1852" cy="374"/>
                <a:chOff x="2135" y="3998"/>
                <a:chExt cx="1852" cy="374"/>
              </a:xfrm>
            </p:grpSpPr>
            <p:sp>
              <p:nvSpPr>
                <p:cNvPr id="161" name="Rectangle 97"/>
                <p:cNvSpPr>
                  <a:spLocks noChangeArrowheads="1"/>
                </p:cNvSpPr>
                <p:nvPr/>
              </p:nvSpPr>
              <p:spPr bwMode="auto">
                <a:xfrm>
                  <a:off x="2163" y="3998"/>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ç. Plastik kırmızı rakam, sarı rakam, mavi rakam</a:t>
                  </a:r>
                </a:p>
                <a:p>
                  <a:pPr algn="just" eaLnBrk="0" hangingPunct="0"/>
                  <a:endParaRPr lang="tr-TR" altLang="tr-TR" sz="900" b="1">
                    <a:latin typeface="Calibri" pitchFamily="34" charset="0"/>
                  </a:endParaRPr>
                </a:p>
              </p:txBody>
            </p:sp>
            <p:sp>
              <p:nvSpPr>
                <p:cNvPr id="162" name="Rectangle 98"/>
                <p:cNvSpPr>
                  <a:spLocks noChangeArrowheads="1"/>
                </p:cNvSpPr>
                <p:nvPr/>
              </p:nvSpPr>
              <p:spPr bwMode="auto">
                <a:xfrm>
                  <a:off x="2135" y="3998"/>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8" name="Group 99"/>
              <p:cNvGrpSpPr>
                <a:grpSpLocks/>
              </p:cNvGrpSpPr>
              <p:nvPr/>
            </p:nvGrpSpPr>
            <p:grpSpPr bwMode="auto">
              <a:xfrm>
                <a:off x="3987" y="3998"/>
                <a:ext cx="272" cy="374"/>
                <a:chOff x="3987" y="3998"/>
                <a:chExt cx="272" cy="374"/>
              </a:xfrm>
            </p:grpSpPr>
            <p:sp>
              <p:nvSpPr>
                <p:cNvPr id="159" name="Rectangle 100"/>
                <p:cNvSpPr>
                  <a:spLocks noChangeArrowheads="1"/>
                </p:cNvSpPr>
                <p:nvPr/>
              </p:nvSpPr>
              <p:spPr bwMode="auto">
                <a:xfrm>
                  <a:off x="4015" y="3998"/>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60" name="Rectangle 101"/>
                <p:cNvSpPr>
                  <a:spLocks noChangeArrowheads="1"/>
                </p:cNvSpPr>
                <p:nvPr/>
              </p:nvSpPr>
              <p:spPr bwMode="auto">
                <a:xfrm>
                  <a:off x="3987" y="3998"/>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39" name="Group 102"/>
              <p:cNvGrpSpPr>
                <a:grpSpLocks/>
              </p:cNvGrpSpPr>
              <p:nvPr/>
            </p:nvGrpSpPr>
            <p:grpSpPr bwMode="auto">
              <a:xfrm>
                <a:off x="4259" y="3998"/>
                <a:ext cx="272" cy="374"/>
                <a:chOff x="4259" y="3998"/>
                <a:chExt cx="272" cy="374"/>
              </a:xfrm>
            </p:grpSpPr>
            <p:sp>
              <p:nvSpPr>
                <p:cNvPr id="157" name="Rectangle 103"/>
                <p:cNvSpPr>
                  <a:spLocks noChangeArrowheads="1"/>
                </p:cNvSpPr>
                <p:nvPr/>
              </p:nvSpPr>
              <p:spPr bwMode="auto">
                <a:xfrm>
                  <a:off x="4287" y="3998"/>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58" name="Rectangle 104"/>
                <p:cNvSpPr>
                  <a:spLocks noChangeArrowheads="1"/>
                </p:cNvSpPr>
                <p:nvPr/>
              </p:nvSpPr>
              <p:spPr bwMode="auto">
                <a:xfrm>
                  <a:off x="4259" y="3998"/>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0" name="Group 105"/>
              <p:cNvGrpSpPr>
                <a:grpSpLocks/>
              </p:cNvGrpSpPr>
              <p:nvPr/>
            </p:nvGrpSpPr>
            <p:grpSpPr bwMode="auto">
              <a:xfrm>
                <a:off x="1646" y="4372"/>
                <a:ext cx="2341" cy="374"/>
                <a:chOff x="1646" y="4372"/>
                <a:chExt cx="2341" cy="374"/>
              </a:xfrm>
            </p:grpSpPr>
            <p:sp>
              <p:nvSpPr>
                <p:cNvPr id="155" name="Rectangle 106"/>
                <p:cNvSpPr>
                  <a:spLocks noChangeArrowheads="1"/>
                </p:cNvSpPr>
                <p:nvPr/>
              </p:nvSpPr>
              <p:spPr bwMode="auto">
                <a:xfrm>
                  <a:off x="1674" y="4372"/>
                  <a:ext cx="2285" cy="374"/>
                </a:xfrm>
                <a:prstGeom prst="rect">
                  <a:avLst/>
                </a:prstGeom>
                <a:noFill/>
                <a:ln w="9525">
                  <a:noFill/>
                  <a:miter lim="800000"/>
                  <a:headEnd/>
                  <a:tailEnd/>
                </a:ln>
              </p:spPr>
              <p:txBody>
                <a:bodyPr bIns="0"/>
                <a:lstStyle/>
                <a:p>
                  <a:pPr algn="r"/>
                  <a:r>
                    <a:rPr lang="tr-TR" altLang="tr-TR" sz="900" b="1">
                      <a:latin typeface="Calibri" pitchFamily="34" charset="0"/>
                    </a:rPr>
                    <a:t>Sonuç</a:t>
                  </a:r>
                </a:p>
                <a:p>
                  <a:pPr algn="r" eaLnBrk="0" hangingPunct="0"/>
                  <a:endParaRPr lang="tr-TR" altLang="tr-TR" sz="900" b="1">
                    <a:latin typeface="Calibri" pitchFamily="34" charset="0"/>
                  </a:endParaRPr>
                </a:p>
              </p:txBody>
            </p:sp>
            <p:sp>
              <p:nvSpPr>
                <p:cNvPr id="156" name="Rectangle 107"/>
                <p:cNvSpPr>
                  <a:spLocks noChangeArrowheads="1"/>
                </p:cNvSpPr>
                <p:nvPr/>
              </p:nvSpPr>
              <p:spPr bwMode="auto">
                <a:xfrm>
                  <a:off x="1646" y="4372"/>
                  <a:ext cx="2341"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1" name="Group 108"/>
              <p:cNvGrpSpPr>
                <a:grpSpLocks/>
              </p:cNvGrpSpPr>
              <p:nvPr/>
            </p:nvGrpSpPr>
            <p:grpSpPr bwMode="auto">
              <a:xfrm>
                <a:off x="3987" y="4372"/>
                <a:ext cx="272" cy="374"/>
                <a:chOff x="3987" y="4372"/>
                <a:chExt cx="272" cy="374"/>
              </a:xfrm>
            </p:grpSpPr>
            <p:sp>
              <p:nvSpPr>
                <p:cNvPr id="153" name="Rectangle 109"/>
                <p:cNvSpPr>
                  <a:spLocks noChangeArrowheads="1"/>
                </p:cNvSpPr>
                <p:nvPr/>
              </p:nvSpPr>
              <p:spPr bwMode="auto">
                <a:xfrm>
                  <a:off x="4015" y="4372"/>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54" name="Rectangle 110"/>
                <p:cNvSpPr>
                  <a:spLocks noChangeArrowheads="1"/>
                </p:cNvSpPr>
                <p:nvPr/>
              </p:nvSpPr>
              <p:spPr bwMode="auto">
                <a:xfrm>
                  <a:off x="3987" y="4372"/>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2" name="Group 111"/>
              <p:cNvGrpSpPr>
                <a:grpSpLocks/>
              </p:cNvGrpSpPr>
              <p:nvPr/>
            </p:nvGrpSpPr>
            <p:grpSpPr bwMode="auto">
              <a:xfrm>
                <a:off x="4259" y="4372"/>
                <a:ext cx="272" cy="374"/>
                <a:chOff x="4259" y="4372"/>
                <a:chExt cx="272" cy="374"/>
              </a:xfrm>
            </p:grpSpPr>
            <p:sp>
              <p:nvSpPr>
                <p:cNvPr id="151" name="Rectangle 112"/>
                <p:cNvSpPr>
                  <a:spLocks noChangeArrowheads="1"/>
                </p:cNvSpPr>
                <p:nvPr/>
              </p:nvSpPr>
              <p:spPr bwMode="auto">
                <a:xfrm>
                  <a:off x="4287" y="4372"/>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52" name="Rectangle 113"/>
                <p:cNvSpPr>
                  <a:spLocks noChangeArrowheads="1"/>
                </p:cNvSpPr>
                <p:nvPr/>
              </p:nvSpPr>
              <p:spPr bwMode="auto">
                <a:xfrm>
                  <a:off x="4259" y="4372"/>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3" name="Group 114"/>
              <p:cNvGrpSpPr>
                <a:grpSpLocks/>
              </p:cNvGrpSpPr>
              <p:nvPr/>
            </p:nvGrpSpPr>
            <p:grpSpPr bwMode="auto">
              <a:xfrm>
                <a:off x="0" y="4746"/>
                <a:ext cx="1646" cy="2330"/>
                <a:chOff x="0" y="4746"/>
                <a:chExt cx="1646" cy="2330"/>
              </a:xfrm>
            </p:grpSpPr>
            <p:sp>
              <p:nvSpPr>
                <p:cNvPr id="149" name="Rectangle 115"/>
                <p:cNvSpPr>
                  <a:spLocks noChangeArrowheads="1"/>
                </p:cNvSpPr>
                <p:nvPr/>
              </p:nvSpPr>
              <p:spPr bwMode="auto">
                <a:xfrm>
                  <a:off x="28" y="4746"/>
                  <a:ext cx="1590" cy="2330"/>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 </a:t>
                  </a:r>
                </a:p>
                <a:p>
                  <a:pPr algn="just" eaLnBrk="0" hangingPunct="0"/>
                  <a:endParaRPr lang="tr-TR" altLang="tr-TR" sz="900" b="1">
                    <a:latin typeface="Calibri" pitchFamily="34" charset="0"/>
                  </a:endParaRPr>
                </a:p>
              </p:txBody>
            </p:sp>
            <p:sp>
              <p:nvSpPr>
                <p:cNvPr id="150" name="Rectangle 116"/>
                <p:cNvSpPr>
                  <a:spLocks noChangeArrowheads="1"/>
                </p:cNvSpPr>
                <p:nvPr/>
              </p:nvSpPr>
              <p:spPr bwMode="auto">
                <a:xfrm>
                  <a:off x="0" y="4746"/>
                  <a:ext cx="1646" cy="233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4" name="Group 117"/>
              <p:cNvGrpSpPr>
                <a:grpSpLocks/>
              </p:cNvGrpSpPr>
              <p:nvPr/>
            </p:nvGrpSpPr>
            <p:grpSpPr bwMode="auto">
              <a:xfrm>
                <a:off x="1646" y="4746"/>
                <a:ext cx="489" cy="1956"/>
                <a:chOff x="1646" y="4746"/>
                <a:chExt cx="489" cy="1956"/>
              </a:xfrm>
            </p:grpSpPr>
            <p:sp>
              <p:nvSpPr>
                <p:cNvPr id="147" name="Rectangle 118"/>
                <p:cNvSpPr>
                  <a:spLocks noChangeArrowheads="1"/>
                </p:cNvSpPr>
                <p:nvPr/>
              </p:nvSpPr>
              <p:spPr bwMode="auto">
                <a:xfrm>
                  <a:off x="1674" y="4746"/>
                  <a:ext cx="433" cy="1956"/>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3/4</a:t>
                  </a:r>
                </a:p>
                <a:p>
                  <a:pPr algn="just" eaLnBrk="0" hangingPunct="0"/>
                  <a:endParaRPr lang="tr-TR" altLang="tr-TR" sz="900" b="1">
                    <a:latin typeface="Calibri" pitchFamily="34" charset="0"/>
                  </a:endParaRPr>
                </a:p>
              </p:txBody>
            </p:sp>
            <p:sp>
              <p:nvSpPr>
                <p:cNvPr id="148" name="Rectangle 119"/>
                <p:cNvSpPr>
                  <a:spLocks noChangeArrowheads="1"/>
                </p:cNvSpPr>
                <p:nvPr/>
              </p:nvSpPr>
              <p:spPr bwMode="auto">
                <a:xfrm>
                  <a:off x="1646" y="4746"/>
                  <a:ext cx="489" cy="1956"/>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5" name="Group 120"/>
              <p:cNvGrpSpPr>
                <a:grpSpLocks/>
              </p:cNvGrpSpPr>
              <p:nvPr/>
            </p:nvGrpSpPr>
            <p:grpSpPr bwMode="auto">
              <a:xfrm>
                <a:off x="2135" y="4746"/>
                <a:ext cx="2396" cy="460"/>
                <a:chOff x="2135" y="4746"/>
                <a:chExt cx="2396" cy="460"/>
              </a:xfrm>
            </p:grpSpPr>
            <p:sp>
              <p:nvSpPr>
                <p:cNvPr id="145" name="Rectangle 121"/>
                <p:cNvSpPr>
                  <a:spLocks noChangeArrowheads="1"/>
                </p:cNvSpPr>
                <p:nvPr/>
              </p:nvSpPr>
              <p:spPr bwMode="auto">
                <a:xfrm>
                  <a:off x="2163" y="4746"/>
                  <a:ext cx="2340" cy="460"/>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2. Önündeki resimlere bak (“kırmızı” olan gösterilir.) ne renk olduğunu söyle.</a:t>
                  </a:r>
                </a:p>
                <a:p>
                  <a:pPr eaLnBrk="0" hangingPunct="0"/>
                  <a:endParaRPr lang="tr-TR" altLang="tr-TR" sz="900" b="1">
                    <a:latin typeface="Calibri" pitchFamily="34" charset="0"/>
                  </a:endParaRPr>
                </a:p>
              </p:txBody>
            </p:sp>
            <p:sp>
              <p:nvSpPr>
                <p:cNvPr id="146" name="Rectangle 122"/>
                <p:cNvSpPr>
                  <a:spLocks noChangeArrowheads="1"/>
                </p:cNvSpPr>
                <p:nvPr/>
              </p:nvSpPr>
              <p:spPr bwMode="auto">
                <a:xfrm>
                  <a:off x="2135" y="4746"/>
                  <a:ext cx="2396"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6" name="Group 123"/>
              <p:cNvGrpSpPr>
                <a:grpSpLocks/>
              </p:cNvGrpSpPr>
              <p:nvPr/>
            </p:nvGrpSpPr>
            <p:grpSpPr bwMode="auto">
              <a:xfrm>
                <a:off x="2135" y="5206"/>
                <a:ext cx="1852" cy="374"/>
                <a:chOff x="2135" y="5206"/>
                <a:chExt cx="1852" cy="374"/>
              </a:xfrm>
            </p:grpSpPr>
            <p:sp>
              <p:nvSpPr>
                <p:cNvPr id="143" name="Rectangle 124"/>
                <p:cNvSpPr>
                  <a:spLocks noChangeArrowheads="1"/>
                </p:cNvSpPr>
                <p:nvPr/>
              </p:nvSpPr>
              <p:spPr bwMode="auto">
                <a:xfrm>
                  <a:off x="2163" y="5206"/>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a. Kırmızı portakal, mavi portakal, sarı portakal</a:t>
                  </a:r>
                </a:p>
                <a:p>
                  <a:pPr algn="just" eaLnBrk="0" hangingPunct="0"/>
                  <a:endParaRPr lang="tr-TR" altLang="tr-TR" sz="900" b="1">
                    <a:latin typeface="Calibri" pitchFamily="34" charset="0"/>
                  </a:endParaRPr>
                </a:p>
              </p:txBody>
            </p:sp>
            <p:sp>
              <p:nvSpPr>
                <p:cNvPr id="144" name="Rectangle 125"/>
                <p:cNvSpPr>
                  <a:spLocks noChangeArrowheads="1"/>
                </p:cNvSpPr>
                <p:nvPr/>
              </p:nvSpPr>
              <p:spPr bwMode="auto">
                <a:xfrm>
                  <a:off x="2135" y="5206"/>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7" name="Group 126"/>
              <p:cNvGrpSpPr>
                <a:grpSpLocks/>
              </p:cNvGrpSpPr>
              <p:nvPr/>
            </p:nvGrpSpPr>
            <p:grpSpPr bwMode="auto">
              <a:xfrm>
                <a:off x="3987" y="5206"/>
                <a:ext cx="272" cy="374"/>
                <a:chOff x="3987" y="5206"/>
                <a:chExt cx="272" cy="374"/>
              </a:xfrm>
            </p:grpSpPr>
            <p:sp>
              <p:nvSpPr>
                <p:cNvPr id="141" name="Rectangle 127"/>
                <p:cNvSpPr>
                  <a:spLocks noChangeArrowheads="1"/>
                </p:cNvSpPr>
                <p:nvPr/>
              </p:nvSpPr>
              <p:spPr bwMode="auto">
                <a:xfrm>
                  <a:off x="4015" y="5206"/>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42" name="Rectangle 128"/>
                <p:cNvSpPr>
                  <a:spLocks noChangeArrowheads="1"/>
                </p:cNvSpPr>
                <p:nvPr/>
              </p:nvSpPr>
              <p:spPr bwMode="auto">
                <a:xfrm>
                  <a:off x="3987" y="5206"/>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8" name="Group 129"/>
              <p:cNvGrpSpPr>
                <a:grpSpLocks/>
              </p:cNvGrpSpPr>
              <p:nvPr/>
            </p:nvGrpSpPr>
            <p:grpSpPr bwMode="auto">
              <a:xfrm>
                <a:off x="4259" y="5206"/>
                <a:ext cx="272" cy="374"/>
                <a:chOff x="4259" y="5206"/>
                <a:chExt cx="272" cy="374"/>
              </a:xfrm>
            </p:grpSpPr>
            <p:sp>
              <p:nvSpPr>
                <p:cNvPr id="139" name="Rectangle 130"/>
                <p:cNvSpPr>
                  <a:spLocks noChangeArrowheads="1"/>
                </p:cNvSpPr>
                <p:nvPr/>
              </p:nvSpPr>
              <p:spPr bwMode="auto">
                <a:xfrm>
                  <a:off x="4287" y="5206"/>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40" name="Rectangle 131"/>
                <p:cNvSpPr>
                  <a:spLocks noChangeArrowheads="1"/>
                </p:cNvSpPr>
                <p:nvPr/>
              </p:nvSpPr>
              <p:spPr bwMode="auto">
                <a:xfrm>
                  <a:off x="4259" y="5206"/>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49" name="Group 132"/>
              <p:cNvGrpSpPr>
                <a:grpSpLocks/>
              </p:cNvGrpSpPr>
              <p:nvPr/>
            </p:nvGrpSpPr>
            <p:grpSpPr bwMode="auto">
              <a:xfrm>
                <a:off x="2135" y="5580"/>
                <a:ext cx="1852" cy="374"/>
                <a:chOff x="2135" y="5580"/>
                <a:chExt cx="1852" cy="374"/>
              </a:xfrm>
            </p:grpSpPr>
            <p:sp>
              <p:nvSpPr>
                <p:cNvPr id="137" name="Rectangle 133"/>
                <p:cNvSpPr>
                  <a:spLocks noChangeArrowheads="1"/>
                </p:cNvSpPr>
                <p:nvPr/>
              </p:nvSpPr>
              <p:spPr bwMode="auto">
                <a:xfrm>
                  <a:off x="2163" y="5580"/>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b. Sarı şişe, kırmızı şişe, yeşil şişe</a:t>
                  </a:r>
                </a:p>
                <a:p>
                  <a:pPr algn="just" eaLnBrk="0" hangingPunct="0"/>
                  <a:endParaRPr lang="tr-TR" altLang="tr-TR" sz="900" b="1">
                    <a:latin typeface="Calibri" pitchFamily="34" charset="0"/>
                  </a:endParaRPr>
                </a:p>
              </p:txBody>
            </p:sp>
            <p:sp>
              <p:nvSpPr>
                <p:cNvPr id="138" name="Rectangle 134"/>
                <p:cNvSpPr>
                  <a:spLocks noChangeArrowheads="1"/>
                </p:cNvSpPr>
                <p:nvPr/>
              </p:nvSpPr>
              <p:spPr bwMode="auto">
                <a:xfrm>
                  <a:off x="2135" y="5580"/>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0" name="Group 135"/>
              <p:cNvGrpSpPr>
                <a:grpSpLocks/>
              </p:cNvGrpSpPr>
              <p:nvPr/>
            </p:nvGrpSpPr>
            <p:grpSpPr bwMode="auto">
              <a:xfrm>
                <a:off x="3987" y="5580"/>
                <a:ext cx="272" cy="374"/>
                <a:chOff x="3987" y="5580"/>
                <a:chExt cx="272" cy="374"/>
              </a:xfrm>
            </p:grpSpPr>
            <p:sp>
              <p:nvSpPr>
                <p:cNvPr id="135" name="Rectangle 136"/>
                <p:cNvSpPr>
                  <a:spLocks noChangeArrowheads="1"/>
                </p:cNvSpPr>
                <p:nvPr/>
              </p:nvSpPr>
              <p:spPr bwMode="auto">
                <a:xfrm>
                  <a:off x="4015" y="5580"/>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36" name="Rectangle 137"/>
                <p:cNvSpPr>
                  <a:spLocks noChangeArrowheads="1"/>
                </p:cNvSpPr>
                <p:nvPr/>
              </p:nvSpPr>
              <p:spPr bwMode="auto">
                <a:xfrm>
                  <a:off x="3987" y="5580"/>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1" name="Group 138"/>
              <p:cNvGrpSpPr>
                <a:grpSpLocks/>
              </p:cNvGrpSpPr>
              <p:nvPr/>
            </p:nvGrpSpPr>
            <p:grpSpPr bwMode="auto">
              <a:xfrm>
                <a:off x="4259" y="5580"/>
                <a:ext cx="272" cy="374"/>
                <a:chOff x="4259" y="5580"/>
                <a:chExt cx="272" cy="374"/>
              </a:xfrm>
            </p:grpSpPr>
            <p:sp>
              <p:nvSpPr>
                <p:cNvPr id="133" name="Rectangle 139"/>
                <p:cNvSpPr>
                  <a:spLocks noChangeArrowheads="1"/>
                </p:cNvSpPr>
                <p:nvPr/>
              </p:nvSpPr>
              <p:spPr bwMode="auto">
                <a:xfrm>
                  <a:off x="4287" y="5580"/>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34" name="Rectangle 140"/>
                <p:cNvSpPr>
                  <a:spLocks noChangeArrowheads="1"/>
                </p:cNvSpPr>
                <p:nvPr/>
              </p:nvSpPr>
              <p:spPr bwMode="auto">
                <a:xfrm>
                  <a:off x="4259" y="5580"/>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2" name="Group 141"/>
              <p:cNvGrpSpPr>
                <a:grpSpLocks/>
              </p:cNvGrpSpPr>
              <p:nvPr/>
            </p:nvGrpSpPr>
            <p:grpSpPr bwMode="auto">
              <a:xfrm>
                <a:off x="2135" y="5954"/>
                <a:ext cx="1852" cy="374"/>
                <a:chOff x="2135" y="5954"/>
                <a:chExt cx="1852" cy="374"/>
              </a:xfrm>
            </p:grpSpPr>
            <p:sp>
              <p:nvSpPr>
                <p:cNvPr id="131" name="Rectangle 142"/>
                <p:cNvSpPr>
                  <a:spLocks noChangeArrowheads="1"/>
                </p:cNvSpPr>
                <p:nvPr/>
              </p:nvSpPr>
              <p:spPr bwMode="auto">
                <a:xfrm>
                  <a:off x="2163" y="5954"/>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c. Mavi araba, yeşil araba, kırmızı araba</a:t>
                  </a:r>
                </a:p>
                <a:p>
                  <a:pPr algn="just" eaLnBrk="0" hangingPunct="0"/>
                  <a:endParaRPr lang="tr-TR" altLang="tr-TR" sz="900" b="1">
                    <a:latin typeface="Calibri" pitchFamily="34" charset="0"/>
                  </a:endParaRPr>
                </a:p>
              </p:txBody>
            </p:sp>
            <p:sp>
              <p:nvSpPr>
                <p:cNvPr id="132" name="Rectangle 143"/>
                <p:cNvSpPr>
                  <a:spLocks noChangeArrowheads="1"/>
                </p:cNvSpPr>
                <p:nvPr/>
              </p:nvSpPr>
              <p:spPr bwMode="auto">
                <a:xfrm>
                  <a:off x="2135" y="5954"/>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3" name="Group 144"/>
              <p:cNvGrpSpPr>
                <a:grpSpLocks/>
              </p:cNvGrpSpPr>
              <p:nvPr/>
            </p:nvGrpSpPr>
            <p:grpSpPr bwMode="auto">
              <a:xfrm>
                <a:off x="3987" y="5954"/>
                <a:ext cx="272" cy="374"/>
                <a:chOff x="3987" y="5954"/>
                <a:chExt cx="272" cy="374"/>
              </a:xfrm>
            </p:grpSpPr>
            <p:sp>
              <p:nvSpPr>
                <p:cNvPr id="129" name="Rectangle 145"/>
                <p:cNvSpPr>
                  <a:spLocks noChangeArrowheads="1"/>
                </p:cNvSpPr>
                <p:nvPr/>
              </p:nvSpPr>
              <p:spPr bwMode="auto">
                <a:xfrm>
                  <a:off x="4015" y="5954"/>
                  <a:ext cx="216" cy="374"/>
                </a:xfrm>
                <a:prstGeom prst="rect">
                  <a:avLst/>
                </a:prstGeom>
                <a:noFill/>
                <a:ln w="9525">
                  <a:noFill/>
                  <a:miter lim="800000"/>
                  <a:headEnd/>
                  <a:tailEnd/>
                </a:ln>
              </p:spPr>
              <p:txBody>
                <a:bodyPr/>
                <a:lstStyle/>
                <a:p>
                  <a:pPr>
                    <a:tabLst>
                      <a:tab pos="449263" algn="r"/>
                    </a:tabLst>
                  </a:pPr>
                  <a:r>
                    <a:rPr lang="tr-TR" altLang="tr-TR" sz="900" b="1">
                      <a:latin typeface="Calibri" pitchFamily="34" charset="0"/>
                      <a:cs typeface="Times New Roman" pitchFamily="18" charset="0"/>
                    </a:rPr>
                    <a:t>  +</a:t>
                  </a:r>
                </a:p>
                <a:p>
                  <a:pPr eaLnBrk="0" hangingPunct="0">
                    <a:tabLst>
                      <a:tab pos="449263" algn="r"/>
                    </a:tabLst>
                  </a:pPr>
                  <a:endParaRPr lang="tr-TR" altLang="tr-TR" sz="900" b="1">
                    <a:latin typeface="Calibri" pitchFamily="34" charset="0"/>
                  </a:endParaRPr>
                </a:p>
              </p:txBody>
            </p:sp>
            <p:sp>
              <p:nvSpPr>
                <p:cNvPr id="130" name="Rectangle 146"/>
                <p:cNvSpPr>
                  <a:spLocks noChangeArrowheads="1"/>
                </p:cNvSpPr>
                <p:nvPr/>
              </p:nvSpPr>
              <p:spPr bwMode="auto">
                <a:xfrm>
                  <a:off x="3987" y="5954"/>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4" name="Group 147"/>
              <p:cNvGrpSpPr>
                <a:grpSpLocks/>
              </p:cNvGrpSpPr>
              <p:nvPr/>
            </p:nvGrpSpPr>
            <p:grpSpPr bwMode="auto">
              <a:xfrm>
                <a:off x="4259" y="5954"/>
                <a:ext cx="272" cy="374"/>
                <a:chOff x="4259" y="5954"/>
                <a:chExt cx="272" cy="374"/>
              </a:xfrm>
            </p:grpSpPr>
            <p:sp>
              <p:nvSpPr>
                <p:cNvPr id="127" name="Rectangle 148"/>
                <p:cNvSpPr>
                  <a:spLocks noChangeArrowheads="1"/>
                </p:cNvSpPr>
                <p:nvPr/>
              </p:nvSpPr>
              <p:spPr bwMode="auto">
                <a:xfrm>
                  <a:off x="4287" y="5954"/>
                  <a:ext cx="216" cy="374"/>
                </a:xfrm>
                <a:prstGeom prst="rect">
                  <a:avLst/>
                </a:prstGeom>
                <a:noFill/>
                <a:ln w="9525">
                  <a:noFill/>
                  <a:miter lim="800000"/>
                  <a:headEnd/>
                  <a:tailEnd/>
                </a:ln>
              </p:spPr>
              <p:txBody>
                <a:bodyPr/>
                <a:lstStyle/>
                <a:p>
                  <a:pPr>
                    <a:tabLst>
                      <a:tab pos="449263" algn="r"/>
                    </a:tabLst>
                  </a:pPr>
                  <a:r>
                    <a:rPr lang="tr-TR" altLang="tr-TR" sz="900" b="1">
                      <a:latin typeface="Calibri" pitchFamily="34" charset="0"/>
                      <a:cs typeface="Times New Roman" pitchFamily="18" charset="0"/>
                    </a:rPr>
                    <a:t>  +</a:t>
                  </a:r>
                </a:p>
                <a:p>
                  <a:pPr eaLnBrk="0" hangingPunct="0">
                    <a:tabLst>
                      <a:tab pos="449263" algn="r"/>
                    </a:tabLst>
                  </a:pPr>
                  <a:endParaRPr lang="tr-TR" altLang="tr-TR" sz="900" b="1">
                    <a:latin typeface="Calibri" pitchFamily="34" charset="0"/>
                  </a:endParaRPr>
                </a:p>
              </p:txBody>
            </p:sp>
            <p:sp>
              <p:nvSpPr>
                <p:cNvPr id="128" name="Rectangle 149"/>
                <p:cNvSpPr>
                  <a:spLocks noChangeArrowheads="1"/>
                </p:cNvSpPr>
                <p:nvPr/>
              </p:nvSpPr>
              <p:spPr bwMode="auto">
                <a:xfrm>
                  <a:off x="4259" y="5954"/>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5" name="Group 150"/>
              <p:cNvGrpSpPr>
                <a:grpSpLocks/>
              </p:cNvGrpSpPr>
              <p:nvPr/>
            </p:nvGrpSpPr>
            <p:grpSpPr bwMode="auto">
              <a:xfrm>
                <a:off x="2135" y="6328"/>
                <a:ext cx="1852" cy="374"/>
                <a:chOff x="2135" y="6328"/>
                <a:chExt cx="1852" cy="374"/>
              </a:xfrm>
            </p:grpSpPr>
            <p:sp>
              <p:nvSpPr>
                <p:cNvPr id="125" name="Rectangle 151"/>
                <p:cNvSpPr>
                  <a:spLocks noChangeArrowheads="1"/>
                </p:cNvSpPr>
                <p:nvPr/>
              </p:nvSpPr>
              <p:spPr bwMode="auto">
                <a:xfrm>
                  <a:off x="2163" y="6328"/>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ç. Kırmızı turp, kahverengi turp, yeşil turp</a:t>
                  </a:r>
                </a:p>
                <a:p>
                  <a:pPr algn="just" eaLnBrk="0" hangingPunct="0"/>
                  <a:endParaRPr lang="tr-TR" altLang="tr-TR" sz="900" b="1">
                    <a:latin typeface="Calibri" pitchFamily="34" charset="0"/>
                  </a:endParaRPr>
                </a:p>
              </p:txBody>
            </p:sp>
            <p:sp>
              <p:nvSpPr>
                <p:cNvPr id="126" name="Rectangle 152"/>
                <p:cNvSpPr>
                  <a:spLocks noChangeArrowheads="1"/>
                </p:cNvSpPr>
                <p:nvPr/>
              </p:nvSpPr>
              <p:spPr bwMode="auto">
                <a:xfrm>
                  <a:off x="2135" y="6328"/>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6" name="Group 153"/>
              <p:cNvGrpSpPr>
                <a:grpSpLocks/>
              </p:cNvGrpSpPr>
              <p:nvPr/>
            </p:nvGrpSpPr>
            <p:grpSpPr bwMode="auto">
              <a:xfrm>
                <a:off x="3987" y="6328"/>
                <a:ext cx="272" cy="374"/>
                <a:chOff x="3987" y="6328"/>
                <a:chExt cx="272" cy="374"/>
              </a:xfrm>
            </p:grpSpPr>
            <p:sp>
              <p:nvSpPr>
                <p:cNvPr id="123" name="Rectangle 154"/>
                <p:cNvSpPr>
                  <a:spLocks noChangeArrowheads="1"/>
                </p:cNvSpPr>
                <p:nvPr/>
              </p:nvSpPr>
              <p:spPr bwMode="auto">
                <a:xfrm>
                  <a:off x="4015" y="6328"/>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24" name="Rectangle 155"/>
                <p:cNvSpPr>
                  <a:spLocks noChangeArrowheads="1"/>
                </p:cNvSpPr>
                <p:nvPr/>
              </p:nvSpPr>
              <p:spPr bwMode="auto">
                <a:xfrm>
                  <a:off x="3987" y="6328"/>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7" name="Group 156"/>
              <p:cNvGrpSpPr>
                <a:grpSpLocks/>
              </p:cNvGrpSpPr>
              <p:nvPr/>
            </p:nvGrpSpPr>
            <p:grpSpPr bwMode="auto">
              <a:xfrm>
                <a:off x="4259" y="6328"/>
                <a:ext cx="272" cy="374"/>
                <a:chOff x="4259" y="6328"/>
                <a:chExt cx="272" cy="374"/>
              </a:xfrm>
            </p:grpSpPr>
            <p:sp>
              <p:nvSpPr>
                <p:cNvPr id="121" name="Rectangle 157"/>
                <p:cNvSpPr>
                  <a:spLocks noChangeArrowheads="1"/>
                </p:cNvSpPr>
                <p:nvPr/>
              </p:nvSpPr>
              <p:spPr bwMode="auto">
                <a:xfrm>
                  <a:off x="4287" y="6328"/>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22" name="Rectangle 158"/>
                <p:cNvSpPr>
                  <a:spLocks noChangeArrowheads="1"/>
                </p:cNvSpPr>
                <p:nvPr/>
              </p:nvSpPr>
              <p:spPr bwMode="auto">
                <a:xfrm>
                  <a:off x="4259" y="6328"/>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8" name="Group 159"/>
              <p:cNvGrpSpPr>
                <a:grpSpLocks/>
              </p:cNvGrpSpPr>
              <p:nvPr/>
            </p:nvGrpSpPr>
            <p:grpSpPr bwMode="auto">
              <a:xfrm>
                <a:off x="1646" y="6702"/>
                <a:ext cx="2341" cy="374"/>
                <a:chOff x="1646" y="6702"/>
                <a:chExt cx="2341" cy="374"/>
              </a:xfrm>
            </p:grpSpPr>
            <p:sp>
              <p:nvSpPr>
                <p:cNvPr id="119" name="Rectangle 160"/>
                <p:cNvSpPr>
                  <a:spLocks noChangeArrowheads="1"/>
                </p:cNvSpPr>
                <p:nvPr/>
              </p:nvSpPr>
              <p:spPr bwMode="auto">
                <a:xfrm>
                  <a:off x="1674" y="6702"/>
                  <a:ext cx="2285" cy="374"/>
                </a:xfrm>
                <a:prstGeom prst="rect">
                  <a:avLst/>
                </a:prstGeom>
                <a:noFill/>
                <a:ln w="9525">
                  <a:noFill/>
                  <a:miter lim="800000"/>
                  <a:headEnd/>
                  <a:tailEnd/>
                </a:ln>
              </p:spPr>
              <p:txBody>
                <a:bodyPr bIns="0"/>
                <a:lstStyle/>
                <a:p>
                  <a:pPr algn="r"/>
                  <a:r>
                    <a:rPr lang="tr-TR" altLang="tr-TR" sz="900" b="1">
                      <a:latin typeface="Calibri" pitchFamily="34" charset="0"/>
                    </a:rPr>
                    <a:t>Sonuç</a:t>
                  </a:r>
                </a:p>
                <a:p>
                  <a:pPr algn="r" eaLnBrk="0" hangingPunct="0"/>
                  <a:endParaRPr lang="tr-TR" altLang="tr-TR" sz="900" b="1">
                    <a:latin typeface="Calibri" pitchFamily="34" charset="0"/>
                  </a:endParaRPr>
                </a:p>
              </p:txBody>
            </p:sp>
            <p:sp>
              <p:nvSpPr>
                <p:cNvPr id="120" name="Rectangle 161"/>
                <p:cNvSpPr>
                  <a:spLocks noChangeArrowheads="1"/>
                </p:cNvSpPr>
                <p:nvPr/>
              </p:nvSpPr>
              <p:spPr bwMode="auto">
                <a:xfrm>
                  <a:off x="1646" y="6702"/>
                  <a:ext cx="2341"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9" name="Group 162"/>
              <p:cNvGrpSpPr>
                <a:grpSpLocks/>
              </p:cNvGrpSpPr>
              <p:nvPr/>
            </p:nvGrpSpPr>
            <p:grpSpPr bwMode="auto">
              <a:xfrm>
                <a:off x="3987" y="6702"/>
                <a:ext cx="272" cy="374"/>
                <a:chOff x="3987" y="6702"/>
                <a:chExt cx="272" cy="374"/>
              </a:xfrm>
            </p:grpSpPr>
            <p:sp>
              <p:nvSpPr>
                <p:cNvPr id="117" name="Rectangle 163"/>
                <p:cNvSpPr>
                  <a:spLocks noChangeArrowheads="1"/>
                </p:cNvSpPr>
                <p:nvPr/>
              </p:nvSpPr>
              <p:spPr bwMode="auto">
                <a:xfrm>
                  <a:off x="4015" y="6702"/>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18" name="Rectangle 164"/>
                <p:cNvSpPr>
                  <a:spLocks noChangeArrowheads="1"/>
                </p:cNvSpPr>
                <p:nvPr/>
              </p:nvSpPr>
              <p:spPr bwMode="auto">
                <a:xfrm>
                  <a:off x="3987" y="6702"/>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0" name="Group 165"/>
              <p:cNvGrpSpPr>
                <a:grpSpLocks/>
              </p:cNvGrpSpPr>
              <p:nvPr/>
            </p:nvGrpSpPr>
            <p:grpSpPr bwMode="auto">
              <a:xfrm>
                <a:off x="4259" y="6702"/>
                <a:ext cx="272" cy="374"/>
                <a:chOff x="4259" y="6702"/>
                <a:chExt cx="272" cy="374"/>
              </a:xfrm>
            </p:grpSpPr>
            <p:sp>
              <p:nvSpPr>
                <p:cNvPr id="115" name="Rectangle 166"/>
                <p:cNvSpPr>
                  <a:spLocks noChangeArrowheads="1"/>
                </p:cNvSpPr>
                <p:nvPr/>
              </p:nvSpPr>
              <p:spPr bwMode="auto">
                <a:xfrm>
                  <a:off x="4287" y="6702"/>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16" name="Rectangle 167"/>
                <p:cNvSpPr>
                  <a:spLocks noChangeArrowheads="1"/>
                </p:cNvSpPr>
                <p:nvPr/>
              </p:nvSpPr>
              <p:spPr bwMode="auto">
                <a:xfrm>
                  <a:off x="4259" y="6702"/>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1" name="Group 168"/>
              <p:cNvGrpSpPr>
                <a:grpSpLocks/>
              </p:cNvGrpSpPr>
              <p:nvPr/>
            </p:nvGrpSpPr>
            <p:grpSpPr bwMode="auto">
              <a:xfrm>
                <a:off x="0" y="7076"/>
                <a:ext cx="1646" cy="2128"/>
                <a:chOff x="0" y="7076"/>
                <a:chExt cx="1646" cy="2128"/>
              </a:xfrm>
            </p:grpSpPr>
            <p:sp>
              <p:nvSpPr>
                <p:cNvPr id="113" name="Rectangle 169"/>
                <p:cNvSpPr>
                  <a:spLocks noChangeArrowheads="1"/>
                </p:cNvSpPr>
                <p:nvPr/>
              </p:nvSpPr>
              <p:spPr bwMode="auto">
                <a:xfrm>
                  <a:off x="28" y="7076"/>
                  <a:ext cx="1590" cy="2128"/>
                </a:xfrm>
                <a:prstGeom prst="rect">
                  <a:avLst/>
                </a:prstGeom>
                <a:noFill/>
                <a:ln w="9525">
                  <a:noFill/>
                  <a:miter lim="800000"/>
                  <a:headEnd/>
                  <a:tailEnd/>
                </a:ln>
              </p:spPr>
              <p:txBody>
                <a:bodyPr/>
                <a:lstStyle/>
                <a:p>
                  <a:pPr algn="just"/>
                  <a:r>
                    <a:rPr lang="tr-TR" altLang="tr-TR" sz="1300" b="1">
                      <a:latin typeface="Calibri" pitchFamily="34" charset="0"/>
                      <a:cs typeface="Times New Roman" pitchFamily="18" charset="0"/>
                    </a:rPr>
                    <a:t>7. Dört farklı renk ve aynı şekil, malzeme ve büyüklükteki dört nesne arasından “kırmızı” olanı gösterir.</a:t>
                  </a:r>
                </a:p>
                <a:p>
                  <a:pPr algn="just" eaLnBrk="0" hangingPunct="0"/>
                  <a:endParaRPr lang="tr-TR" altLang="tr-TR" sz="1300" b="1">
                    <a:latin typeface="Calibri" pitchFamily="34" charset="0"/>
                  </a:endParaRPr>
                </a:p>
              </p:txBody>
            </p:sp>
            <p:sp>
              <p:nvSpPr>
                <p:cNvPr id="114" name="Rectangle 170"/>
                <p:cNvSpPr>
                  <a:spLocks noChangeArrowheads="1"/>
                </p:cNvSpPr>
                <p:nvPr/>
              </p:nvSpPr>
              <p:spPr bwMode="auto">
                <a:xfrm>
                  <a:off x="0" y="7076"/>
                  <a:ext cx="1646" cy="2128"/>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2" name="Group 171"/>
              <p:cNvGrpSpPr>
                <a:grpSpLocks/>
              </p:cNvGrpSpPr>
              <p:nvPr/>
            </p:nvGrpSpPr>
            <p:grpSpPr bwMode="auto">
              <a:xfrm>
                <a:off x="1646" y="7076"/>
                <a:ext cx="489" cy="2128"/>
                <a:chOff x="1646" y="7076"/>
                <a:chExt cx="489" cy="2128"/>
              </a:xfrm>
            </p:grpSpPr>
            <p:sp>
              <p:nvSpPr>
                <p:cNvPr id="111" name="Rectangle 172"/>
                <p:cNvSpPr>
                  <a:spLocks noChangeArrowheads="1"/>
                </p:cNvSpPr>
                <p:nvPr/>
              </p:nvSpPr>
              <p:spPr bwMode="auto">
                <a:xfrm>
                  <a:off x="1674" y="7076"/>
                  <a:ext cx="433" cy="2128"/>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 </a:t>
                  </a:r>
                </a:p>
                <a:p>
                  <a:pPr algn="just" eaLnBrk="0" hangingPunct="0"/>
                  <a:r>
                    <a:rPr lang="tr-TR" altLang="tr-TR" sz="900" b="1">
                      <a:latin typeface="Calibri" pitchFamily="34" charset="0"/>
                      <a:cs typeface="Times New Roman" pitchFamily="18" charset="0"/>
                    </a:rPr>
                    <a:t>3/4</a:t>
                  </a:r>
                </a:p>
                <a:p>
                  <a:pPr algn="just" eaLnBrk="0" hangingPunct="0"/>
                  <a:endParaRPr lang="tr-TR" altLang="tr-TR" sz="900" b="1">
                    <a:latin typeface="Calibri" pitchFamily="34" charset="0"/>
                  </a:endParaRPr>
                </a:p>
              </p:txBody>
            </p:sp>
            <p:sp>
              <p:nvSpPr>
                <p:cNvPr id="112" name="Rectangle 173"/>
                <p:cNvSpPr>
                  <a:spLocks noChangeArrowheads="1"/>
                </p:cNvSpPr>
                <p:nvPr/>
              </p:nvSpPr>
              <p:spPr bwMode="auto">
                <a:xfrm>
                  <a:off x="1646" y="7076"/>
                  <a:ext cx="489" cy="2128"/>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3" name="Group 174"/>
              <p:cNvGrpSpPr>
                <a:grpSpLocks/>
              </p:cNvGrpSpPr>
              <p:nvPr/>
            </p:nvGrpSpPr>
            <p:grpSpPr bwMode="auto">
              <a:xfrm>
                <a:off x="2135" y="7076"/>
                <a:ext cx="2396" cy="374"/>
                <a:chOff x="2135" y="7076"/>
                <a:chExt cx="2396" cy="374"/>
              </a:xfrm>
            </p:grpSpPr>
            <p:sp>
              <p:nvSpPr>
                <p:cNvPr id="109" name="Rectangle 175"/>
                <p:cNvSpPr>
                  <a:spLocks noChangeArrowheads="1"/>
                </p:cNvSpPr>
                <p:nvPr/>
              </p:nvSpPr>
              <p:spPr bwMode="auto">
                <a:xfrm>
                  <a:off x="2163" y="7076"/>
                  <a:ext cx="2340"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1. Önündekilere bak, “kırmızı” olanı göster.</a:t>
                  </a:r>
                </a:p>
                <a:p>
                  <a:pPr algn="just" eaLnBrk="0" hangingPunct="0"/>
                  <a:endParaRPr lang="tr-TR" altLang="tr-TR" sz="900" b="1">
                    <a:latin typeface="Calibri" pitchFamily="34" charset="0"/>
                  </a:endParaRPr>
                </a:p>
              </p:txBody>
            </p:sp>
            <p:sp>
              <p:nvSpPr>
                <p:cNvPr id="110" name="Rectangle 176"/>
                <p:cNvSpPr>
                  <a:spLocks noChangeArrowheads="1"/>
                </p:cNvSpPr>
                <p:nvPr/>
              </p:nvSpPr>
              <p:spPr bwMode="auto">
                <a:xfrm>
                  <a:off x="2135" y="7076"/>
                  <a:ext cx="2396"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4" name="Group 177"/>
              <p:cNvGrpSpPr>
                <a:grpSpLocks/>
              </p:cNvGrpSpPr>
              <p:nvPr/>
            </p:nvGrpSpPr>
            <p:grpSpPr bwMode="auto">
              <a:xfrm>
                <a:off x="2135" y="7450"/>
                <a:ext cx="1852" cy="460"/>
                <a:chOff x="2135" y="7450"/>
                <a:chExt cx="1852" cy="460"/>
              </a:xfrm>
            </p:grpSpPr>
            <p:sp>
              <p:nvSpPr>
                <p:cNvPr id="107" name="Rectangle 178"/>
                <p:cNvSpPr>
                  <a:spLocks noChangeArrowheads="1"/>
                </p:cNvSpPr>
                <p:nvPr/>
              </p:nvSpPr>
              <p:spPr bwMode="auto">
                <a:xfrm>
                  <a:off x="2163" y="7450"/>
                  <a:ext cx="1796" cy="460"/>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a. Ahşap kırmızı daire, mavi daire, sarı daire, yeşil daire</a:t>
                  </a:r>
                </a:p>
                <a:p>
                  <a:pPr algn="just" eaLnBrk="0" hangingPunct="0"/>
                  <a:endParaRPr lang="tr-TR" altLang="tr-TR" sz="900" b="1">
                    <a:latin typeface="Calibri" pitchFamily="34" charset="0"/>
                  </a:endParaRPr>
                </a:p>
              </p:txBody>
            </p:sp>
            <p:sp>
              <p:nvSpPr>
                <p:cNvPr id="108" name="Rectangle 179"/>
                <p:cNvSpPr>
                  <a:spLocks noChangeArrowheads="1"/>
                </p:cNvSpPr>
                <p:nvPr/>
              </p:nvSpPr>
              <p:spPr bwMode="auto">
                <a:xfrm>
                  <a:off x="2135" y="7450"/>
                  <a:ext cx="185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5" name="Group 180"/>
              <p:cNvGrpSpPr>
                <a:grpSpLocks/>
              </p:cNvGrpSpPr>
              <p:nvPr/>
            </p:nvGrpSpPr>
            <p:grpSpPr bwMode="auto">
              <a:xfrm>
                <a:off x="3987" y="7450"/>
                <a:ext cx="272" cy="460"/>
                <a:chOff x="3987" y="7450"/>
                <a:chExt cx="272" cy="460"/>
              </a:xfrm>
            </p:grpSpPr>
            <p:sp>
              <p:nvSpPr>
                <p:cNvPr id="105" name="Rectangle 181"/>
                <p:cNvSpPr>
                  <a:spLocks noChangeArrowheads="1"/>
                </p:cNvSpPr>
                <p:nvPr/>
              </p:nvSpPr>
              <p:spPr bwMode="auto">
                <a:xfrm>
                  <a:off x="4015" y="7450"/>
                  <a:ext cx="216" cy="460"/>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06" name="Rectangle 182"/>
                <p:cNvSpPr>
                  <a:spLocks noChangeArrowheads="1"/>
                </p:cNvSpPr>
                <p:nvPr/>
              </p:nvSpPr>
              <p:spPr bwMode="auto">
                <a:xfrm>
                  <a:off x="3987" y="7450"/>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6" name="Group 183"/>
              <p:cNvGrpSpPr>
                <a:grpSpLocks/>
              </p:cNvGrpSpPr>
              <p:nvPr/>
            </p:nvGrpSpPr>
            <p:grpSpPr bwMode="auto">
              <a:xfrm>
                <a:off x="4259" y="7450"/>
                <a:ext cx="272" cy="460"/>
                <a:chOff x="4259" y="7450"/>
                <a:chExt cx="272" cy="460"/>
              </a:xfrm>
            </p:grpSpPr>
            <p:sp>
              <p:nvSpPr>
                <p:cNvPr id="103" name="Rectangle 184"/>
                <p:cNvSpPr>
                  <a:spLocks noChangeArrowheads="1"/>
                </p:cNvSpPr>
                <p:nvPr/>
              </p:nvSpPr>
              <p:spPr bwMode="auto">
                <a:xfrm>
                  <a:off x="4287" y="7450"/>
                  <a:ext cx="216" cy="460"/>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04" name="Rectangle 185"/>
                <p:cNvSpPr>
                  <a:spLocks noChangeArrowheads="1"/>
                </p:cNvSpPr>
                <p:nvPr/>
              </p:nvSpPr>
              <p:spPr bwMode="auto">
                <a:xfrm>
                  <a:off x="4259" y="7450"/>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7" name="Group 186"/>
              <p:cNvGrpSpPr>
                <a:grpSpLocks/>
              </p:cNvGrpSpPr>
              <p:nvPr/>
            </p:nvGrpSpPr>
            <p:grpSpPr bwMode="auto">
              <a:xfrm>
                <a:off x="2135" y="7910"/>
                <a:ext cx="1852" cy="460"/>
                <a:chOff x="2135" y="7910"/>
                <a:chExt cx="1852" cy="460"/>
              </a:xfrm>
            </p:grpSpPr>
            <p:sp>
              <p:nvSpPr>
                <p:cNvPr id="101" name="Rectangle 187"/>
                <p:cNvSpPr>
                  <a:spLocks noChangeArrowheads="1"/>
                </p:cNvSpPr>
                <p:nvPr/>
              </p:nvSpPr>
              <p:spPr bwMode="auto">
                <a:xfrm>
                  <a:off x="2163" y="7910"/>
                  <a:ext cx="1796" cy="460"/>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b. Plastik kırmızı balon, yeşil balon, mavi balon sarı balon</a:t>
                  </a:r>
                </a:p>
                <a:p>
                  <a:pPr algn="just" eaLnBrk="0" hangingPunct="0"/>
                  <a:endParaRPr lang="tr-TR" altLang="tr-TR" sz="900" b="1">
                    <a:latin typeface="Calibri" pitchFamily="34" charset="0"/>
                  </a:endParaRPr>
                </a:p>
              </p:txBody>
            </p:sp>
            <p:sp>
              <p:nvSpPr>
                <p:cNvPr id="102" name="Rectangle 188"/>
                <p:cNvSpPr>
                  <a:spLocks noChangeArrowheads="1"/>
                </p:cNvSpPr>
                <p:nvPr/>
              </p:nvSpPr>
              <p:spPr bwMode="auto">
                <a:xfrm>
                  <a:off x="2135" y="7910"/>
                  <a:ext cx="185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8" name="Group 189"/>
              <p:cNvGrpSpPr>
                <a:grpSpLocks/>
              </p:cNvGrpSpPr>
              <p:nvPr/>
            </p:nvGrpSpPr>
            <p:grpSpPr bwMode="auto">
              <a:xfrm>
                <a:off x="3987" y="7910"/>
                <a:ext cx="272" cy="460"/>
                <a:chOff x="3987" y="7910"/>
                <a:chExt cx="272" cy="460"/>
              </a:xfrm>
            </p:grpSpPr>
            <p:sp>
              <p:nvSpPr>
                <p:cNvPr id="99" name="Rectangle 190"/>
                <p:cNvSpPr>
                  <a:spLocks noChangeArrowheads="1"/>
                </p:cNvSpPr>
                <p:nvPr/>
              </p:nvSpPr>
              <p:spPr bwMode="auto">
                <a:xfrm>
                  <a:off x="4015" y="7910"/>
                  <a:ext cx="216" cy="460"/>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100" name="Rectangle 191"/>
                <p:cNvSpPr>
                  <a:spLocks noChangeArrowheads="1"/>
                </p:cNvSpPr>
                <p:nvPr/>
              </p:nvSpPr>
              <p:spPr bwMode="auto">
                <a:xfrm>
                  <a:off x="3987" y="7910"/>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9" name="Group 192"/>
              <p:cNvGrpSpPr>
                <a:grpSpLocks/>
              </p:cNvGrpSpPr>
              <p:nvPr/>
            </p:nvGrpSpPr>
            <p:grpSpPr bwMode="auto">
              <a:xfrm>
                <a:off x="4259" y="7910"/>
                <a:ext cx="272" cy="460"/>
                <a:chOff x="4259" y="7910"/>
                <a:chExt cx="272" cy="460"/>
              </a:xfrm>
            </p:grpSpPr>
            <p:sp>
              <p:nvSpPr>
                <p:cNvPr id="97" name="Rectangle 193"/>
                <p:cNvSpPr>
                  <a:spLocks noChangeArrowheads="1"/>
                </p:cNvSpPr>
                <p:nvPr/>
              </p:nvSpPr>
              <p:spPr bwMode="auto">
                <a:xfrm>
                  <a:off x="4287" y="7910"/>
                  <a:ext cx="216" cy="460"/>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98" name="Rectangle 194"/>
                <p:cNvSpPr>
                  <a:spLocks noChangeArrowheads="1"/>
                </p:cNvSpPr>
                <p:nvPr/>
              </p:nvSpPr>
              <p:spPr bwMode="auto">
                <a:xfrm>
                  <a:off x="4259" y="7910"/>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70" name="Group 195"/>
              <p:cNvGrpSpPr>
                <a:grpSpLocks/>
              </p:cNvGrpSpPr>
              <p:nvPr/>
            </p:nvGrpSpPr>
            <p:grpSpPr bwMode="auto">
              <a:xfrm>
                <a:off x="2135" y="8370"/>
                <a:ext cx="1852" cy="460"/>
                <a:chOff x="2135" y="8370"/>
                <a:chExt cx="1852" cy="460"/>
              </a:xfrm>
            </p:grpSpPr>
            <p:sp>
              <p:nvSpPr>
                <p:cNvPr id="95" name="Rectangle 196"/>
                <p:cNvSpPr>
                  <a:spLocks noChangeArrowheads="1"/>
                </p:cNvSpPr>
                <p:nvPr/>
              </p:nvSpPr>
              <p:spPr bwMode="auto">
                <a:xfrm>
                  <a:off x="2163" y="8370"/>
                  <a:ext cx="1796" cy="460"/>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c. Kırmızı elişi kağıdı, mavi elişi kağıdı, sarı elişi kağıdı, yeşil elişi kağıdı</a:t>
                  </a:r>
                </a:p>
                <a:p>
                  <a:pPr algn="just" eaLnBrk="0" hangingPunct="0"/>
                  <a:endParaRPr lang="tr-TR" altLang="tr-TR" sz="900" b="1">
                    <a:latin typeface="Calibri" pitchFamily="34" charset="0"/>
                  </a:endParaRPr>
                </a:p>
              </p:txBody>
            </p:sp>
            <p:sp>
              <p:nvSpPr>
                <p:cNvPr id="96" name="Rectangle 197"/>
                <p:cNvSpPr>
                  <a:spLocks noChangeArrowheads="1"/>
                </p:cNvSpPr>
                <p:nvPr/>
              </p:nvSpPr>
              <p:spPr bwMode="auto">
                <a:xfrm>
                  <a:off x="2135" y="8370"/>
                  <a:ext cx="185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71" name="Group 198"/>
              <p:cNvGrpSpPr>
                <a:grpSpLocks/>
              </p:cNvGrpSpPr>
              <p:nvPr/>
            </p:nvGrpSpPr>
            <p:grpSpPr bwMode="auto">
              <a:xfrm>
                <a:off x="3987" y="8370"/>
                <a:ext cx="272" cy="460"/>
                <a:chOff x="3987" y="8370"/>
                <a:chExt cx="272" cy="460"/>
              </a:xfrm>
            </p:grpSpPr>
            <p:sp>
              <p:nvSpPr>
                <p:cNvPr id="93" name="Rectangle 199"/>
                <p:cNvSpPr>
                  <a:spLocks noChangeArrowheads="1"/>
                </p:cNvSpPr>
                <p:nvPr/>
              </p:nvSpPr>
              <p:spPr bwMode="auto">
                <a:xfrm>
                  <a:off x="4015" y="8370"/>
                  <a:ext cx="216" cy="460"/>
                </a:xfrm>
                <a:prstGeom prst="rect">
                  <a:avLst/>
                </a:prstGeom>
                <a:noFill/>
                <a:ln w="9525">
                  <a:noFill/>
                  <a:miter lim="800000"/>
                  <a:headEnd/>
                  <a:tailEnd/>
                </a:ln>
              </p:spPr>
              <p:txBody>
                <a:bodyPr/>
                <a:lstStyle/>
                <a:p>
                  <a:pPr>
                    <a:tabLst>
                      <a:tab pos="449263" algn="r"/>
                    </a:tabLst>
                  </a:pPr>
                  <a:r>
                    <a:rPr lang="tr-TR" altLang="tr-TR" sz="900" b="1">
                      <a:latin typeface="Calibri" pitchFamily="34" charset="0"/>
                      <a:cs typeface="Times New Roman" pitchFamily="18" charset="0"/>
                    </a:rPr>
                    <a:t>  -</a:t>
                  </a:r>
                </a:p>
                <a:p>
                  <a:pPr eaLnBrk="0" hangingPunct="0">
                    <a:tabLst>
                      <a:tab pos="449263" algn="r"/>
                    </a:tabLst>
                  </a:pPr>
                  <a:endParaRPr lang="tr-TR" altLang="tr-TR" sz="900" b="1">
                    <a:latin typeface="Calibri" pitchFamily="34" charset="0"/>
                  </a:endParaRPr>
                </a:p>
              </p:txBody>
            </p:sp>
            <p:sp>
              <p:nvSpPr>
                <p:cNvPr id="94" name="Rectangle 200"/>
                <p:cNvSpPr>
                  <a:spLocks noChangeArrowheads="1"/>
                </p:cNvSpPr>
                <p:nvPr/>
              </p:nvSpPr>
              <p:spPr bwMode="auto">
                <a:xfrm>
                  <a:off x="3987" y="8370"/>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72" name="Group 201"/>
              <p:cNvGrpSpPr>
                <a:grpSpLocks/>
              </p:cNvGrpSpPr>
              <p:nvPr/>
            </p:nvGrpSpPr>
            <p:grpSpPr bwMode="auto">
              <a:xfrm>
                <a:off x="4259" y="8370"/>
                <a:ext cx="272" cy="460"/>
                <a:chOff x="4259" y="8370"/>
                <a:chExt cx="272" cy="460"/>
              </a:xfrm>
            </p:grpSpPr>
            <p:sp>
              <p:nvSpPr>
                <p:cNvPr id="91" name="Rectangle 202"/>
                <p:cNvSpPr>
                  <a:spLocks noChangeArrowheads="1"/>
                </p:cNvSpPr>
                <p:nvPr/>
              </p:nvSpPr>
              <p:spPr bwMode="auto">
                <a:xfrm>
                  <a:off x="4287" y="8370"/>
                  <a:ext cx="216" cy="460"/>
                </a:xfrm>
                <a:prstGeom prst="rect">
                  <a:avLst/>
                </a:prstGeom>
                <a:noFill/>
                <a:ln w="9525">
                  <a:noFill/>
                  <a:miter lim="800000"/>
                  <a:headEnd/>
                  <a:tailEnd/>
                </a:ln>
              </p:spPr>
              <p:txBody>
                <a:bodyPr/>
                <a:lstStyle/>
                <a:p>
                  <a:pPr>
                    <a:tabLst>
                      <a:tab pos="449263" algn="r"/>
                    </a:tabLst>
                  </a:pPr>
                  <a:r>
                    <a:rPr lang="tr-TR" altLang="tr-TR" sz="900" b="1">
                      <a:latin typeface="Calibri" pitchFamily="34" charset="0"/>
                      <a:cs typeface="Times New Roman" pitchFamily="18" charset="0"/>
                    </a:rPr>
                    <a:t>  -</a:t>
                  </a:r>
                </a:p>
                <a:p>
                  <a:pPr eaLnBrk="0" hangingPunct="0">
                    <a:tabLst>
                      <a:tab pos="449263" algn="r"/>
                    </a:tabLst>
                  </a:pPr>
                  <a:endParaRPr lang="tr-TR" altLang="tr-TR" sz="900" b="1">
                    <a:latin typeface="Calibri" pitchFamily="34" charset="0"/>
                  </a:endParaRPr>
                </a:p>
              </p:txBody>
            </p:sp>
            <p:sp>
              <p:nvSpPr>
                <p:cNvPr id="92" name="Rectangle 203"/>
                <p:cNvSpPr>
                  <a:spLocks noChangeArrowheads="1"/>
                </p:cNvSpPr>
                <p:nvPr/>
              </p:nvSpPr>
              <p:spPr bwMode="auto">
                <a:xfrm>
                  <a:off x="4259" y="8370"/>
                  <a:ext cx="272" cy="460"/>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73" name="Group 204"/>
              <p:cNvGrpSpPr>
                <a:grpSpLocks/>
              </p:cNvGrpSpPr>
              <p:nvPr/>
            </p:nvGrpSpPr>
            <p:grpSpPr bwMode="auto">
              <a:xfrm>
                <a:off x="2135" y="8830"/>
                <a:ext cx="1852" cy="374"/>
                <a:chOff x="2135" y="8830"/>
                <a:chExt cx="1852" cy="374"/>
              </a:xfrm>
            </p:grpSpPr>
            <p:sp>
              <p:nvSpPr>
                <p:cNvPr id="89" name="Rectangle 205"/>
                <p:cNvSpPr>
                  <a:spLocks noChangeArrowheads="1"/>
                </p:cNvSpPr>
                <p:nvPr/>
              </p:nvSpPr>
              <p:spPr bwMode="auto">
                <a:xfrm>
                  <a:off x="2163" y="8830"/>
                  <a:ext cx="1796" cy="374"/>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ç. Plastik kırmızı ataç, mavi ataç, yeşil ataç, sarı ataç</a:t>
                  </a:r>
                </a:p>
                <a:p>
                  <a:pPr algn="just" eaLnBrk="0" hangingPunct="0"/>
                  <a:endParaRPr lang="tr-TR" altLang="tr-TR" sz="900" b="1">
                    <a:latin typeface="Calibri" pitchFamily="34" charset="0"/>
                  </a:endParaRPr>
                </a:p>
              </p:txBody>
            </p:sp>
            <p:sp>
              <p:nvSpPr>
                <p:cNvPr id="90" name="Rectangle 206"/>
                <p:cNvSpPr>
                  <a:spLocks noChangeArrowheads="1"/>
                </p:cNvSpPr>
                <p:nvPr/>
              </p:nvSpPr>
              <p:spPr bwMode="auto">
                <a:xfrm>
                  <a:off x="2135" y="8830"/>
                  <a:ext cx="185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74" name="Group 207"/>
              <p:cNvGrpSpPr>
                <a:grpSpLocks/>
              </p:cNvGrpSpPr>
              <p:nvPr/>
            </p:nvGrpSpPr>
            <p:grpSpPr bwMode="auto">
              <a:xfrm>
                <a:off x="3987" y="8830"/>
                <a:ext cx="272" cy="374"/>
                <a:chOff x="3987" y="8830"/>
                <a:chExt cx="272" cy="374"/>
              </a:xfrm>
            </p:grpSpPr>
            <p:sp>
              <p:nvSpPr>
                <p:cNvPr id="87" name="Rectangle 208"/>
                <p:cNvSpPr>
                  <a:spLocks noChangeArrowheads="1"/>
                </p:cNvSpPr>
                <p:nvPr/>
              </p:nvSpPr>
              <p:spPr bwMode="auto">
                <a:xfrm>
                  <a:off x="4015" y="8830"/>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88" name="Rectangle 209"/>
                <p:cNvSpPr>
                  <a:spLocks noChangeArrowheads="1"/>
                </p:cNvSpPr>
                <p:nvPr/>
              </p:nvSpPr>
              <p:spPr bwMode="auto">
                <a:xfrm>
                  <a:off x="3987" y="8830"/>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75" name="Group 210"/>
              <p:cNvGrpSpPr>
                <a:grpSpLocks/>
              </p:cNvGrpSpPr>
              <p:nvPr/>
            </p:nvGrpSpPr>
            <p:grpSpPr bwMode="auto">
              <a:xfrm>
                <a:off x="4259" y="8830"/>
                <a:ext cx="272" cy="374"/>
                <a:chOff x="4259" y="8830"/>
                <a:chExt cx="272" cy="374"/>
              </a:xfrm>
            </p:grpSpPr>
            <p:sp>
              <p:nvSpPr>
                <p:cNvPr id="85" name="Rectangle 211"/>
                <p:cNvSpPr>
                  <a:spLocks noChangeArrowheads="1"/>
                </p:cNvSpPr>
                <p:nvPr/>
              </p:nvSpPr>
              <p:spPr bwMode="auto">
                <a:xfrm>
                  <a:off x="4287" y="8830"/>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86" name="Rectangle 212"/>
                <p:cNvSpPr>
                  <a:spLocks noChangeArrowheads="1"/>
                </p:cNvSpPr>
                <p:nvPr/>
              </p:nvSpPr>
              <p:spPr bwMode="auto">
                <a:xfrm>
                  <a:off x="4259" y="8830"/>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76" name="Group 213"/>
              <p:cNvGrpSpPr>
                <a:grpSpLocks/>
              </p:cNvGrpSpPr>
              <p:nvPr/>
            </p:nvGrpSpPr>
            <p:grpSpPr bwMode="auto">
              <a:xfrm>
                <a:off x="0" y="9204"/>
                <a:ext cx="3987" cy="374"/>
                <a:chOff x="0" y="9204"/>
                <a:chExt cx="3987" cy="374"/>
              </a:xfrm>
            </p:grpSpPr>
            <p:sp>
              <p:nvSpPr>
                <p:cNvPr id="83" name="Rectangle 214"/>
                <p:cNvSpPr>
                  <a:spLocks noChangeArrowheads="1"/>
                </p:cNvSpPr>
                <p:nvPr/>
              </p:nvSpPr>
              <p:spPr bwMode="auto">
                <a:xfrm>
                  <a:off x="28" y="9204"/>
                  <a:ext cx="3931" cy="374"/>
                </a:xfrm>
                <a:prstGeom prst="rect">
                  <a:avLst/>
                </a:prstGeom>
                <a:noFill/>
                <a:ln w="9525">
                  <a:noFill/>
                  <a:miter lim="800000"/>
                  <a:headEnd/>
                  <a:tailEnd/>
                </a:ln>
              </p:spPr>
              <p:txBody>
                <a:bodyPr bIns="0"/>
                <a:lstStyle/>
                <a:p>
                  <a:pPr algn="r"/>
                  <a:r>
                    <a:rPr lang="tr-TR" altLang="tr-TR" sz="900" b="1">
                      <a:latin typeface="Calibri" pitchFamily="34" charset="0"/>
                    </a:rPr>
                    <a:t>Sonuç</a:t>
                  </a:r>
                </a:p>
                <a:p>
                  <a:pPr algn="r" eaLnBrk="0" hangingPunct="0"/>
                  <a:endParaRPr lang="tr-TR" altLang="tr-TR" sz="900" b="1">
                    <a:latin typeface="Calibri" pitchFamily="34" charset="0"/>
                  </a:endParaRPr>
                </a:p>
              </p:txBody>
            </p:sp>
            <p:sp>
              <p:nvSpPr>
                <p:cNvPr id="84" name="Rectangle 215"/>
                <p:cNvSpPr>
                  <a:spLocks noChangeArrowheads="1"/>
                </p:cNvSpPr>
                <p:nvPr/>
              </p:nvSpPr>
              <p:spPr bwMode="auto">
                <a:xfrm>
                  <a:off x="0" y="9204"/>
                  <a:ext cx="3987"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77" name="Group 216"/>
              <p:cNvGrpSpPr>
                <a:grpSpLocks/>
              </p:cNvGrpSpPr>
              <p:nvPr/>
            </p:nvGrpSpPr>
            <p:grpSpPr bwMode="auto">
              <a:xfrm>
                <a:off x="3987" y="9204"/>
                <a:ext cx="272" cy="374"/>
                <a:chOff x="3987" y="9204"/>
                <a:chExt cx="272" cy="374"/>
              </a:xfrm>
            </p:grpSpPr>
            <p:sp>
              <p:nvSpPr>
                <p:cNvPr id="81" name="Rectangle 217"/>
                <p:cNvSpPr>
                  <a:spLocks noChangeArrowheads="1"/>
                </p:cNvSpPr>
                <p:nvPr/>
              </p:nvSpPr>
              <p:spPr bwMode="auto">
                <a:xfrm>
                  <a:off x="4015" y="9204"/>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82" name="Rectangle 218"/>
                <p:cNvSpPr>
                  <a:spLocks noChangeArrowheads="1"/>
                </p:cNvSpPr>
                <p:nvPr/>
              </p:nvSpPr>
              <p:spPr bwMode="auto">
                <a:xfrm>
                  <a:off x="3987" y="9204"/>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78" name="Group 219"/>
              <p:cNvGrpSpPr>
                <a:grpSpLocks/>
              </p:cNvGrpSpPr>
              <p:nvPr/>
            </p:nvGrpSpPr>
            <p:grpSpPr bwMode="auto">
              <a:xfrm>
                <a:off x="4259" y="9204"/>
                <a:ext cx="272" cy="374"/>
                <a:chOff x="4259" y="9204"/>
                <a:chExt cx="272" cy="374"/>
              </a:xfrm>
            </p:grpSpPr>
            <p:sp>
              <p:nvSpPr>
                <p:cNvPr id="79" name="Rectangle 220"/>
                <p:cNvSpPr>
                  <a:spLocks noChangeArrowheads="1"/>
                </p:cNvSpPr>
                <p:nvPr/>
              </p:nvSpPr>
              <p:spPr bwMode="auto">
                <a:xfrm>
                  <a:off x="4287" y="9204"/>
                  <a:ext cx="216" cy="374"/>
                </a:xfrm>
                <a:prstGeom prst="rect">
                  <a:avLst/>
                </a:prstGeom>
                <a:noFill/>
                <a:ln w="9525">
                  <a:noFill/>
                  <a:miter lim="800000"/>
                  <a:headEnd/>
                  <a:tailEnd/>
                </a:ln>
              </p:spPr>
              <p:txBody>
                <a:bodyPr/>
                <a:lstStyle/>
                <a:p>
                  <a:r>
                    <a:rPr lang="tr-TR" altLang="tr-TR" sz="900" b="1">
                      <a:latin typeface="Calibri" pitchFamily="34" charset="0"/>
                      <a:cs typeface="Times New Roman" pitchFamily="18" charset="0"/>
                    </a:rPr>
                    <a:t>  -</a:t>
                  </a:r>
                </a:p>
                <a:p>
                  <a:pPr eaLnBrk="0" hangingPunct="0"/>
                  <a:endParaRPr lang="tr-TR" altLang="tr-TR" sz="900" b="1">
                    <a:latin typeface="Calibri" pitchFamily="34" charset="0"/>
                  </a:endParaRPr>
                </a:p>
              </p:txBody>
            </p:sp>
            <p:sp>
              <p:nvSpPr>
                <p:cNvPr id="80" name="Rectangle 221"/>
                <p:cNvSpPr>
                  <a:spLocks noChangeArrowheads="1"/>
                </p:cNvSpPr>
                <p:nvPr/>
              </p:nvSpPr>
              <p:spPr bwMode="auto">
                <a:xfrm>
                  <a:off x="4259" y="9204"/>
                  <a:ext cx="272" cy="37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sp>
          <p:nvSpPr>
            <p:cNvPr id="6" name="Rectangle 222"/>
            <p:cNvSpPr>
              <a:spLocks noChangeArrowheads="1"/>
            </p:cNvSpPr>
            <p:nvPr/>
          </p:nvSpPr>
          <p:spPr bwMode="auto">
            <a:xfrm>
              <a:off x="-3" y="-3"/>
              <a:ext cx="4537" cy="9584"/>
            </a:xfrm>
            <a:prstGeom prst="rect">
              <a:avLst/>
            </a:prstGeom>
            <a:noFill/>
            <a:ln w="11112">
              <a:solidFill>
                <a:srgbClr val="969696"/>
              </a:solidFill>
              <a:miter lim="800000"/>
              <a:headEnd/>
              <a:tailEnd/>
            </a:ln>
          </p:spPr>
          <p:txBody>
            <a:bodyPr/>
            <a:lstStyle/>
            <a:p>
              <a:endParaRPr lang="tr-TR" altLang="tr-TR">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355600" y="234950"/>
            <a:ext cx="8420100" cy="6102350"/>
            <a:chOff x="233" y="404"/>
            <a:chExt cx="5304" cy="3360"/>
          </a:xfrm>
        </p:grpSpPr>
        <p:grpSp>
          <p:nvGrpSpPr>
            <p:cNvPr id="3" name="Group 55"/>
            <p:cNvGrpSpPr>
              <a:grpSpLocks/>
            </p:cNvGrpSpPr>
            <p:nvPr/>
          </p:nvGrpSpPr>
          <p:grpSpPr bwMode="auto">
            <a:xfrm>
              <a:off x="237" y="408"/>
              <a:ext cx="5296" cy="3352"/>
              <a:chOff x="237" y="408"/>
              <a:chExt cx="5296" cy="3352"/>
            </a:xfrm>
          </p:grpSpPr>
          <p:grpSp>
            <p:nvGrpSpPr>
              <p:cNvPr id="4" name="Group 6"/>
              <p:cNvGrpSpPr>
                <a:grpSpLocks/>
              </p:cNvGrpSpPr>
              <p:nvPr/>
            </p:nvGrpSpPr>
            <p:grpSpPr bwMode="auto">
              <a:xfrm>
                <a:off x="237" y="408"/>
                <a:ext cx="1084" cy="1213"/>
                <a:chOff x="0" y="519"/>
                <a:chExt cx="767" cy="989"/>
              </a:xfrm>
            </p:grpSpPr>
            <p:sp>
              <p:nvSpPr>
                <p:cNvPr id="32818" name="Rectangle 7"/>
                <p:cNvSpPr>
                  <a:spLocks noChangeArrowheads="1"/>
                </p:cNvSpPr>
                <p:nvPr/>
              </p:nvSpPr>
              <p:spPr bwMode="auto">
                <a:xfrm>
                  <a:off x="28" y="519"/>
                  <a:ext cx="711" cy="989"/>
                </a:xfrm>
                <a:prstGeom prst="rect">
                  <a:avLst/>
                </a:prstGeom>
                <a:noFill/>
                <a:ln w="9525">
                  <a:noFill/>
                  <a:miter lim="800000"/>
                  <a:headEnd/>
                  <a:tailEnd/>
                </a:ln>
              </p:spPr>
              <p:txBody>
                <a:bodyPr/>
                <a:lstStyle/>
                <a:p>
                  <a:pPr algn="ctr"/>
                  <a:r>
                    <a:rPr lang="tr-TR" altLang="tr-TR" sz="1400" b="1">
                      <a:latin typeface="Calibri" pitchFamily="34" charset="0"/>
                      <a:cs typeface="Arial" charset="0"/>
                    </a:rPr>
                    <a:t> </a:t>
                  </a:r>
                  <a:endParaRPr lang="tr-TR" altLang="tr-TR" sz="1400" b="1">
                    <a:latin typeface="Calibri" pitchFamily="34" charset="0"/>
                    <a:cs typeface="Times New Roman" pitchFamily="18" charset="0"/>
                  </a:endParaRPr>
                </a:p>
                <a:p>
                  <a:pPr algn="ctr" eaLnBrk="0" hangingPunct="0"/>
                  <a:r>
                    <a:rPr lang="tr-TR" altLang="tr-TR" sz="1400" b="1">
                      <a:latin typeface="Calibri" pitchFamily="34" charset="0"/>
                      <a:cs typeface="Arial" charset="0"/>
                    </a:rPr>
                    <a:t>BİLDİRİMLER</a:t>
                  </a:r>
                  <a:endParaRPr lang="tr-TR" altLang="tr-TR" sz="1400" b="1">
                    <a:latin typeface="Calibri" pitchFamily="34" charset="0"/>
                    <a:cs typeface="Times New Roman" pitchFamily="18" charset="0"/>
                  </a:endParaRPr>
                </a:p>
                <a:p>
                  <a:pPr algn="ctr" eaLnBrk="0" hangingPunct="0"/>
                  <a:r>
                    <a:rPr lang="tr-TR" altLang="tr-TR" sz="1400" b="1">
                      <a:latin typeface="Calibri" pitchFamily="34" charset="0"/>
                      <a:cs typeface="Times New Roman" pitchFamily="18" charset="0"/>
                    </a:rPr>
                    <a:t> </a:t>
                  </a:r>
                </a:p>
                <a:p>
                  <a:pPr algn="ctr" eaLnBrk="0" hangingPunct="0"/>
                  <a:endParaRPr lang="tr-TR" altLang="tr-TR" sz="1400" b="1">
                    <a:latin typeface="Calibri" pitchFamily="34" charset="0"/>
                  </a:endParaRPr>
                </a:p>
              </p:txBody>
            </p:sp>
            <p:sp>
              <p:nvSpPr>
                <p:cNvPr id="32819" name="Rectangle 8"/>
                <p:cNvSpPr>
                  <a:spLocks noChangeArrowheads="1"/>
                </p:cNvSpPr>
                <p:nvPr/>
              </p:nvSpPr>
              <p:spPr bwMode="auto">
                <a:xfrm>
                  <a:off x="0" y="519"/>
                  <a:ext cx="767" cy="989"/>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5" name="Group 9"/>
              <p:cNvGrpSpPr>
                <a:grpSpLocks/>
              </p:cNvGrpSpPr>
              <p:nvPr/>
            </p:nvGrpSpPr>
            <p:grpSpPr bwMode="auto">
              <a:xfrm>
                <a:off x="1321" y="408"/>
                <a:ext cx="565" cy="1213"/>
                <a:chOff x="767" y="519"/>
                <a:chExt cx="400" cy="989"/>
              </a:xfrm>
            </p:grpSpPr>
            <p:sp>
              <p:nvSpPr>
                <p:cNvPr id="32816" name="Rectangle 10"/>
                <p:cNvSpPr>
                  <a:spLocks noChangeArrowheads="1"/>
                </p:cNvSpPr>
                <p:nvPr/>
              </p:nvSpPr>
              <p:spPr bwMode="auto">
                <a:xfrm>
                  <a:off x="795" y="519"/>
                  <a:ext cx="344" cy="989"/>
                </a:xfrm>
                <a:prstGeom prst="rect">
                  <a:avLst/>
                </a:prstGeom>
                <a:noFill/>
                <a:ln w="9525">
                  <a:noFill/>
                  <a:miter lim="800000"/>
                  <a:headEnd/>
                  <a:tailEnd/>
                </a:ln>
              </p:spPr>
              <p:txBody>
                <a:bodyPr/>
                <a:lstStyle/>
                <a:p>
                  <a:pPr algn="ctr"/>
                  <a:r>
                    <a:rPr lang="tr-TR" altLang="tr-TR" sz="1300" b="1">
                      <a:latin typeface="Calibri" pitchFamily="34" charset="0"/>
                      <a:cs typeface="Arial" charset="0"/>
                    </a:rPr>
                    <a:t> </a:t>
                  </a:r>
                  <a:endParaRPr lang="tr-TR" altLang="tr-TR" sz="1300" b="1">
                    <a:latin typeface="Calibri" pitchFamily="34" charset="0"/>
                    <a:cs typeface="Times New Roman" pitchFamily="18" charset="0"/>
                  </a:endParaRPr>
                </a:p>
                <a:p>
                  <a:pPr algn="ctr" eaLnBrk="0" hangingPunct="0"/>
                  <a:r>
                    <a:rPr lang="tr-TR" altLang="tr-TR" sz="1300" b="1">
                      <a:latin typeface="Calibri" pitchFamily="34" charset="0"/>
                      <a:cs typeface="Arial" charset="0"/>
                    </a:rPr>
                    <a:t>ÖLÇÜT</a:t>
                  </a:r>
                  <a:endParaRPr lang="tr-TR" altLang="tr-TR" sz="1300" b="1">
                    <a:latin typeface="Calibri" pitchFamily="34" charset="0"/>
                    <a:cs typeface="Times New Roman" pitchFamily="18" charset="0"/>
                  </a:endParaRPr>
                </a:p>
                <a:p>
                  <a:pPr algn="ctr" eaLnBrk="0" hangingPunct="0"/>
                  <a:endParaRPr lang="tr-TR" altLang="tr-TR" sz="1300" b="1">
                    <a:latin typeface="Calibri" pitchFamily="34" charset="0"/>
                  </a:endParaRPr>
                </a:p>
              </p:txBody>
            </p:sp>
            <p:sp>
              <p:nvSpPr>
                <p:cNvPr id="32817" name="Rectangle 11"/>
                <p:cNvSpPr>
                  <a:spLocks noChangeArrowheads="1"/>
                </p:cNvSpPr>
                <p:nvPr/>
              </p:nvSpPr>
              <p:spPr bwMode="auto">
                <a:xfrm>
                  <a:off x="767" y="519"/>
                  <a:ext cx="400" cy="989"/>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6" name="Group 12"/>
              <p:cNvGrpSpPr>
                <a:grpSpLocks/>
              </p:cNvGrpSpPr>
              <p:nvPr/>
            </p:nvGrpSpPr>
            <p:grpSpPr bwMode="auto">
              <a:xfrm>
                <a:off x="1886" y="408"/>
                <a:ext cx="1915" cy="1213"/>
                <a:chOff x="1167" y="519"/>
                <a:chExt cx="1355" cy="989"/>
              </a:xfrm>
            </p:grpSpPr>
            <p:grpSp>
              <p:nvGrpSpPr>
                <p:cNvPr id="7" name="Group 13"/>
                <p:cNvGrpSpPr>
                  <a:grpSpLocks/>
                </p:cNvGrpSpPr>
                <p:nvPr/>
              </p:nvGrpSpPr>
              <p:grpSpPr bwMode="auto">
                <a:xfrm>
                  <a:off x="1195" y="519"/>
                  <a:ext cx="1299" cy="692"/>
                  <a:chOff x="0" y="1690"/>
                  <a:chExt cx="1299" cy="692"/>
                </a:xfrm>
              </p:grpSpPr>
              <p:sp>
                <p:nvSpPr>
                  <p:cNvPr id="32814" name="Rectangle 14"/>
                  <p:cNvSpPr>
                    <a:spLocks noChangeArrowheads="1"/>
                  </p:cNvSpPr>
                  <p:nvPr/>
                </p:nvSpPr>
                <p:spPr bwMode="auto">
                  <a:xfrm>
                    <a:off x="0" y="1690"/>
                    <a:ext cx="1299" cy="274"/>
                  </a:xfrm>
                  <a:prstGeom prst="rect">
                    <a:avLst/>
                  </a:prstGeom>
                  <a:noFill/>
                  <a:ln w="9525">
                    <a:noFill/>
                    <a:miter lim="800000"/>
                    <a:headEnd/>
                    <a:tailEnd/>
                  </a:ln>
                </p:spPr>
                <p:txBody>
                  <a:bodyPr>
                    <a:spAutoFit/>
                  </a:bodyPr>
                  <a:lstStyle/>
                  <a:p>
                    <a:pPr algn="ctr"/>
                    <a:r>
                      <a:rPr lang="tr-TR" altLang="tr-TR" sz="10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endParaRPr lang="tr-TR" altLang="tr-TR" sz="2400" b="1">
                      <a:latin typeface="Calibri" pitchFamily="34" charset="0"/>
                    </a:endParaRPr>
                  </a:p>
                </p:txBody>
              </p:sp>
              <p:sp>
                <p:nvSpPr>
                  <p:cNvPr id="32815" name="Rectangle 15"/>
                  <p:cNvSpPr>
                    <a:spLocks noChangeArrowheads="1"/>
                  </p:cNvSpPr>
                  <p:nvPr/>
                </p:nvSpPr>
                <p:spPr bwMode="auto">
                  <a:xfrm>
                    <a:off x="0" y="2074"/>
                    <a:ext cx="1299" cy="308"/>
                  </a:xfrm>
                  <a:prstGeom prst="rect">
                    <a:avLst/>
                  </a:prstGeom>
                  <a:noFill/>
                  <a:ln w="9525">
                    <a:noFill/>
                    <a:miter lim="800000"/>
                    <a:headEnd/>
                    <a:tailEnd/>
                  </a:ln>
                </p:spPr>
                <p:txBody>
                  <a:bodyPr bIns="0">
                    <a:spAutoFit/>
                  </a:bodyPr>
                  <a:lstStyle/>
                  <a:p>
                    <a:pPr algn="ctr"/>
                    <a:endParaRPr lang="tr-TR" altLang="tr-TR" sz="1400" b="1">
                      <a:latin typeface="Calibri" pitchFamily="34" charset="0"/>
                    </a:endParaRPr>
                  </a:p>
                  <a:p>
                    <a:pPr algn="ctr" eaLnBrk="0" hangingPunct="0"/>
                    <a:r>
                      <a:rPr lang="tr-TR" altLang="tr-TR" sz="1400" b="1">
                        <a:latin typeface="Calibri" pitchFamily="34" charset="0"/>
                      </a:rPr>
                      <a:t>SORULAR</a:t>
                    </a:r>
                  </a:p>
                  <a:p>
                    <a:pPr algn="ctr" eaLnBrk="0" hangingPunct="0"/>
                    <a:endParaRPr lang="tr-TR" altLang="tr-TR" sz="1400" b="1">
                      <a:latin typeface="Calibri" pitchFamily="34" charset="0"/>
                    </a:endParaRPr>
                  </a:p>
                </p:txBody>
              </p:sp>
            </p:grpSp>
            <p:sp>
              <p:nvSpPr>
                <p:cNvPr id="32813" name="Rectangle 16"/>
                <p:cNvSpPr>
                  <a:spLocks noChangeArrowheads="1"/>
                </p:cNvSpPr>
                <p:nvPr/>
              </p:nvSpPr>
              <p:spPr bwMode="auto">
                <a:xfrm>
                  <a:off x="1167" y="519"/>
                  <a:ext cx="1355" cy="989"/>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8" name="Group 17"/>
              <p:cNvGrpSpPr>
                <a:grpSpLocks/>
              </p:cNvGrpSpPr>
              <p:nvPr/>
            </p:nvGrpSpPr>
            <p:grpSpPr bwMode="auto">
              <a:xfrm>
                <a:off x="3801" y="408"/>
                <a:ext cx="556" cy="1213"/>
                <a:chOff x="2522" y="519"/>
                <a:chExt cx="394" cy="989"/>
              </a:xfrm>
            </p:grpSpPr>
            <p:sp>
              <p:nvSpPr>
                <p:cNvPr id="32810" name="Rectangle 18"/>
                <p:cNvSpPr>
                  <a:spLocks noChangeArrowheads="1"/>
                </p:cNvSpPr>
                <p:nvPr/>
              </p:nvSpPr>
              <p:spPr bwMode="auto">
                <a:xfrm>
                  <a:off x="2550" y="519"/>
                  <a:ext cx="338" cy="989"/>
                </a:xfrm>
                <a:prstGeom prst="rect">
                  <a:avLst/>
                </a:prstGeom>
                <a:noFill/>
                <a:ln w="9525">
                  <a:noFill/>
                  <a:miter lim="800000"/>
                  <a:headEnd/>
                  <a:tailEnd/>
                </a:ln>
              </p:spPr>
              <p:txBody>
                <a:bodyPr/>
                <a:lstStyle/>
                <a:p>
                  <a:pPr algn="ctr"/>
                  <a:r>
                    <a:rPr lang="tr-TR" altLang="tr-TR" sz="1400" b="1">
                      <a:latin typeface="Calibri" pitchFamily="34" charset="0"/>
                      <a:cs typeface="Arial" charset="0"/>
                    </a:rPr>
                    <a:t> </a:t>
                  </a:r>
                  <a:endParaRPr lang="tr-TR" altLang="tr-TR" sz="1400" b="1">
                    <a:latin typeface="Calibri" pitchFamily="34" charset="0"/>
                    <a:cs typeface="Times New Roman" pitchFamily="18" charset="0"/>
                  </a:endParaRPr>
                </a:p>
                <a:p>
                  <a:pPr algn="ctr" eaLnBrk="0" hangingPunct="0"/>
                  <a:r>
                    <a:rPr lang="tr-TR" altLang="tr-TR" sz="1400" b="1">
                      <a:latin typeface="Calibri" pitchFamily="34" charset="0"/>
                      <a:cs typeface="Arial" charset="0"/>
                    </a:rPr>
                    <a:t>ALİ</a:t>
                  </a:r>
                  <a:endParaRPr lang="tr-TR" altLang="tr-TR" sz="1400" b="1">
                    <a:latin typeface="Calibri" pitchFamily="34" charset="0"/>
                    <a:cs typeface="Times New Roman" pitchFamily="18" charset="0"/>
                  </a:endParaRPr>
                </a:p>
                <a:p>
                  <a:pPr algn="ctr" eaLnBrk="0" hangingPunct="0"/>
                  <a:endParaRPr lang="tr-TR" altLang="tr-TR" sz="1400" b="1">
                    <a:latin typeface="Calibri" pitchFamily="34" charset="0"/>
                  </a:endParaRPr>
                </a:p>
              </p:txBody>
            </p:sp>
            <p:sp>
              <p:nvSpPr>
                <p:cNvPr id="32811" name="Rectangle 19"/>
                <p:cNvSpPr>
                  <a:spLocks noChangeArrowheads="1"/>
                </p:cNvSpPr>
                <p:nvPr/>
              </p:nvSpPr>
              <p:spPr bwMode="auto">
                <a:xfrm>
                  <a:off x="2522" y="519"/>
                  <a:ext cx="394" cy="989"/>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9" name="Group 20"/>
              <p:cNvGrpSpPr>
                <a:grpSpLocks/>
              </p:cNvGrpSpPr>
              <p:nvPr/>
            </p:nvGrpSpPr>
            <p:grpSpPr bwMode="auto">
              <a:xfrm>
                <a:off x="4357" y="408"/>
                <a:ext cx="588" cy="1213"/>
                <a:chOff x="2916" y="519"/>
                <a:chExt cx="416" cy="989"/>
              </a:xfrm>
            </p:grpSpPr>
            <p:sp>
              <p:nvSpPr>
                <p:cNvPr id="32808" name="Rectangle 21"/>
                <p:cNvSpPr>
                  <a:spLocks noChangeArrowheads="1"/>
                </p:cNvSpPr>
                <p:nvPr/>
              </p:nvSpPr>
              <p:spPr bwMode="auto">
                <a:xfrm>
                  <a:off x="2944" y="519"/>
                  <a:ext cx="360" cy="989"/>
                </a:xfrm>
                <a:prstGeom prst="rect">
                  <a:avLst/>
                </a:prstGeom>
                <a:noFill/>
                <a:ln w="9525">
                  <a:noFill/>
                  <a:miter lim="800000"/>
                  <a:headEnd/>
                  <a:tailEnd/>
                </a:ln>
              </p:spPr>
              <p:txBody>
                <a:bodyPr/>
                <a:lstStyle/>
                <a:p>
                  <a:pPr algn="ctr"/>
                  <a:r>
                    <a:rPr lang="tr-TR" altLang="tr-TR" sz="1400" b="1">
                      <a:latin typeface="Calibri" pitchFamily="34" charset="0"/>
                      <a:cs typeface="Arial" charset="0"/>
                    </a:rPr>
                    <a:t> </a:t>
                  </a:r>
                  <a:endParaRPr lang="tr-TR" altLang="tr-TR" sz="1400" b="1">
                    <a:latin typeface="Calibri" pitchFamily="34" charset="0"/>
                    <a:cs typeface="Times New Roman" pitchFamily="18" charset="0"/>
                  </a:endParaRPr>
                </a:p>
                <a:p>
                  <a:pPr algn="ctr" eaLnBrk="0" hangingPunct="0"/>
                  <a:r>
                    <a:rPr lang="tr-TR" altLang="tr-TR" sz="1400" b="1">
                      <a:latin typeface="Calibri" pitchFamily="34" charset="0"/>
                      <a:cs typeface="Arial" charset="0"/>
                    </a:rPr>
                    <a:t>AYŞE</a:t>
                  </a:r>
                  <a:endParaRPr lang="tr-TR" altLang="tr-TR" sz="1400" b="1">
                    <a:latin typeface="Calibri" pitchFamily="34" charset="0"/>
                    <a:cs typeface="Times New Roman" pitchFamily="18" charset="0"/>
                  </a:endParaRPr>
                </a:p>
                <a:p>
                  <a:pPr algn="ctr" eaLnBrk="0" hangingPunct="0"/>
                  <a:endParaRPr lang="tr-TR" altLang="tr-TR" sz="1400" b="1">
                    <a:latin typeface="Calibri" pitchFamily="34" charset="0"/>
                  </a:endParaRPr>
                </a:p>
              </p:txBody>
            </p:sp>
            <p:sp>
              <p:nvSpPr>
                <p:cNvPr id="32809" name="Rectangle 22"/>
                <p:cNvSpPr>
                  <a:spLocks noChangeArrowheads="1"/>
                </p:cNvSpPr>
                <p:nvPr/>
              </p:nvSpPr>
              <p:spPr bwMode="auto">
                <a:xfrm>
                  <a:off x="2916" y="519"/>
                  <a:ext cx="416" cy="989"/>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0" name="Group 23"/>
              <p:cNvGrpSpPr>
                <a:grpSpLocks/>
              </p:cNvGrpSpPr>
              <p:nvPr/>
            </p:nvGrpSpPr>
            <p:grpSpPr bwMode="auto">
              <a:xfrm>
                <a:off x="4945" y="408"/>
                <a:ext cx="588" cy="1213"/>
                <a:chOff x="3332" y="519"/>
                <a:chExt cx="416" cy="989"/>
              </a:xfrm>
            </p:grpSpPr>
            <p:sp>
              <p:nvSpPr>
                <p:cNvPr id="32806" name="Rectangle 24"/>
                <p:cNvSpPr>
                  <a:spLocks noChangeArrowheads="1"/>
                </p:cNvSpPr>
                <p:nvPr/>
              </p:nvSpPr>
              <p:spPr bwMode="auto">
                <a:xfrm>
                  <a:off x="3360" y="519"/>
                  <a:ext cx="360" cy="989"/>
                </a:xfrm>
                <a:prstGeom prst="rect">
                  <a:avLst/>
                </a:prstGeom>
                <a:noFill/>
                <a:ln w="9525">
                  <a:noFill/>
                  <a:miter lim="800000"/>
                  <a:headEnd/>
                  <a:tailEnd/>
                </a:ln>
              </p:spPr>
              <p:txBody>
                <a:bodyPr/>
                <a:lstStyle/>
                <a:p>
                  <a:pPr algn="ctr"/>
                  <a:r>
                    <a:rPr lang="tr-TR" altLang="tr-TR" sz="1400" b="1">
                      <a:latin typeface="Calibri" pitchFamily="34" charset="0"/>
                      <a:cs typeface="Arial" charset="0"/>
                    </a:rPr>
                    <a:t> </a:t>
                  </a:r>
                  <a:endParaRPr lang="tr-TR" altLang="tr-TR" sz="1400" b="1">
                    <a:latin typeface="Calibri" pitchFamily="34" charset="0"/>
                    <a:cs typeface="Times New Roman" pitchFamily="18" charset="0"/>
                  </a:endParaRPr>
                </a:p>
                <a:p>
                  <a:pPr algn="ctr" eaLnBrk="0" hangingPunct="0"/>
                  <a:r>
                    <a:rPr lang="tr-TR" altLang="tr-TR" sz="1300" b="1">
                      <a:latin typeface="Calibri" pitchFamily="34" charset="0"/>
                      <a:cs typeface="Arial" charset="0"/>
                    </a:rPr>
                    <a:t>HASAN</a:t>
                  </a:r>
                  <a:endParaRPr lang="tr-TR" altLang="tr-TR" sz="1300" b="1">
                    <a:latin typeface="Calibri" pitchFamily="34" charset="0"/>
                    <a:cs typeface="Times New Roman" pitchFamily="18" charset="0"/>
                  </a:endParaRPr>
                </a:p>
                <a:p>
                  <a:pPr algn="ctr" eaLnBrk="0" hangingPunct="0"/>
                  <a:endParaRPr lang="tr-TR" altLang="tr-TR" sz="1300" b="1">
                    <a:latin typeface="Calibri" pitchFamily="34" charset="0"/>
                  </a:endParaRPr>
                </a:p>
              </p:txBody>
            </p:sp>
            <p:sp>
              <p:nvSpPr>
                <p:cNvPr id="32807" name="Rectangle 25"/>
                <p:cNvSpPr>
                  <a:spLocks noChangeArrowheads="1"/>
                </p:cNvSpPr>
                <p:nvPr/>
              </p:nvSpPr>
              <p:spPr bwMode="auto">
                <a:xfrm>
                  <a:off x="3332" y="519"/>
                  <a:ext cx="416" cy="989"/>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1" name="Group 26"/>
              <p:cNvGrpSpPr>
                <a:grpSpLocks/>
              </p:cNvGrpSpPr>
              <p:nvPr/>
            </p:nvGrpSpPr>
            <p:grpSpPr bwMode="auto">
              <a:xfrm>
                <a:off x="237" y="1621"/>
                <a:ext cx="1084" cy="2139"/>
                <a:chOff x="0" y="1508"/>
                <a:chExt cx="767" cy="1743"/>
              </a:xfrm>
            </p:grpSpPr>
            <p:sp>
              <p:nvSpPr>
                <p:cNvPr id="32804" name="Rectangle 27"/>
                <p:cNvSpPr>
                  <a:spLocks noChangeArrowheads="1"/>
                </p:cNvSpPr>
                <p:nvPr/>
              </p:nvSpPr>
              <p:spPr bwMode="auto">
                <a:xfrm>
                  <a:off x="28" y="1508"/>
                  <a:ext cx="711" cy="1743"/>
                </a:xfrm>
                <a:prstGeom prst="rect">
                  <a:avLst/>
                </a:prstGeom>
                <a:noFill/>
                <a:ln w="9525">
                  <a:noFill/>
                  <a:miter lim="800000"/>
                  <a:headEnd/>
                  <a:tailEnd/>
                </a:ln>
              </p:spPr>
              <p:txBody>
                <a:bodyPr/>
                <a:lstStyle/>
                <a:p>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eaLnBrk="0" hangingPunct="0"/>
                  <a:r>
                    <a:rPr lang="tr-TR" altLang="tr-TR" sz="1600" b="1">
                      <a:latin typeface="Calibri" pitchFamily="34" charset="0"/>
                      <a:cs typeface="Arial" charset="0"/>
                    </a:rPr>
                    <a:t>1. Aynı cinste, dört farklı renkte (kırmızı, sarı, mavi, yeşil), aynı tipte, her renkten birer tane nesne arasından “Mavi olanı göster.” denildiğinde mavi olanı gösterir.</a:t>
                  </a:r>
                  <a:endParaRPr lang="tr-TR" altLang="tr-TR" sz="1600" b="1">
                    <a:latin typeface="Calibri" pitchFamily="34" charset="0"/>
                    <a:cs typeface="Times New Roman" pitchFamily="18" charset="0"/>
                  </a:endParaRPr>
                </a:p>
                <a:p>
                  <a:pPr eaLnBrk="0" hangingPunct="0"/>
                  <a:endParaRPr lang="tr-TR" altLang="tr-TR" sz="1600" b="1">
                    <a:latin typeface="Calibri" pitchFamily="34" charset="0"/>
                  </a:endParaRPr>
                </a:p>
              </p:txBody>
            </p:sp>
            <p:sp>
              <p:nvSpPr>
                <p:cNvPr id="32805" name="Rectangle 28"/>
                <p:cNvSpPr>
                  <a:spLocks noChangeArrowheads="1"/>
                </p:cNvSpPr>
                <p:nvPr/>
              </p:nvSpPr>
              <p:spPr bwMode="auto">
                <a:xfrm>
                  <a:off x="0" y="1508"/>
                  <a:ext cx="767" cy="1743"/>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2" name="Group 29"/>
              <p:cNvGrpSpPr>
                <a:grpSpLocks/>
              </p:cNvGrpSpPr>
              <p:nvPr/>
            </p:nvGrpSpPr>
            <p:grpSpPr bwMode="auto">
              <a:xfrm>
                <a:off x="1321" y="1621"/>
                <a:ext cx="565" cy="2139"/>
                <a:chOff x="767" y="1508"/>
                <a:chExt cx="400" cy="1743"/>
              </a:xfrm>
            </p:grpSpPr>
            <p:sp>
              <p:nvSpPr>
                <p:cNvPr id="32802" name="Rectangle 30"/>
                <p:cNvSpPr>
                  <a:spLocks noChangeArrowheads="1"/>
                </p:cNvSpPr>
                <p:nvPr/>
              </p:nvSpPr>
              <p:spPr bwMode="auto">
                <a:xfrm>
                  <a:off x="795" y="1508"/>
                  <a:ext cx="344" cy="1743"/>
                </a:xfrm>
                <a:prstGeom prst="rect">
                  <a:avLst/>
                </a:prstGeom>
                <a:noFill/>
                <a:ln w="9525">
                  <a:noFill/>
                  <a:miter lim="800000"/>
                  <a:headEnd/>
                  <a:tailEnd/>
                </a:ln>
              </p:spPr>
              <p:txBody>
                <a:bodyPr/>
                <a:lstStyle/>
                <a:p>
                  <a:pPr algn="ctr"/>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1200" b="1">
                      <a:latin typeface="Calibri" pitchFamily="34" charset="0"/>
                      <a:cs typeface="Arial" charset="0"/>
                    </a:rPr>
                    <a:t>3/4</a:t>
                  </a:r>
                  <a:endParaRPr lang="tr-TR" altLang="tr-TR" sz="1200" b="1">
                    <a:latin typeface="Calibri" pitchFamily="34" charset="0"/>
                    <a:cs typeface="Times New Roman" pitchFamily="18" charset="0"/>
                  </a:endParaRPr>
                </a:p>
                <a:p>
                  <a:pPr algn="ctr" eaLnBrk="0" hangingPunct="0"/>
                  <a:endParaRPr lang="tr-TR" altLang="tr-TR" sz="1200" b="1">
                    <a:latin typeface="Calibri" pitchFamily="34" charset="0"/>
                  </a:endParaRPr>
                </a:p>
              </p:txBody>
            </p:sp>
            <p:sp>
              <p:nvSpPr>
                <p:cNvPr id="32803" name="Rectangle 31"/>
                <p:cNvSpPr>
                  <a:spLocks noChangeArrowheads="1"/>
                </p:cNvSpPr>
                <p:nvPr/>
              </p:nvSpPr>
              <p:spPr bwMode="auto">
                <a:xfrm>
                  <a:off x="767" y="1508"/>
                  <a:ext cx="400" cy="1743"/>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3" name="Group 32"/>
              <p:cNvGrpSpPr>
                <a:grpSpLocks/>
              </p:cNvGrpSpPr>
              <p:nvPr/>
            </p:nvGrpSpPr>
            <p:grpSpPr bwMode="auto">
              <a:xfrm>
                <a:off x="1886" y="1621"/>
                <a:ext cx="1915" cy="2139"/>
                <a:chOff x="1167" y="1508"/>
                <a:chExt cx="1355" cy="1743"/>
              </a:xfrm>
            </p:grpSpPr>
            <p:sp>
              <p:nvSpPr>
                <p:cNvPr id="32800" name="Rectangle 33"/>
                <p:cNvSpPr>
                  <a:spLocks noChangeArrowheads="1"/>
                </p:cNvSpPr>
                <p:nvPr/>
              </p:nvSpPr>
              <p:spPr bwMode="auto">
                <a:xfrm>
                  <a:off x="1195" y="1508"/>
                  <a:ext cx="1299" cy="1743"/>
                </a:xfrm>
                <a:prstGeom prst="rect">
                  <a:avLst/>
                </a:prstGeom>
                <a:noFill/>
                <a:ln w="9525">
                  <a:noFill/>
                  <a:miter lim="800000"/>
                  <a:headEnd/>
                  <a:tailEnd/>
                </a:ln>
              </p:spPr>
              <p:txBody>
                <a:bodyPr/>
                <a:lstStyle/>
                <a:p>
                  <a:pPr algn="just"/>
                  <a:r>
                    <a:rPr lang="tr-TR" altLang="tr-TR" sz="900" b="1">
                      <a:latin typeface="Calibri" pitchFamily="34" charset="0"/>
                      <a:cs typeface="Times New Roman" pitchFamily="18" charset="0"/>
                    </a:rPr>
                    <a:t> </a:t>
                  </a:r>
                  <a:endParaRPr lang="tr-TR" altLang="tr-TR" sz="1200" b="1">
                    <a:latin typeface="Calibri" pitchFamily="34" charset="0"/>
                    <a:cs typeface="Times New Roman" pitchFamily="18" charset="0"/>
                  </a:endParaRPr>
                </a:p>
                <a:p>
                  <a:pPr algn="just" eaLnBrk="0" hangingPunct="0"/>
                  <a:r>
                    <a:rPr lang="tr-TR" altLang="tr-TR" sz="1600" b="1">
                      <a:latin typeface="Calibri" pitchFamily="34" charset="0"/>
                      <a:cs typeface="Times New Roman" pitchFamily="18" charset="0"/>
                    </a:rPr>
                    <a:t>1. Önündeki nesnelere bak. Mavi olanı göster.</a:t>
                  </a:r>
                </a:p>
                <a:p>
                  <a:pPr algn="just" eaLnBrk="0" hangingPunct="0"/>
                  <a:r>
                    <a:rPr lang="tr-TR" altLang="tr-TR" sz="1600" b="1">
                      <a:latin typeface="Calibri" pitchFamily="34" charset="0"/>
                      <a:cs typeface="Arial" charset="0"/>
                    </a:rPr>
                    <a:t> </a:t>
                  </a:r>
                  <a:endParaRPr lang="tr-TR" altLang="tr-TR" sz="1600" b="1">
                    <a:latin typeface="Calibri" pitchFamily="34" charset="0"/>
                    <a:cs typeface="Times New Roman" pitchFamily="18" charset="0"/>
                  </a:endParaRPr>
                </a:p>
                <a:p>
                  <a:pPr algn="just" eaLnBrk="0" hangingPunct="0"/>
                  <a:r>
                    <a:rPr lang="tr-TR" altLang="tr-TR" sz="1600" b="1">
                      <a:latin typeface="Calibri" pitchFamily="34" charset="0"/>
                      <a:cs typeface="Arial" charset="0"/>
                    </a:rPr>
                    <a:t>a) Kırmızı kalem-sarı kalem-yeşil kalem-mavi kalem</a:t>
                  </a:r>
                  <a:endParaRPr lang="tr-TR" altLang="tr-TR" sz="1600" b="1">
                    <a:latin typeface="Calibri" pitchFamily="34" charset="0"/>
                    <a:cs typeface="Times New Roman" pitchFamily="18" charset="0"/>
                  </a:endParaRPr>
                </a:p>
                <a:p>
                  <a:pPr algn="just" eaLnBrk="0" hangingPunct="0"/>
                  <a:r>
                    <a:rPr lang="tr-TR" altLang="tr-TR" sz="1600" b="1">
                      <a:latin typeface="Calibri" pitchFamily="34" charset="0"/>
                      <a:cs typeface="Arial" charset="0"/>
                    </a:rPr>
                    <a:t>b) Sarı düğme-kırmızı düğme-mavi düğme-yeşil düğme</a:t>
                  </a:r>
                  <a:endParaRPr lang="tr-TR" altLang="tr-TR" sz="1600" b="1">
                    <a:latin typeface="Calibri" pitchFamily="34" charset="0"/>
                    <a:cs typeface="Times New Roman" pitchFamily="18" charset="0"/>
                  </a:endParaRPr>
                </a:p>
                <a:p>
                  <a:pPr algn="just" eaLnBrk="0" hangingPunct="0"/>
                  <a:r>
                    <a:rPr lang="tr-TR" altLang="tr-TR" sz="1600" b="1">
                      <a:latin typeface="Calibri" pitchFamily="34" charset="0"/>
                      <a:cs typeface="Arial" charset="0"/>
                    </a:rPr>
                    <a:t>c)Mavi mandal-kırmızı mandal-sarı mandal-yeşil mandal</a:t>
                  </a:r>
                  <a:endParaRPr lang="tr-TR" altLang="tr-TR" sz="1600" b="1">
                    <a:latin typeface="Calibri" pitchFamily="34" charset="0"/>
                    <a:cs typeface="Times New Roman" pitchFamily="18" charset="0"/>
                  </a:endParaRPr>
                </a:p>
                <a:p>
                  <a:pPr algn="just" eaLnBrk="0" hangingPunct="0"/>
                  <a:r>
                    <a:rPr lang="tr-TR" altLang="tr-TR" sz="1600" b="1">
                      <a:latin typeface="Calibri" pitchFamily="34" charset="0"/>
                      <a:cs typeface="Arial" charset="0"/>
                    </a:rPr>
                    <a:t>ç) Yeşil ip-mavi ip-kırmızı ip-sarı ip</a:t>
                  </a:r>
                  <a:endParaRPr lang="tr-TR" altLang="tr-TR" sz="1600" b="1">
                    <a:latin typeface="Calibri" pitchFamily="34" charset="0"/>
                    <a:cs typeface="Times New Roman" pitchFamily="18" charset="0"/>
                  </a:endParaRPr>
                </a:p>
                <a:p>
                  <a:pPr algn="just" eaLnBrk="0" hangingPunct="0"/>
                  <a:r>
                    <a:rPr lang="tr-TR" altLang="tr-TR" sz="1200" b="1">
                      <a:latin typeface="Calibri" pitchFamily="34" charset="0"/>
                      <a:cs typeface="Arial" charset="0"/>
                    </a:rPr>
                    <a:t> </a:t>
                  </a:r>
                  <a:endParaRPr lang="tr-TR" altLang="tr-TR" sz="1200" b="1">
                    <a:latin typeface="Calibri" pitchFamily="34" charset="0"/>
                    <a:cs typeface="Times New Roman" pitchFamily="18" charset="0"/>
                  </a:endParaRPr>
                </a:p>
                <a:p>
                  <a:pPr algn="just" eaLnBrk="0" hangingPunct="0"/>
                  <a:r>
                    <a:rPr lang="tr-TR" altLang="tr-TR" sz="1200" b="1">
                      <a:latin typeface="Calibri" pitchFamily="34" charset="0"/>
                      <a:cs typeface="Times New Roman" pitchFamily="18" charset="0"/>
                    </a:rPr>
                    <a:t> </a:t>
                  </a:r>
                </a:p>
                <a:p>
                  <a:pPr algn="just" eaLnBrk="0" hangingPunct="0"/>
                  <a:endParaRPr lang="tr-TR" altLang="tr-TR" sz="2400" b="1">
                    <a:latin typeface="Calibri" pitchFamily="34" charset="0"/>
                  </a:endParaRPr>
                </a:p>
              </p:txBody>
            </p:sp>
            <p:sp>
              <p:nvSpPr>
                <p:cNvPr id="32801" name="Rectangle 34"/>
                <p:cNvSpPr>
                  <a:spLocks noChangeArrowheads="1"/>
                </p:cNvSpPr>
                <p:nvPr/>
              </p:nvSpPr>
              <p:spPr bwMode="auto">
                <a:xfrm>
                  <a:off x="1167" y="1508"/>
                  <a:ext cx="1355" cy="1743"/>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4" name="Group 35"/>
              <p:cNvGrpSpPr>
                <a:grpSpLocks/>
              </p:cNvGrpSpPr>
              <p:nvPr/>
            </p:nvGrpSpPr>
            <p:grpSpPr bwMode="auto">
              <a:xfrm>
                <a:off x="3801" y="1621"/>
                <a:ext cx="556" cy="1656"/>
                <a:chOff x="2522" y="1508"/>
                <a:chExt cx="394" cy="1349"/>
              </a:xfrm>
            </p:grpSpPr>
            <p:sp>
              <p:nvSpPr>
                <p:cNvPr id="32798" name="Rectangle 36"/>
                <p:cNvSpPr>
                  <a:spLocks noChangeArrowheads="1"/>
                </p:cNvSpPr>
                <p:nvPr/>
              </p:nvSpPr>
              <p:spPr bwMode="auto">
                <a:xfrm>
                  <a:off x="2550" y="1508"/>
                  <a:ext cx="338" cy="1349"/>
                </a:xfrm>
                <a:prstGeom prst="rect">
                  <a:avLst/>
                </a:prstGeom>
                <a:noFill/>
                <a:ln w="9525">
                  <a:noFill/>
                  <a:miter lim="800000"/>
                  <a:headEnd/>
                  <a:tailEnd/>
                </a:ln>
              </p:spPr>
              <p:txBody>
                <a:bodyPr/>
                <a:lstStyle/>
                <a:p>
                  <a:pPr algn="ctr"/>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1200" b="1">
                      <a:latin typeface="Calibri" pitchFamily="34" charset="0"/>
                      <a:cs typeface="Times New Roman" pitchFamily="18" charset="0"/>
                    </a:rPr>
                    <a:t> </a:t>
                  </a:r>
                </a:p>
                <a:p>
                  <a:pPr algn="ctr" eaLnBrk="0" hangingPunct="0"/>
                  <a:endParaRPr lang="tr-TR" altLang="tr-TR" sz="2400" b="1">
                    <a:latin typeface="Calibri" pitchFamily="34" charset="0"/>
                  </a:endParaRPr>
                </a:p>
              </p:txBody>
            </p:sp>
            <p:sp>
              <p:nvSpPr>
                <p:cNvPr id="32799" name="Rectangle 37"/>
                <p:cNvSpPr>
                  <a:spLocks noChangeArrowheads="1"/>
                </p:cNvSpPr>
                <p:nvPr/>
              </p:nvSpPr>
              <p:spPr bwMode="auto">
                <a:xfrm>
                  <a:off x="2522" y="1508"/>
                  <a:ext cx="394" cy="1349"/>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5" name="Group 38"/>
              <p:cNvGrpSpPr>
                <a:grpSpLocks/>
              </p:cNvGrpSpPr>
              <p:nvPr/>
            </p:nvGrpSpPr>
            <p:grpSpPr bwMode="auto">
              <a:xfrm>
                <a:off x="4357" y="1621"/>
                <a:ext cx="588" cy="1656"/>
                <a:chOff x="2916" y="1508"/>
                <a:chExt cx="416" cy="1349"/>
              </a:xfrm>
            </p:grpSpPr>
            <p:sp>
              <p:nvSpPr>
                <p:cNvPr id="32796" name="Rectangle 39"/>
                <p:cNvSpPr>
                  <a:spLocks noChangeArrowheads="1"/>
                </p:cNvSpPr>
                <p:nvPr/>
              </p:nvSpPr>
              <p:spPr bwMode="auto">
                <a:xfrm>
                  <a:off x="2944" y="1508"/>
                  <a:ext cx="360" cy="1349"/>
                </a:xfrm>
                <a:prstGeom prst="rect">
                  <a:avLst/>
                </a:prstGeom>
                <a:noFill/>
                <a:ln w="9525">
                  <a:noFill/>
                  <a:miter lim="800000"/>
                  <a:headEnd/>
                  <a:tailEnd/>
                </a:ln>
              </p:spPr>
              <p:txBody>
                <a:bodyPr/>
                <a:lstStyle/>
                <a:p>
                  <a:pPr algn="ctr"/>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1200" b="1">
                      <a:latin typeface="Calibri" pitchFamily="34" charset="0"/>
                      <a:cs typeface="Times New Roman" pitchFamily="18" charset="0"/>
                    </a:rPr>
                    <a:t> </a:t>
                  </a:r>
                </a:p>
                <a:p>
                  <a:pPr algn="ctr" eaLnBrk="0" hangingPunct="0"/>
                  <a:endParaRPr lang="tr-TR" altLang="tr-TR" sz="2400" b="1">
                    <a:latin typeface="Calibri" pitchFamily="34" charset="0"/>
                  </a:endParaRPr>
                </a:p>
              </p:txBody>
            </p:sp>
            <p:sp>
              <p:nvSpPr>
                <p:cNvPr id="32797" name="Rectangle 40"/>
                <p:cNvSpPr>
                  <a:spLocks noChangeArrowheads="1"/>
                </p:cNvSpPr>
                <p:nvPr/>
              </p:nvSpPr>
              <p:spPr bwMode="auto">
                <a:xfrm>
                  <a:off x="2916" y="1508"/>
                  <a:ext cx="416" cy="1349"/>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6" name="Group 41"/>
              <p:cNvGrpSpPr>
                <a:grpSpLocks/>
              </p:cNvGrpSpPr>
              <p:nvPr/>
            </p:nvGrpSpPr>
            <p:grpSpPr bwMode="auto">
              <a:xfrm>
                <a:off x="4945" y="1621"/>
                <a:ext cx="588" cy="1656"/>
                <a:chOff x="3332" y="1508"/>
                <a:chExt cx="416" cy="1349"/>
              </a:xfrm>
            </p:grpSpPr>
            <p:sp>
              <p:nvSpPr>
                <p:cNvPr id="32794" name="Rectangle 42"/>
                <p:cNvSpPr>
                  <a:spLocks noChangeArrowheads="1"/>
                </p:cNvSpPr>
                <p:nvPr/>
              </p:nvSpPr>
              <p:spPr bwMode="auto">
                <a:xfrm>
                  <a:off x="3360" y="1508"/>
                  <a:ext cx="360" cy="1349"/>
                </a:xfrm>
                <a:prstGeom prst="rect">
                  <a:avLst/>
                </a:prstGeom>
                <a:noFill/>
                <a:ln w="9525">
                  <a:noFill/>
                  <a:miter lim="800000"/>
                  <a:headEnd/>
                  <a:tailEnd/>
                </a:ln>
              </p:spPr>
              <p:txBody>
                <a:bodyPr/>
                <a:lstStyle/>
                <a:p>
                  <a:pPr algn="ctr"/>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 </a:t>
                  </a:r>
                  <a:endParaRPr lang="tr-TR" altLang="tr-TR" sz="1200" b="1">
                    <a:latin typeface="Calibri" pitchFamily="34" charset="0"/>
                    <a:cs typeface="Times New Roman" pitchFamily="18" charset="0"/>
                  </a:endParaRPr>
                </a:p>
                <a:p>
                  <a:pPr algn="ctr" eaLnBrk="0" hangingPunct="0"/>
                  <a:r>
                    <a:rPr lang="tr-TR" altLang="tr-TR" sz="9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r>
                    <a:rPr lang="tr-TR" altLang="tr-TR" sz="1200" b="1">
                      <a:latin typeface="Calibri" pitchFamily="34" charset="0"/>
                      <a:cs typeface="Times New Roman" pitchFamily="18" charset="0"/>
                    </a:rPr>
                    <a:t> </a:t>
                  </a:r>
                </a:p>
                <a:p>
                  <a:pPr algn="ctr" eaLnBrk="0" hangingPunct="0"/>
                  <a:endParaRPr lang="tr-TR" altLang="tr-TR" sz="2400" b="1">
                    <a:latin typeface="Calibri" pitchFamily="34" charset="0"/>
                  </a:endParaRPr>
                </a:p>
              </p:txBody>
            </p:sp>
            <p:sp>
              <p:nvSpPr>
                <p:cNvPr id="32795" name="Rectangle 43"/>
                <p:cNvSpPr>
                  <a:spLocks noChangeArrowheads="1"/>
                </p:cNvSpPr>
                <p:nvPr/>
              </p:nvSpPr>
              <p:spPr bwMode="auto">
                <a:xfrm>
                  <a:off x="3332" y="1508"/>
                  <a:ext cx="416" cy="1349"/>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7" name="Group 44"/>
              <p:cNvGrpSpPr>
                <a:grpSpLocks/>
              </p:cNvGrpSpPr>
              <p:nvPr/>
            </p:nvGrpSpPr>
            <p:grpSpPr bwMode="auto">
              <a:xfrm>
                <a:off x="3801" y="3277"/>
                <a:ext cx="556" cy="483"/>
                <a:chOff x="2522" y="2857"/>
                <a:chExt cx="394" cy="394"/>
              </a:xfrm>
            </p:grpSpPr>
            <p:sp>
              <p:nvSpPr>
                <p:cNvPr id="32792" name="Rectangle 45"/>
                <p:cNvSpPr>
                  <a:spLocks noChangeArrowheads="1"/>
                </p:cNvSpPr>
                <p:nvPr/>
              </p:nvSpPr>
              <p:spPr bwMode="auto">
                <a:xfrm>
                  <a:off x="2550" y="2857"/>
                  <a:ext cx="338" cy="394"/>
                </a:xfrm>
                <a:prstGeom prst="rect">
                  <a:avLst/>
                </a:prstGeom>
                <a:noFill/>
                <a:ln w="9525">
                  <a:noFill/>
                  <a:miter lim="800000"/>
                  <a:headEnd/>
                  <a:tailEnd/>
                </a:ln>
              </p:spPr>
              <p:txBody>
                <a:bodyPr/>
                <a:lstStyle/>
                <a:p>
                  <a:pPr algn="ctr"/>
                  <a:r>
                    <a:rPr lang="tr-TR" altLang="tr-TR" sz="11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endParaRPr lang="tr-TR" altLang="tr-TR" sz="2400" b="1">
                    <a:latin typeface="Calibri" pitchFamily="34" charset="0"/>
                  </a:endParaRPr>
                </a:p>
              </p:txBody>
            </p:sp>
            <p:sp>
              <p:nvSpPr>
                <p:cNvPr id="32793" name="Rectangle 46"/>
                <p:cNvSpPr>
                  <a:spLocks noChangeArrowheads="1"/>
                </p:cNvSpPr>
                <p:nvPr/>
              </p:nvSpPr>
              <p:spPr bwMode="auto">
                <a:xfrm>
                  <a:off x="2522" y="2857"/>
                  <a:ext cx="394" cy="39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8" name="Group 47"/>
              <p:cNvGrpSpPr>
                <a:grpSpLocks/>
              </p:cNvGrpSpPr>
              <p:nvPr/>
            </p:nvGrpSpPr>
            <p:grpSpPr bwMode="auto">
              <a:xfrm>
                <a:off x="4357" y="3277"/>
                <a:ext cx="588" cy="483"/>
                <a:chOff x="2916" y="2857"/>
                <a:chExt cx="416" cy="394"/>
              </a:xfrm>
            </p:grpSpPr>
            <p:sp>
              <p:nvSpPr>
                <p:cNvPr id="32790" name="Rectangle 48"/>
                <p:cNvSpPr>
                  <a:spLocks noChangeArrowheads="1"/>
                </p:cNvSpPr>
                <p:nvPr/>
              </p:nvSpPr>
              <p:spPr bwMode="auto">
                <a:xfrm>
                  <a:off x="2944" y="2857"/>
                  <a:ext cx="360" cy="394"/>
                </a:xfrm>
                <a:prstGeom prst="rect">
                  <a:avLst/>
                </a:prstGeom>
                <a:noFill/>
                <a:ln w="9525">
                  <a:noFill/>
                  <a:miter lim="800000"/>
                  <a:headEnd/>
                  <a:tailEnd/>
                </a:ln>
              </p:spPr>
              <p:txBody>
                <a:bodyPr/>
                <a:lstStyle/>
                <a:p>
                  <a:pPr algn="ctr"/>
                  <a:r>
                    <a:rPr lang="tr-TR" altLang="tr-TR" sz="11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endParaRPr lang="tr-TR" altLang="tr-TR" sz="2400" b="1">
                    <a:latin typeface="Calibri" pitchFamily="34" charset="0"/>
                  </a:endParaRPr>
                </a:p>
              </p:txBody>
            </p:sp>
            <p:sp>
              <p:nvSpPr>
                <p:cNvPr id="32791" name="Rectangle 49"/>
                <p:cNvSpPr>
                  <a:spLocks noChangeArrowheads="1"/>
                </p:cNvSpPr>
                <p:nvPr/>
              </p:nvSpPr>
              <p:spPr bwMode="auto">
                <a:xfrm>
                  <a:off x="2916" y="2857"/>
                  <a:ext cx="416" cy="39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nvGrpSpPr>
              <p:cNvPr id="19" name="Group 50"/>
              <p:cNvGrpSpPr>
                <a:grpSpLocks/>
              </p:cNvGrpSpPr>
              <p:nvPr/>
            </p:nvGrpSpPr>
            <p:grpSpPr bwMode="auto">
              <a:xfrm>
                <a:off x="4945" y="3277"/>
                <a:ext cx="588" cy="483"/>
                <a:chOff x="3332" y="2857"/>
                <a:chExt cx="416" cy="394"/>
              </a:xfrm>
            </p:grpSpPr>
            <p:sp>
              <p:nvSpPr>
                <p:cNvPr id="32788" name="Rectangle 51"/>
                <p:cNvSpPr>
                  <a:spLocks noChangeArrowheads="1"/>
                </p:cNvSpPr>
                <p:nvPr/>
              </p:nvSpPr>
              <p:spPr bwMode="auto">
                <a:xfrm>
                  <a:off x="3360" y="2857"/>
                  <a:ext cx="360" cy="394"/>
                </a:xfrm>
                <a:prstGeom prst="rect">
                  <a:avLst/>
                </a:prstGeom>
                <a:noFill/>
                <a:ln w="9525">
                  <a:noFill/>
                  <a:miter lim="800000"/>
                  <a:headEnd/>
                  <a:tailEnd/>
                </a:ln>
              </p:spPr>
              <p:txBody>
                <a:bodyPr/>
                <a:lstStyle/>
                <a:p>
                  <a:pPr algn="ctr"/>
                  <a:r>
                    <a:rPr lang="tr-TR" altLang="tr-TR" sz="1100" b="1">
                      <a:latin typeface="Calibri" pitchFamily="34" charset="0"/>
                      <a:cs typeface="Arial" charset="0"/>
                    </a:rPr>
                    <a:t>+</a:t>
                  </a:r>
                  <a:endParaRPr lang="tr-TR" altLang="tr-TR" sz="1200" b="1">
                    <a:latin typeface="Calibri" pitchFamily="34" charset="0"/>
                    <a:cs typeface="Times New Roman" pitchFamily="18" charset="0"/>
                  </a:endParaRPr>
                </a:p>
                <a:p>
                  <a:pPr algn="ctr" eaLnBrk="0" hangingPunct="0"/>
                  <a:endParaRPr lang="tr-TR" altLang="tr-TR" sz="2400" b="1">
                    <a:latin typeface="Calibri" pitchFamily="34" charset="0"/>
                  </a:endParaRPr>
                </a:p>
              </p:txBody>
            </p:sp>
            <p:sp>
              <p:nvSpPr>
                <p:cNvPr id="32789" name="Rectangle 52"/>
                <p:cNvSpPr>
                  <a:spLocks noChangeArrowheads="1"/>
                </p:cNvSpPr>
                <p:nvPr/>
              </p:nvSpPr>
              <p:spPr bwMode="auto">
                <a:xfrm>
                  <a:off x="3332" y="2857"/>
                  <a:ext cx="416" cy="394"/>
                </a:xfrm>
                <a:prstGeom prst="rect">
                  <a:avLst/>
                </a:prstGeom>
                <a:noFill/>
                <a:ln w="7">
                  <a:solidFill>
                    <a:srgbClr val="A0A0A0"/>
                  </a:solidFill>
                  <a:miter lim="800000"/>
                  <a:headEnd/>
                  <a:tailEnd/>
                </a:ln>
              </p:spPr>
              <p:txBody>
                <a:bodyPr/>
                <a:lstStyle/>
                <a:p>
                  <a:endParaRPr lang="tr-TR" altLang="tr-TR">
                    <a:latin typeface="Calibri" pitchFamily="34" charset="0"/>
                  </a:endParaRPr>
                </a:p>
              </p:txBody>
            </p:sp>
          </p:grpSp>
        </p:grpSp>
        <p:sp>
          <p:nvSpPr>
            <p:cNvPr id="32772" name="Rectangle 53"/>
            <p:cNvSpPr>
              <a:spLocks noChangeArrowheads="1"/>
            </p:cNvSpPr>
            <p:nvPr/>
          </p:nvSpPr>
          <p:spPr bwMode="auto">
            <a:xfrm>
              <a:off x="233" y="404"/>
              <a:ext cx="5304" cy="3360"/>
            </a:xfrm>
            <a:prstGeom prst="rect">
              <a:avLst/>
            </a:prstGeom>
            <a:noFill/>
            <a:ln w="11112">
              <a:solidFill>
                <a:srgbClr val="A0A0A0"/>
              </a:solidFill>
              <a:miter lim="800000"/>
              <a:headEnd/>
              <a:tailEnd/>
            </a:ln>
          </p:spPr>
          <p:txBody>
            <a:bodyPr/>
            <a:lstStyle/>
            <a:p>
              <a:endParaRPr lang="tr-TR" altLang="tr-TR" b="1">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34963" y="582613"/>
            <a:ext cx="8001000" cy="5721350"/>
            <a:chOff x="-3" y="-3"/>
            <a:chExt cx="3754" cy="3463"/>
          </a:xfrm>
        </p:grpSpPr>
        <p:grpSp>
          <p:nvGrpSpPr>
            <p:cNvPr id="3" name="Group 5"/>
            <p:cNvGrpSpPr>
              <a:grpSpLocks/>
            </p:cNvGrpSpPr>
            <p:nvPr/>
          </p:nvGrpSpPr>
          <p:grpSpPr bwMode="auto">
            <a:xfrm>
              <a:off x="0" y="0"/>
              <a:ext cx="3748" cy="3457"/>
              <a:chOff x="0" y="0"/>
              <a:chExt cx="3748" cy="3457"/>
            </a:xfrm>
          </p:grpSpPr>
          <p:grpSp>
            <p:nvGrpSpPr>
              <p:cNvPr id="4" name="Group 6"/>
              <p:cNvGrpSpPr>
                <a:grpSpLocks/>
              </p:cNvGrpSpPr>
              <p:nvPr/>
            </p:nvGrpSpPr>
            <p:grpSpPr bwMode="auto">
              <a:xfrm>
                <a:off x="0" y="0"/>
                <a:ext cx="767" cy="1714"/>
                <a:chOff x="0" y="0"/>
                <a:chExt cx="767" cy="1714"/>
              </a:xfrm>
            </p:grpSpPr>
            <p:sp>
              <p:nvSpPr>
                <p:cNvPr id="33849" name="Rectangle 7"/>
                <p:cNvSpPr>
                  <a:spLocks noChangeArrowheads="1"/>
                </p:cNvSpPr>
                <p:nvPr/>
              </p:nvSpPr>
              <p:spPr bwMode="auto">
                <a:xfrm>
                  <a:off x="28" y="0"/>
                  <a:ext cx="711" cy="1714"/>
                </a:xfrm>
                <a:prstGeom prst="rect">
                  <a:avLst/>
                </a:prstGeom>
                <a:noFill/>
                <a:ln w="9525">
                  <a:noFill/>
                  <a:miter lim="800000"/>
                  <a:headEnd/>
                  <a:tailEnd/>
                </a:ln>
              </p:spPr>
              <p:txBody>
                <a:bodyPr/>
                <a:lstStyle/>
                <a:p>
                  <a:r>
                    <a:rPr lang="tr-TR" altLang="tr-TR" sz="900" b="1">
                      <a:cs typeface="Arial" charset="0"/>
                    </a:rPr>
                    <a:t> </a:t>
                  </a:r>
                  <a:endParaRPr lang="tr-TR" altLang="tr-TR" sz="1200" b="1">
                    <a:cs typeface="Times New Roman" pitchFamily="18" charset="0"/>
                  </a:endParaRPr>
                </a:p>
                <a:p>
                  <a:pPr eaLnBrk="0" hangingPunct="0"/>
                  <a:r>
                    <a:rPr lang="tr-TR" altLang="tr-TR" sz="1200" b="1">
                      <a:cs typeface="Arial" charset="0"/>
                    </a:rPr>
                    <a:t>2. Aynı cinste, dört farklı renkte (kırmızı, sarı, mavi, yeşil), aynı tipte, her bir renkten birer tane nesne resmi arasından “Mavi olanı göster.” denildiğinde mavi olanı gösterir. </a:t>
                  </a:r>
                  <a:endParaRPr lang="tr-TR" altLang="tr-TR" sz="1200" b="1">
                    <a:cs typeface="Times New Roman" pitchFamily="18" charset="0"/>
                  </a:endParaRPr>
                </a:p>
                <a:p>
                  <a:pPr eaLnBrk="0" hangingPunct="0"/>
                  <a:r>
                    <a:rPr lang="tr-TR" altLang="tr-TR" sz="1200" b="1">
                      <a:cs typeface="Arial" charset="0"/>
                    </a:rPr>
                    <a:t> </a:t>
                  </a:r>
                  <a:endParaRPr lang="tr-TR" altLang="tr-TR" sz="1200" b="1">
                    <a:cs typeface="Times New Roman" pitchFamily="18" charset="0"/>
                  </a:endParaRPr>
                </a:p>
                <a:p>
                  <a:pPr eaLnBrk="0" hangingPunct="0"/>
                  <a:r>
                    <a:rPr lang="tr-TR" altLang="tr-TR" sz="1200" b="1">
                      <a:cs typeface="Arial" charset="0"/>
                    </a:rPr>
                    <a:t> </a:t>
                  </a:r>
                  <a:endParaRPr lang="tr-TR" altLang="tr-TR" sz="1200" b="1">
                    <a:cs typeface="Times New Roman" pitchFamily="18" charset="0"/>
                  </a:endParaRPr>
                </a:p>
                <a:p>
                  <a:pPr eaLnBrk="0" hangingPunct="0"/>
                  <a:r>
                    <a:rPr lang="tr-TR" altLang="tr-TR" sz="1200" b="1">
                      <a:cs typeface="Arial" charset="0"/>
                    </a:rPr>
                    <a:t> </a:t>
                  </a:r>
                  <a:endParaRPr lang="tr-TR" altLang="tr-TR" sz="1200" b="1">
                    <a:cs typeface="Times New Roman" pitchFamily="18" charset="0"/>
                  </a:endParaRPr>
                </a:p>
                <a:p>
                  <a:pPr eaLnBrk="0" hangingPunct="0"/>
                  <a:r>
                    <a:rPr lang="tr-TR" altLang="tr-TR" sz="1200" b="1">
                      <a:cs typeface="Arial" charset="0"/>
                    </a:rPr>
                    <a:t> </a:t>
                  </a:r>
                  <a:endParaRPr lang="tr-TR" altLang="tr-TR" sz="1200" b="1">
                    <a:cs typeface="Times New Roman" pitchFamily="18" charset="0"/>
                  </a:endParaRPr>
                </a:p>
                <a:p>
                  <a:pPr eaLnBrk="0" hangingPunct="0"/>
                  <a:r>
                    <a:rPr lang="tr-TR" altLang="tr-TR" sz="1200" b="1">
                      <a:cs typeface="Times New Roman" pitchFamily="18" charset="0"/>
                    </a:rPr>
                    <a:t> </a:t>
                  </a:r>
                </a:p>
                <a:p>
                  <a:pPr eaLnBrk="0" hangingPunct="0"/>
                  <a:endParaRPr lang="tr-TR" altLang="tr-TR" sz="1200" b="1"/>
                </a:p>
              </p:txBody>
            </p:sp>
            <p:sp>
              <p:nvSpPr>
                <p:cNvPr id="33850" name="Rectangle 8"/>
                <p:cNvSpPr>
                  <a:spLocks noChangeArrowheads="1"/>
                </p:cNvSpPr>
                <p:nvPr/>
              </p:nvSpPr>
              <p:spPr bwMode="auto">
                <a:xfrm>
                  <a:off x="0" y="0"/>
                  <a:ext cx="767" cy="1714"/>
                </a:xfrm>
                <a:prstGeom prst="rect">
                  <a:avLst/>
                </a:prstGeom>
                <a:noFill/>
                <a:ln w="7">
                  <a:solidFill>
                    <a:srgbClr val="A0A0A0"/>
                  </a:solidFill>
                  <a:miter lim="800000"/>
                  <a:headEnd/>
                  <a:tailEnd/>
                </a:ln>
              </p:spPr>
              <p:txBody>
                <a:bodyPr/>
                <a:lstStyle/>
                <a:p>
                  <a:endParaRPr lang="tr-TR" altLang="tr-TR"/>
                </a:p>
              </p:txBody>
            </p:sp>
          </p:grpSp>
          <p:grpSp>
            <p:nvGrpSpPr>
              <p:cNvPr id="5" name="Group 9"/>
              <p:cNvGrpSpPr>
                <a:grpSpLocks/>
              </p:cNvGrpSpPr>
              <p:nvPr/>
            </p:nvGrpSpPr>
            <p:grpSpPr bwMode="auto">
              <a:xfrm>
                <a:off x="767" y="0"/>
                <a:ext cx="400" cy="1714"/>
                <a:chOff x="767" y="0"/>
                <a:chExt cx="400" cy="1714"/>
              </a:xfrm>
            </p:grpSpPr>
            <p:sp>
              <p:nvSpPr>
                <p:cNvPr id="33847" name="Rectangle 10"/>
                <p:cNvSpPr>
                  <a:spLocks noChangeArrowheads="1"/>
                </p:cNvSpPr>
                <p:nvPr/>
              </p:nvSpPr>
              <p:spPr bwMode="auto">
                <a:xfrm>
                  <a:off x="795" y="0"/>
                  <a:ext cx="344" cy="1714"/>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3/4</a:t>
                  </a:r>
                  <a:endParaRPr lang="tr-TR" altLang="tr-TR" sz="1200" b="1">
                    <a:cs typeface="Times New Roman" pitchFamily="18" charset="0"/>
                  </a:endParaRPr>
                </a:p>
                <a:p>
                  <a:pPr algn="ctr" eaLnBrk="0" hangingPunct="0"/>
                  <a:endParaRPr lang="tr-TR" altLang="tr-TR" sz="2400" b="1"/>
                </a:p>
              </p:txBody>
            </p:sp>
            <p:sp>
              <p:nvSpPr>
                <p:cNvPr id="33848" name="Rectangle 11"/>
                <p:cNvSpPr>
                  <a:spLocks noChangeArrowheads="1"/>
                </p:cNvSpPr>
                <p:nvPr/>
              </p:nvSpPr>
              <p:spPr bwMode="auto">
                <a:xfrm>
                  <a:off x="767" y="0"/>
                  <a:ext cx="400" cy="1714"/>
                </a:xfrm>
                <a:prstGeom prst="rect">
                  <a:avLst/>
                </a:prstGeom>
                <a:noFill/>
                <a:ln w="7">
                  <a:solidFill>
                    <a:srgbClr val="A0A0A0"/>
                  </a:solidFill>
                  <a:miter lim="800000"/>
                  <a:headEnd/>
                  <a:tailEnd/>
                </a:ln>
              </p:spPr>
              <p:txBody>
                <a:bodyPr/>
                <a:lstStyle/>
                <a:p>
                  <a:endParaRPr lang="tr-TR" altLang="tr-TR"/>
                </a:p>
              </p:txBody>
            </p:sp>
          </p:grpSp>
          <p:grpSp>
            <p:nvGrpSpPr>
              <p:cNvPr id="6" name="Group 12"/>
              <p:cNvGrpSpPr>
                <a:grpSpLocks/>
              </p:cNvGrpSpPr>
              <p:nvPr/>
            </p:nvGrpSpPr>
            <p:grpSpPr bwMode="auto">
              <a:xfrm>
                <a:off x="1167" y="0"/>
                <a:ext cx="1355" cy="1714"/>
                <a:chOff x="1167" y="0"/>
                <a:chExt cx="1355" cy="1714"/>
              </a:xfrm>
            </p:grpSpPr>
            <p:sp>
              <p:nvSpPr>
                <p:cNvPr id="33845" name="Rectangle 13"/>
                <p:cNvSpPr>
                  <a:spLocks noChangeArrowheads="1"/>
                </p:cNvSpPr>
                <p:nvPr/>
              </p:nvSpPr>
              <p:spPr bwMode="auto">
                <a:xfrm>
                  <a:off x="1195" y="0"/>
                  <a:ext cx="1299" cy="1714"/>
                </a:xfrm>
                <a:prstGeom prst="rect">
                  <a:avLst/>
                </a:prstGeom>
                <a:noFill/>
                <a:ln w="9525">
                  <a:noFill/>
                  <a:miter lim="800000"/>
                  <a:headEnd/>
                  <a:tailEnd/>
                </a:ln>
              </p:spPr>
              <p:txBody>
                <a:bodyPr/>
                <a:lstStyle/>
                <a:p>
                  <a:pPr algn="just"/>
                  <a:r>
                    <a:rPr lang="tr-TR" altLang="tr-TR" sz="900" b="1">
                      <a:cs typeface="Times New Roman" pitchFamily="18" charset="0"/>
                    </a:rPr>
                    <a:t> </a:t>
                  </a:r>
                  <a:endParaRPr lang="tr-TR" altLang="tr-TR" sz="1200" b="1">
                    <a:cs typeface="Times New Roman" pitchFamily="18" charset="0"/>
                  </a:endParaRPr>
                </a:p>
                <a:p>
                  <a:pPr algn="just" eaLnBrk="0" hangingPunct="0"/>
                  <a:r>
                    <a:rPr lang="tr-TR" altLang="tr-TR" sz="1200" b="1">
                      <a:cs typeface="Times New Roman" pitchFamily="18" charset="0"/>
                    </a:rPr>
                    <a:t>2. Önündeki resimlere bak. Mavi olanı göster</a:t>
                  </a:r>
                </a:p>
                <a:p>
                  <a:pPr algn="just" eaLnBrk="0" hangingPunct="0"/>
                  <a:r>
                    <a:rPr lang="tr-TR" altLang="tr-TR" sz="1200" b="1">
                      <a:cs typeface="Times New Roman" pitchFamily="18" charset="0"/>
                    </a:rPr>
                    <a:t> </a:t>
                  </a:r>
                </a:p>
                <a:p>
                  <a:pPr algn="just" eaLnBrk="0" hangingPunct="0"/>
                  <a:r>
                    <a:rPr lang="tr-TR" altLang="tr-TR" sz="1200" b="1">
                      <a:cs typeface="Times New Roman" pitchFamily="18" charset="0"/>
                    </a:rPr>
                    <a:t>a) Mavi balon resmi-sarı balon resmi-yeşil balon resmi-kırmızı balon resmi</a:t>
                  </a:r>
                </a:p>
                <a:p>
                  <a:pPr algn="just" eaLnBrk="0" hangingPunct="0"/>
                  <a:r>
                    <a:rPr lang="tr-TR" altLang="tr-TR" sz="1200" b="1">
                      <a:cs typeface="Times New Roman" pitchFamily="18" charset="0"/>
                    </a:rPr>
                    <a:t>b) Yeşil çanta resmi-mavi çanta resmi-kırmızı çanta resmi-sarı çanta resmi</a:t>
                  </a:r>
                </a:p>
                <a:p>
                  <a:pPr algn="just" eaLnBrk="0" hangingPunct="0"/>
                  <a:r>
                    <a:rPr lang="tr-TR" altLang="tr-TR" sz="1200" b="1">
                      <a:cs typeface="Times New Roman" pitchFamily="18" charset="0"/>
                    </a:rPr>
                    <a:t>c) Sarı kalemtraş resmi-kırmızı kalemtraş resmi-mavi kalemtraş resmi-yeşil kalemtraş resmi</a:t>
                  </a:r>
                </a:p>
                <a:p>
                  <a:pPr algn="just" eaLnBrk="0" hangingPunct="0"/>
                  <a:r>
                    <a:rPr lang="tr-TR" altLang="tr-TR" sz="1200" b="1">
                      <a:cs typeface="Times New Roman" pitchFamily="18" charset="0"/>
                    </a:rPr>
                    <a:t>ç) Yeşil kamyon resmi-sarı kamyon resmi-mavi kamyon resmi-kırmızı kamyon resmi</a:t>
                  </a:r>
                </a:p>
                <a:p>
                  <a:pPr algn="just" eaLnBrk="0" hangingPunct="0"/>
                  <a:endParaRPr lang="tr-TR" altLang="tr-TR" sz="1200" b="1"/>
                </a:p>
              </p:txBody>
            </p:sp>
            <p:sp>
              <p:nvSpPr>
                <p:cNvPr id="33846" name="Rectangle 14"/>
                <p:cNvSpPr>
                  <a:spLocks noChangeArrowheads="1"/>
                </p:cNvSpPr>
                <p:nvPr/>
              </p:nvSpPr>
              <p:spPr bwMode="auto">
                <a:xfrm>
                  <a:off x="1167" y="0"/>
                  <a:ext cx="1355" cy="1714"/>
                </a:xfrm>
                <a:prstGeom prst="rect">
                  <a:avLst/>
                </a:prstGeom>
                <a:noFill/>
                <a:ln w="7">
                  <a:solidFill>
                    <a:srgbClr val="A0A0A0"/>
                  </a:solidFill>
                  <a:miter lim="800000"/>
                  <a:headEnd/>
                  <a:tailEnd/>
                </a:ln>
              </p:spPr>
              <p:txBody>
                <a:bodyPr/>
                <a:lstStyle/>
                <a:p>
                  <a:endParaRPr lang="tr-TR" altLang="tr-TR"/>
                </a:p>
              </p:txBody>
            </p:sp>
          </p:grpSp>
          <p:grpSp>
            <p:nvGrpSpPr>
              <p:cNvPr id="7" name="Group 15"/>
              <p:cNvGrpSpPr>
                <a:grpSpLocks/>
              </p:cNvGrpSpPr>
              <p:nvPr/>
            </p:nvGrpSpPr>
            <p:grpSpPr bwMode="auto">
              <a:xfrm>
                <a:off x="2522" y="0"/>
                <a:ext cx="394" cy="1320"/>
                <a:chOff x="2522" y="0"/>
                <a:chExt cx="394" cy="1320"/>
              </a:xfrm>
            </p:grpSpPr>
            <p:sp>
              <p:nvSpPr>
                <p:cNvPr id="33843" name="Rectangle 16"/>
                <p:cNvSpPr>
                  <a:spLocks noChangeArrowheads="1"/>
                </p:cNvSpPr>
                <p:nvPr/>
              </p:nvSpPr>
              <p:spPr bwMode="auto">
                <a:xfrm>
                  <a:off x="2550" y="0"/>
                  <a:ext cx="338" cy="1320"/>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1200" b="1">
                      <a:cs typeface="Times New Roman" pitchFamily="18" charset="0"/>
                    </a:rPr>
                    <a:t> </a:t>
                  </a:r>
                </a:p>
                <a:p>
                  <a:pPr algn="ctr" eaLnBrk="0" hangingPunct="0"/>
                  <a:endParaRPr lang="tr-TR" altLang="tr-TR" sz="2400" b="1"/>
                </a:p>
              </p:txBody>
            </p:sp>
            <p:sp>
              <p:nvSpPr>
                <p:cNvPr id="33844" name="Rectangle 17"/>
                <p:cNvSpPr>
                  <a:spLocks noChangeArrowheads="1"/>
                </p:cNvSpPr>
                <p:nvPr/>
              </p:nvSpPr>
              <p:spPr bwMode="auto">
                <a:xfrm>
                  <a:off x="2522" y="0"/>
                  <a:ext cx="394" cy="1320"/>
                </a:xfrm>
                <a:prstGeom prst="rect">
                  <a:avLst/>
                </a:prstGeom>
                <a:noFill/>
                <a:ln w="7">
                  <a:solidFill>
                    <a:srgbClr val="A0A0A0"/>
                  </a:solidFill>
                  <a:miter lim="800000"/>
                  <a:headEnd/>
                  <a:tailEnd/>
                </a:ln>
              </p:spPr>
              <p:txBody>
                <a:bodyPr/>
                <a:lstStyle/>
                <a:p>
                  <a:endParaRPr lang="tr-TR" altLang="tr-TR"/>
                </a:p>
              </p:txBody>
            </p:sp>
          </p:grpSp>
          <p:grpSp>
            <p:nvGrpSpPr>
              <p:cNvPr id="8" name="Group 18"/>
              <p:cNvGrpSpPr>
                <a:grpSpLocks/>
              </p:cNvGrpSpPr>
              <p:nvPr/>
            </p:nvGrpSpPr>
            <p:grpSpPr bwMode="auto">
              <a:xfrm>
                <a:off x="2916" y="0"/>
                <a:ext cx="416" cy="1320"/>
                <a:chOff x="2916" y="0"/>
                <a:chExt cx="416" cy="1320"/>
              </a:xfrm>
            </p:grpSpPr>
            <p:sp>
              <p:nvSpPr>
                <p:cNvPr id="33841" name="Rectangle 19"/>
                <p:cNvSpPr>
                  <a:spLocks noChangeArrowheads="1"/>
                </p:cNvSpPr>
                <p:nvPr/>
              </p:nvSpPr>
              <p:spPr bwMode="auto">
                <a:xfrm>
                  <a:off x="2944" y="0"/>
                  <a:ext cx="360" cy="1320"/>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endParaRPr lang="tr-TR" altLang="tr-TR" sz="2400" b="1"/>
                </a:p>
              </p:txBody>
            </p:sp>
            <p:sp>
              <p:nvSpPr>
                <p:cNvPr id="33842" name="Rectangle 20"/>
                <p:cNvSpPr>
                  <a:spLocks noChangeArrowheads="1"/>
                </p:cNvSpPr>
                <p:nvPr/>
              </p:nvSpPr>
              <p:spPr bwMode="auto">
                <a:xfrm>
                  <a:off x="2916" y="0"/>
                  <a:ext cx="416" cy="1320"/>
                </a:xfrm>
                <a:prstGeom prst="rect">
                  <a:avLst/>
                </a:prstGeom>
                <a:noFill/>
                <a:ln w="7">
                  <a:solidFill>
                    <a:srgbClr val="A0A0A0"/>
                  </a:solidFill>
                  <a:miter lim="800000"/>
                  <a:headEnd/>
                  <a:tailEnd/>
                </a:ln>
              </p:spPr>
              <p:txBody>
                <a:bodyPr/>
                <a:lstStyle/>
                <a:p>
                  <a:endParaRPr lang="tr-TR" altLang="tr-TR"/>
                </a:p>
              </p:txBody>
            </p:sp>
          </p:grpSp>
          <p:grpSp>
            <p:nvGrpSpPr>
              <p:cNvPr id="9" name="Group 21"/>
              <p:cNvGrpSpPr>
                <a:grpSpLocks/>
              </p:cNvGrpSpPr>
              <p:nvPr/>
            </p:nvGrpSpPr>
            <p:grpSpPr bwMode="auto">
              <a:xfrm>
                <a:off x="3332" y="0"/>
                <a:ext cx="416" cy="1320"/>
                <a:chOff x="3332" y="0"/>
                <a:chExt cx="416" cy="1320"/>
              </a:xfrm>
            </p:grpSpPr>
            <p:sp>
              <p:nvSpPr>
                <p:cNvPr id="33839" name="Rectangle 22"/>
                <p:cNvSpPr>
                  <a:spLocks noChangeArrowheads="1"/>
                </p:cNvSpPr>
                <p:nvPr/>
              </p:nvSpPr>
              <p:spPr bwMode="auto">
                <a:xfrm>
                  <a:off x="3360" y="0"/>
                  <a:ext cx="360" cy="1320"/>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endParaRPr lang="tr-TR" altLang="tr-TR" sz="2400" b="1"/>
                </a:p>
              </p:txBody>
            </p:sp>
            <p:sp>
              <p:nvSpPr>
                <p:cNvPr id="33840" name="Rectangle 23"/>
                <p:cNvSpPr>
                  <a:spLocks noChangeArrowheads="1"/>
                </p:cNvSpPr>
                <p:nvPr/>
              </p:nvSpPr>
              <p:spPr bwMode="auto">
                <a:xfrm>
                  <a:off x="3332" y="0"/>
                  <a:ext cx="416" cy="1320"/>
                </a:xfrm>
                <a:prstGeom prst="rect">
                  <a:avLst/>
                </a:prstGeom>
                <a:noFill/>
                <a:ln w="7">
                  <a:solidFill>
                    <a:srgbClr val="A0A0A0"/>
                  </a:solidFill>
                  <a:miter lim="800000"/>
                  <a:headEnd/>
                  <a:tailEnd/>
                </a:ln>
              </p:spPr>
              <p:txBody>
                <a:bodyPr/>
                <a:lstStyle/>
                <a:p>
                  <a:endParaRPr lang="tr-TR" altLang="tr-TR"/>
                </a:p>
              </p:txBody>
            </p:sp>
          </p:grpSp>
          <p:grpSp>
            <p:nvGrpSpPr>
              <p:cNvPr id="10" name="Group 24"/>
              <p:cNvGrpSpPr>
                <a:grpSpLocks/>
              </p:cNvGrpSpPr>
              <p:nvPr/>
            </p:nvGrpSpPr>
            <p:grpSpPr bwMode="auto">
              <a:xfrm>
                <a:off x="2522" y="1320"/>
                <a:ext cx="394" cy="394"/>
                <a:chOff x="2522" y="1320"/>
                <a:chExt cx="394" cy="394"/>
              </a:xfrm>
            </p:grpSpPr>
            <p:sp>
              <p:nvSpPr>
                <p:cNvPr id="33837" name="Rectangle 25"/>
                <p:cNvSpPr>
                  <a:spLocks noChangeArrowheads="1"/>
                </p:cNvSpPr>
                <p:nvPr/>
              </p:nvSpPr>
              <p:spPr bwMode="auto">
                <a:xfrm>
                  <a:off x="2550" y="1320"/>
                  <a:ext cx="338" cy="394"/>
                </a:xfrm>
                <a:prstGeom prst="rect">
                  <a:avLst/>
                </a:prstGeom>
                <a:noFill/>
                <a:ln w="9525">
                  <a:noFill/>
                  <a:miter lim="800000"/>
                  <a:headEnd/>
                  <a:tailEnd/>
                </a:ln>
              </p:spPr>
              <p:txBody>
                <a:bodyPr/>
                <a:lstStyle/>
                <a:p>
                  <a:pPr algn="ctr"/>
                  <a:r>
                    <a:rPr lang="tr-TR" altLang="tr-TR" sz="1100" b="1">
                      <a:cs typeface="Arial" charset="0"/>
                    </a:rPr>
                    <a:t>+</a:t>
                  </a:r>
                  <a:endParaRPr lang="tr-TR" altLang="tr-TR" sz="1200" b="1">
                    <a:cs typeface="Times New Roman" pitchFamily="18" charset="0"/>
                  </a:endParaRPr>
                </a:p>
                <a:p>
                  <a:pPr algn="ctr" eaLnBrk="0" hangingPunct="0"/>
                  <a:endParaRPr lang="tr-TR" altLang="tr-TR" sz="2400" b="1"/>
                </a:p>
              </p:txBody>
            </p:sp>
            <p:sp>
              <p:nvSpPr>
                <p:cNvPr id="33838" name="Rectangle 26"/>
                <p:cNvSpPr>
                  <a:spLocks noChangeArrowheads="1"/>
                </p:cNvSpPr>
                <p:nvPr/>
              </p:nvSpPr>
              <p:spPr bwMode="auto">
                <a:xfrm>
                  <a:off x="2522" y="1320"/>
                  <a:ext cx="394" cy="394"/>
                </a:xfrm>
                <a:prstGeom prst="rect">
                  <a:avLst/>
                </a:prstGeom>
                <a:noFill/>
                <a:ln w="7">
                  <a:solidFill>
                    <a:srgbClr val="A0A0A0"/>
                  </a:solidFill>
                  <a:miter lim="800000"/>
                  <a:headEnd/>
                  <a:tailEnd/>
                </a:ln>
              </p:spPr>
              <p:txBody>
                <a:bodyPr/>
                <a:lstStyle/>
                <a:p>
                  <a:endParaRPr lang="tr-TR" altLang="tr-TR"/>
                </a:p>
              </p:txBody>
            </p:sp>
          </p:grpSp>
          <p:grpSp>
            <p:nvGrpSpPr>
              <p:cNvPr id="11" name="Group 27"/>
              <p:cNvGrpSpPr>
                <a:grpSpLocks/>
              </p:cNvGrpSpPr>
              <p:nvPr/>
            </p:nvGrpSpPr>
            <p:grpSpPr bwMode="auto">
              <a:xfrm>
                <a:off x="2916" y="1320"/>
                <a:ext cx="416" cy="394"/>
                <a:chOff x="2916" y="1320"/>
                <a:chExt cx="416" cy="394"/>
              </a:xfrm>
            </p:grpSpPr>
            <p:sp>
              <p:nvSpPr>
                <p:cNvPr id="33835" name="Rectangle 28"/>
                <p:cNvSpPr>
                  <a:spLocks noChangeArrowheads="1"/>
                </p:cNvSpPr>
                <p:nvPr/>
              </p:nvSpPr>
              <p:spPr bwMode="auto">
                <a:xfrm>
                  <a:off x="2944" y="1320"/>
                  <a:ext cx="360" cy="394"/>
                </a:xfrm>
                <a:prstGeom prst="rect">
                  <a:avLst/>
                </a:prstGeom>
                <a:noFill/>
                <a:ln w="9525">
                  <a:noFill/>
                  <a:miter lim="800000"/>
                  <a:headEnd/>
                  <a:tailEnd/>
                </a:ln>
              </p:spPr>
              <p:txBody>
                <a:bodyPr/>
                <a:lstStyle/>
                <a:p>
                  <a:pPr algn="ctr"/>
                  <a:r>
                    <a:rPr lang="tr-TR" altLang="tr-TR" sz="1100" b="1">
                      <a:cs typeface="Arial" charset="0"/>
                    </a:rPr>
                    <a:t>+</a:t>
                  </a:r>
                  <a:endParaRPr lang="tr-TR" altLang="tr-TR" sz="1200" b="1">
                    <a:cs typeface="Times New Roman" pitchFamily="18" charset="0"/>
                  </a:endParaRPr>
                </a:p>
                <a:p>
                  <a:pPr algn="ctr" eaLnBrk="0" hangingPunct="0"/>
                  <a:endParaRPr lang="tr-TR" altLang="tr-TR" sz="2400" b="1"/>
                </a:p>
              </p:txBody>
            </p:sp>
            <p:sp>
              <p:nvSpPr>
                <p:cNvPr id="33836" name="Rectangle 29"/>
                <p:cNvSpPr>
                  <a:spLocks noChangeArrowheads="1"/>
                </p:cNvSpPr>
                <p:nvPr/>
              </p:nvSpPr>
              <p:spPr bwMode="auto">
                <a:xfrm>
                  <a:off x="2916" y="1320"/>
                  <a:ext cx="416" cy="394"/>
                </a:xfrm>
                <a:prstGeom prst="rect">
                  <a:avLst/>
                </a:prstGeom>
                <a:noFill/>
                <a:ln w="7">
                  <a:solidFill>
                    <a:srgbClr val="A0A0A0"/>
                  </a:solidFill>
                  <a:miter lim="800000"/>
                  <a:headEnd/>
                  <a:tailEnd/>
                </a:ln>
              </p:spPr>
              <p:txBody>
                <a:bodyPr/>
                <a:lstStyle/>
                <a:p>
                  <a:endParaRPr lang="tr-TR" altLang="tr-TR"/>
                </a:p>
              </p:txBody>
            </p:sp>
          </p:grpSp>
          <p:grpSp>
            <p:nvGrpSpPr>
              <p:cNvPr id="12" name="Group 30"/>
              <p:cNvGrpSpPr>
                <a:grpSpLocks/>
              </p:cNvGrpSpPr>
              <p:nvPr/>
            </p:nvGrpSpPr>
            <p:grpSpPr bwMode="auto">
              <a:xfrm>
                <a:off x="3332" y="1320"/>
                <a:ext cx="416" cy="394"/>
                <a:chOff x="3332" y="1320"/>
                <a:chExt cx="416" cy="394"/>
              </a:xfrm>
            </p:grpSpPr>
            <p:sp>
              <p:nvSpPr>
                <p:cNvPr id="33833" name="Rectangle 31"/>
                <p:cNvSpPr>
                  <a:spLocks noChangeArrowheads="1"/>
                </p:cNvSpPr>
                <p:nvPr/>
              </p:nvSpPr>
              <p:spPr bwMode="auto">
                <a:xfrm>
                  <a:off x="3360" y="1320"/>
                  <a:ext cx="360" cy="394"/>
                </a:xfrm>
                <a:prstGeom prst="rect">
                  <a:avLst/>
                </a:prstGeom>
                <a:noFill/>
                <a:ln w="9525">
                  <a:noFill/>
                  <a:miter lim="800000"/>
                  <a:headEnd/>
                  <a:tailEnd/>
                </a:ln>
              </p:spPr>
              <p:txBody>
                <a:bodyPr/>
                <a:lstStyle/>
                <a:p>
                  <a:pPr algn="ctr"/>
                  <a:r>
                    <a:rPr lang="tr-TR" altLang="tr-TR" sz="1100" b="1">
                      <a:cs typeface="Arial" charset="0"/>
                    </a:rPr>
                    <a:t>+</a:t>
                  </a:r>
                  <a:endParaRPr lang="tr-TR" altLang="tr-TR" sz="1200" b="1">
                    <a:cs typeface="Times New Roman" pitchFamily="18" charset="0"/>
                  </a:endParaRPr>
                </a:p>
                <a:p>
                  <a:pPr algn="ctr" eaLnBrk="0" hangingPunct="0"/>
                  <a:endParaRPr lang="tr-TR" altLang="tr-TR" sz="2400" b="1"/>
                </a:p>
              </p:txBody>
            </p:sp>
            <p:sp>
              <p:nvSpPr>
                <p:cNvPr id="33834" name="Rectangle 32"/>
                <p:cNvSpPr>
                  <a:spLocks noChangeArrowheads="1"/>
                </p:cNvSpPr>
                <p:nvPr/>
              </p:nvSpPr>
              <p:spPr bwMode="auto">
                <a:xfrm>
                  <a:off x="3332" y="1320"/>
                  <a:ext cx="416" cy="394"/>
                </a:xfrm>
                <a:prstGeom prst="rect">
                  <a:avLst/>
                </a:prstGeom>
                <a:noFill/>
                <a:ln w="7">
                  <a:solidFill>
                    <a:srgbClr val="A0A0A0"/>
                  </a:solidFill>
                  <a:miter lim="800000"/>
                  <a:headEnd/>
                  <a:tailEnd/>
                </a:ln>
              </p:spPr>
              <p:txBody>
                <a:bodyPr/>
                <a:lstStyle/>
                <a:p>
                  <a:endParaRPr lang="tr-TR" altLang="tr-TR"/>
                </a:p>
              </p:txBody>
            </p:sp>
          </p:grpSp>
          <p:grpSp>
            <p:nvGrpSpPr>
              <p:cNvPr id="13" name="Group 33"/>
              <p:cNvGrpSpPr>
                <a:grpSpLocks/>
              </p:cNvGrpSpPr>
              <p:nvPr/>
            </p:nvGrpSpPr>
            <p:grpSpPr bwMode="auto">
              <a:xfrm>
                <a:off x="0" y="1714"/>
                <a:ext cx="767" cy="1743"/>
                <a:chOff x="0" y="1714"/>
                <a:chExt cx="767" cy="1743"/>
              </a:xfrm>
            </p:grpSpPr>
            <p:sp>
              <p:nvSpPr>
                <p:cNvPr id="33831" name="Rectangle 34"/>
                <p:cNvSpPr>
                  <a:spLocks noChangeArrowheads="1"/>
                </p:cNvSpPr>
                <p:nvPr/>
              </p:nvSpPr>
              <p:spPr bwMode="auto">
                <a:xfrm>
                  <a:off x="28" y="1714"/>
                  <a:ext cx="711" cy="1743"/>
                </a:xfrm>
                <a:prstGeom prst="rect">
                  <a:avLst/>
                </a:prstGeom>
                <a:noFill/>
                <a:ln w="9525">
                  <a:noFill/>
                  <a:miter lim="800000"/>
                  <a:headEnd/>
                  <a:tailEnd/>
                </a:ln>
              </p:spPr>
              <p:txBody>
                <a:bodyPr/>
                <a:lstStyle/>
                <a:p>
                  <a:r>
                    <a:rPr lang="tr-TR" altLang="tr-TR" sz="900" b="1">
                      <a:cs typeface="Arial" charset="0"/>
                    </a:rPr>
                    <a:t> </a:t>
                  </a:r>
                  <a:endParaRPr lang="tr-TR" altLang="tr-TR" sz="1200" b="1">
                    <a:cs typeface="Times New Roman" pitchFamily="18" charset="0"/>
                  </a:endParaRPr>
                </a:p>
                <a:p>
                  <a:pPr eaLnBrk="0" hangingPunct="0"/>
                  <a:r>
                    <a:rPr lang="tr-TR" altLang="tr-TR" sz="1200" b="1">
                      <a:cs typeface="Arial" charset="0"/>
                    </a:rPr>
                    <a:t>3. Aynı cinste, dört farklı renkte (kırmızı, sarı, mavi, yeşil), aynı tipte, her bir renkten birer tane nesne veya nesne resmi arasından mavi olan gösterilip “Bu ne renk?” diye sorulduğunda mavi olduğunu söyler</a:t>
                  </a:r>
                  <a:r>
                    <a:rPr lang="tr-TR" altLang="tr-TR" sz="900" b="1">
                      <a:cs typeface="Arial" charset="0"/>
                    </a:rPr>
                    <a:t>.</a:t>
                  </a:r>
                  <a:endParaRPr lang="tr-TR" altLang="tr-TR" sz="1200" b="1">
                    <a:cs typeface="Times New Roman" pitchFamily="18" charset="0"/>
                  </a:endParaRPr>
                </a:p>
                <a:p>
                  <a:pPr eaLnBrk="0" hangingPunct="0"/>
                  <a:r>
                    <a:rPr lang="tr-TR" altLang="tr-TR" sz="1200" b="1">
                      <a:cs typeface="Times New Roman" pitchFamily="18" charset="0"/>
                    </a:rPr>
                    <a:t> </a:t>
                  </a:r>
                </a:p>
                <a:p>
                  <a:pPr eaLnBrk="0" hangingPunct="0"/>
                  <a:endParaRPr lang="tr-TR" altLang="tr-TR" sz="2400" b="1"/>
                </a:p>
              </p:txBody>
            </p:sp>
            <p:sp>
              <p:nvSpPr>
                <p:cNvPr id="33832" name="Rectangle 35"/>
                <p:cNvSpPr>
                  <a:spLocks noChangeArrowheads="1"/>
                </p:cNvSpPr>
                <p:nvPr/>
              </p:nvSpPr>
              <p:spPr bwMode="auto">
                <a:xfrm>
                  <a:off x="0" y="1714"/>
                  <a:ext cx="767" cy="1743"/>
                </a:xfrm>
                <a:prstGeom prst="rect">
                  <a:avLst/>
                </a:prstGeom>
                <a:noFill/>
                <a:ln w="7">
                  <a:solidFill>
                    <a:srgbClr val="A0A0A0"/>
                  </a:solidFill>
                  <a:miter lim="800000"/>
                  <a:headEnd/>
                  <a:tailEnd/>
                </a:ln>
              </p:spPr>
              <p:txBody>
                <a:bodyPr/>
                <a:lstStyle/>
                <a:p>
                  <a:endParaRPr lang="tr-TR" altLang="tr-TR"/>
                </a:p>
              </p:txBody>
            </p:sp>
          </p:grpSp>
          <p:grpSp>
            <p:nvGrpSpPr>
              <p:cNvPr id="14" name="Group 36"/>
              <p:cNvGrpSpPr>
                <a:grpSpLocks/>
              </p:cNvGrpSpPr>
              <p:nvPr/>
            </p:nvGrpSpPr>
            <p:grpSpPr bwMode="auto">
              <a:xfrm>
                <a:off x="767" y="1714"/>
                <a:ext cx="400" cy="1743"/>
                <a:chOff x="767" y="1714"/>
                <a:chExt cx="400" cy="1743"/>
              </a:xfrm>
            </p:grpSpPr>
            <p:sp>
              <p:nvSpPr>
                <p:cNvPr id="33829" name="Rectangle 37"/>
                <p:cNvSpPr>
                  <a:spLocks noChangeArrowheads="1"/>
                </p:cNvSpPr>
                <p:nvPr/>
              </p:nvSpPr>
              <p:spPr bwMode="auto">
                <a:xfrm>
                  <a:off x="795" y="1714"/>
                  <a:ext cx="344" cy="1743"/>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3/4</a:t>
                  </a:r>
                  <a:endParaRPr lang="tr-TR" altLang="tr-TR" sz="1200" b="1">
                    <a:cs typeface="Times New Roman" pitchFamily="18" charset="0"/>
                  </a:endParaRPr>
                </a:p>
                <a:p>
                  <a:pPr algn="ctr" eaLnBrk="0" hangingPunct="0"/>
                  <a:endParaRPr lang="tr-TR" altLang="tr-TR" sz="2400" b="1"/>
                </a:p>
              </p:txBody>
            </p:sp>
            <p:sp>
              <p:nvSpPr>
                <p:cNvPr id="33830" name="Rectangle 38"/>
                <p:cNvSpPr>
                  <a:spLocks noChangeArrowheads="1"/>
                </p:cNvSpPr>
                <p:nvPr/>
              </p:nvSpPr>
              <p:spPr bwMode="auto">
                <a:xfrm>
                  <a:off x="767" y="1714"/>
                  <a:ext cx="400" cy="1743"/>
                </a:xfrm>
                <a:prstGeom prst="rect">
                  <a:avLst/>
                </a:prstGeom>
                <a:noFill/>
                <a:ln w="7">
                  <a:solidFill>
                    <a:srgbClr val="A0A0A0"/>
                  </a:solidFill>
                  <a:miter lim="800000"/>
                  <a:headEnd/>
                  <a:tailEnd/>
                </a:ln>
              </p:spPr>
              <p:txBody>
                <a:bodyPr/>
                <a:lstStyle/>
                <a:p>
                  <a:endParaRPr lang="tr-TR" altLang="tr-TR"/>
                </a:p>
              </p:txBody>
            </p:sp>
          </p:grpSp>
          <p:grpSp>
            <p:nvGrpSpPr>
              <p:cNvPr id="15" name="Group 39"/>
              <p:cNvGrpSpPr>
                <a:grpSpLocks/>
              </p:cNvGrpSpPr>
              <p:nvPr/>
            </p:nvGrpSpPr>
            <p:grpSpPr bwMode="auto">
              <a:xfrm>
                <a:off x="1167" y="1714"/>
                <a:ext cx="1355" cy="1743"/>
                <a:chOff x="1167" y="1714"/>
                <a:chExt cx="1355" cy="1743"/>
              </a:xfrm>
            </p:grpSpPr>
            <p:sp>
              <p:nvSpPr>
                <p:cNvPr id="33827" name="Rectangle 40"/>
                <p:cNvSpPr>
                  <a:spLocks noChangeArrowheads="1"/>
                </p:cNvSpPr>
                <p:nvPr/>
              </p:nvSpPr>
              <p:spPr bwMode="auto">
                <a:xfrm>
                  <a:off x="1195" y="1714"/>
                  <a:ext cx="1299" cy="1743"/>
                </a:xfrm>
                <a:prstGeom prst="rect">
                  <a:avLst/>
                </a:prstGeom>
                <a:noFill/>
                <a:ln w="9525">
                  <a:noFill/>
                  <a:miter lim="800000"/>
                  <a:headEnd/>
                  <a:tailEnd/>
                </a:ln>
              </p:spPr>
              <p:txBody>
                <a:bodyPr/>
                <a:lstStyle/>
                <a:p>
                  <a:pPr algn="just"/>
                  <a:r>
                    <a:rPr lang="tr-TR" altLang="tr-TR" sz="900" b="1">
                      <a:cs typeface="Times New Roman" pitchFamily="18" charset="0"/>
                    </a:rPr>
                    <a:t> </a:t>
                  </a:r>
                  <a:endParaRPr lang="tr-TR" altLang="tr-TR" sz="1200" b="1">
                    <a:cs typeface="Times New Roman" pitchFamily="18" charset="0"/>
                  </a:endParaRPr>
                </a:p>
                <a:p>
                  <a:pPr algn="just" eaLnBrk="0" hangingPunct="0"/>
                  <a:r>
                    <a:rPr lang="tr-TR" altLang="tr-TR" sz="1200" b="1">
                      <a:cs typeface="Times New Roman" pitchFamily="18" charset="0"/>
                    </a:rPr>
                    <a:t>3. Buna bak. Ne renk söyle.</a:t>
                  </a:r>
                </a:p>
                <a:p>
                  <a:pPr algn="just" eaLnBrk="0" hangingPunct="0"/>
                  <a:r>
                    <a:rPr lang="tr-TR" altLang="tr-TR" sz="1200" b="1">
                      <a:cs typeface="Times New Roman" pitchFamily="18" charset="0"/>
                    </a:rPr>
                    <a:t> </a:t>
                  </a:r>
                </a:p>
                <a:p>
                  <a:pPr algn="just" eaLnBrk="0" hangingPunct="0"/>
                  <a:r>
                    <a:rPr lang="tr-TR" altLang="tr-TR" sz="1200" b="1">
                      <a:cs typeface="Times New Roman" pitchFamily="18" charset="0"/>
                    </a:rPr>
                    <a:t>a) Mavi düğme-sarı düğme-yeşil düğme-kırmızı düğme</a:t>
                  </a:r>
                </a:p>
                <a:p>
                  <a:pPr algn="just" eaLnBrk="0" hangingPunct="0"/>
                  <a:r>
                    <a:rPr lang="tr-TR" altLang="tr-TR" sz="1200" b="1">
                      <a:cs typeface="Times New Roman" pitchFamily="18" charset="0"/>
                    </a:rPr>
                    <a:t>b) Kırmızı ataş resmi-yeşil ataş resmi-mavi ataş resmi-sarı ataş resmi</a:t>
                  </a:r>
                </a:p>
                <a:p>
                  <a:pPr algn="just" eaLnBrk="0" hangingPunct="0"/>
                  <a:r>
                    <a:rPr lang="tr-TR" altLang="tr-TR" sz="1200" b="1">
                      <a:cs typeface="Times New Roman" pitchFamily="18" charset="0"/>
                    </a:rPr>
                    <a:t>c) Sarı boncuk-mavi boncuk-kırmızı boncuk-yeşil boncuk</a:t>
                  </a:r>
                </a:p>
                <a:p>
                  <a:pPr algn="just" eaLnBrk="0" hangingPunct="0"/>
                  <a:r>
                    <a:rPr lang="tr-TR" altLang="tr-TR" sz="1200" b="1">
                      <a:cs typeface="Times New Roman" pitchFamily="18" charset="0"/>
                    </a:rPr>
                    <a:t>ç) Yeşil top resmi-sarı top resmi-mavi top resmi-kırmızı top resmi</a:t>
                  </a:r>
                </a:p>
                <a:p>
                  <a:pPr algn="just" eaLnBrk="0" hangingPunct="0"/>
                  <a:endParaRPr lang="tr-TR" altLang="tr-TR" sz="1200" b="1"/>
                </a:p>
              </p:txBody>
            </p:sp>
            <p:sp>
              <p:nvSpPr>
                <p:cNvPr id="33828" name="Rectangle 41"/>
                <p:cNvSpPr>
                  <a:spLocks noChangeArrowheads="1"/>
                </p:cNvSpPr>
                <p:nvPr/>
              </p:nvSpPr>
              <p:spPr bwMode="auto">
                <a:xfrm>
                  <a:off x="1167" y="1714"/>
                  <a:ext cx="1355" cy="1743"/>
                </a:xfrm>
                <a:prstGeom prst="rect">
                  <a:avLst/>
                </a:prstGeom>
                <a:noFill/>
                <a:ln w="7">
                  <a:solidFill>
                    <a:srgbClr val="A0A0A0"/>
                  </a:solidFill>
                  <a:miter lim="800000"/>
                  <a:headEnd/>
                  <a:tailEnd/>
                </a:ln>
              </p:spPr>
              <p:txBody>
                <a:bodyPr/>
                <a:lstStyle/>
                <a:p>
                  <a:endParaRPr lang="tr-TR" altLang="tr-TR"/>
                </a:p>
              </p:txBody>
            </p:sp>
          </p:grpSp>
          <p:grpSp>
            <p:nvGrpSpPr>
              <p:cNvPr id="16" name="Group 42"/>
              <p:cNvGrpSpPr>
                <a:grpSpLocks/>
              </p:cNvGrpSpPr>
              <p:nvPr/>
            </p:nvGrpSpPr>
            <p:grpSpPr bwMode="auto">
              <a:xfrm>
                <a:off x="2522" y="1714"/>
                <a:ext cx="394" cy="1349"/>
                <a:chOff x="2522" y="1714"/>
                <a:chExt cx="394" cy="1349"/>
              </a:xfrm>
            </p:grpSpPr>
            <p:sp>
              <p:nvSpPr>
                <p:cNvPr id="33825" name="Rectangle 43"/>
                <p:cNvSpPr>
                  <a:spLocks noChangeArrowheads="1"/>
                </p:cNvSpPr>
                <p:nvPr/>
              </p:nvSpPr>
              <p:spPr bwMode="auto">
                <a:xfrm>
                  <a:off x="2550" y="1714"/>
                  <a:ext cx="338" cy="1349"/>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endParaRPr lang="tr-TR" altLang="tr-TR" sz="2400" b="1"/>
                </a:p>
              </p:txBody>
            </p:sp>
            <p:sp>
              <p:nvSpPr>
                <p:cNvPr id="33826" name="Rectangle 44"/>
                <p:cNvSpPr>
                  <a:spLocks noChangeArrowheads="1"/>
                </p:cNvSpPr>
                <p:nvPr/>
              </p:nvSpPr>
              <p:spPr bwMode="auto">
                <a:xfrm>
                  <a:off x="2522" y="1714"/>
                  <a:ext cx="394" cy="1349"/>
                </a:xfrm>
                <a:prstGeom prst="rect">
                  <a:avLst/>
                </a:prstGeom>
                <a:noFill/>
                <a:ln w="7">
                  <a:solidFill>
                    <a:srgbClr val="A0A0A0"/>
                  </a:solidFill>
                  <a:miter lim="800000"/>
                  <a:headEnd/>
                  <a:tailEnd/>
                </a:ln>
              </p:spPr>
              <p:txBody>
                <a:bodyPr/>
                <a:lstStyle/>
                <a:p>
                  <a:endParaRPr lang="tr-TR" altLang="tr-TR"/>
                </a:p>
              </p:txBody>
            </p:sp>
          </p:grpSp>
          <p:grpSp>
            <p:nvGrpSpPr>
              <p:cNvPr id="17" name="Group 45"/>
              <p:cNvGrpSpPr>
                <a:grpSpLocks/>
              </p:cNvGrpSpPr>
              <p:nvPr/>
            </p:nvGrpSpPr>
            <p:grpSpPr bwMode="auto">
              <a:xfrm>
                <a:off x="2916" y="1714"/>
                <a:ext cx="416" cy="1349"/>
                <a:chOff x="2916" y="1714"/>
                <a:chExt cx="416" cy="1349"/>
              </a:xfrm>
            </p:grpSpPr>
            <p:sp>
              <p:nvSpPr>
                <p:cNvPr id="33823" name="Rectangle 46"/>
                <p:cNvSpPr>
                  <a:spLocks noChangeArrowheads="1"/>
                </p:cNvSpPr>
                <p:nvPr/>
              </p:nvSpPr>
              <p:spPr bwMode="auto">
                <a:xfrm>
                  <a:off x="2944" y="1714"/>
                  <a:ext cx="360" cy="1349"/>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1200" b="1">
                      <a:cs typeface="Times New Roman" pitchFamily="18" charset="0"/>
                    </a:rPr>
                    <a:t> </a:t>
                  </a:r>
                </a:p>
                <a:p>
                  <a:pPr algn="ctr" eaLnBrk="0" hangingPunct="0"/>
                  <a:endParaRPr lang="tr-TR" altLang="tr-TR" sz="2400" b="1"/>
                </a:p>
              </p:txBody>
            </p:sp>
            <p:sp>
              <p:nvSpPr>
                <p:cNvPr id="33824" name="Rectangle 47"/>
                <p:cNvSpPr>
                  <a:spLocks noChangeArrowheads="1"/>
                </p:cNvSpPr>
                <p:nvPr/>
              </p:nvSpPr>
              <p:spPr bwMode="auto">
                <a:xfrm>
                  <a:off x="2916" y="1714"/>
                  <a:ext cx="416" cy="1349"/>
                </a:xfrm>
                <a:prstGeom prst="rect">
                  <a:avLst/>
                </a:prstGeom>
                <a:noFill/>
                <a:ln w="7">
                  <a:solidFill>
                    <a:srgbClr val="A0A0A0"/>
                  </a:solidFill>
                  <a:miter lim="800000"/>
                  <a:headEnd/>
                  <a:tailEnd/>
                </a:ln>
              </p:spPr>
              <p:txBody>
                <a:bodyPr/>
                <a:lstStyle/>
                <a:p>
                  <a:endParaRPr lang="tr-TR" altLang="tr-TR"/>
                </a:p>
              </p:txBody>
            </p:sp>
          </p:grpSp>
          <p:grpSp>
            <p:nvGrpSpPr>
              <p:cNvPr id="18" name="Group 48"/>
              <p:cNvGrpSpPr>
                <a:grpSpLocks/>
              </p:cNvGrpSpPr>
              <p:nvPr/>
            </p:nvGrpSpPr>
            <p:grpSpPr bwMode="auto">
              <a:xfrm>
                <a:off x="3332" y="1714"/>
                <a:ext cx="416" cy="1349"/>
                <a:chOff x="3332" y="1714"/>
                <a:chExt cx="416" cy="1349"/>
              </a:xfrm>
            </p:grpSpPr>
            <p:sp>
              <p:nvSpPr>
                <p:cNvPr id="33821" name="Rectangle 49"/>
                <p:cNvSpPr>
                  <a:spLocks noChangeArrowheads="1"/>
                </p:cNvSpPr>
                <p:nvPr/>
              </p:nvSpPr>
              <p:spPr bwMode="auto">
                <a:xfrm>
                  <a:off x="3360" y="1714"/>
                  <a:ext cx="360" cy="1349"/>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endParaRPr lang="tr-TR" altLang="tr-TR" sz="2400" b="1"/>
                </a:p>
              </p:txBody>
            </p:sp>
            <p:sp>
              <p:nvSpPr>
                <p:cNvPr id="33822" name="Rectangle 50"/>
                <p:cNvSpPr>
                  <a:spLocks noChangeArrowheads="1"/>
                </p:cNvSpPr>
                <p:nvPr/>
              </p:nvSpPr>
              <p:spPr bwMode="auto">
                <a:xfrm>
                  <a:off x="3332" y="1714"/>
                  <a:ext cx="416" cy="1349"/>
                </a:xfrm>
                <a:prstGeom prst="rect">
                  <a:avLst/>
                </a:prstGeom>
                <a:noFill/>
                <a:ln w="7">
                  <a:solidFill>
                    <a:srgbClr val="A0A0A0"/>
                  </a:solidFill>
                  <a:miter lim="800000"/>
                  <a:headEnd/>
                  <a:tailEnd/>
                </a:ln>
              </p:spPr>
              <p:txBody>
                <a:bodyPr/>
                <a:lstStyle/>
                <a:p>
                  <a:endParaRPr lang="tr-TR" altLang="tr-TR"/>
                </a:p>
              </p:txBody>
            </p:sp>
          </p:grpSp>
          <p:grpSp>
            <p:nvGrpSpPr>
              <p:cNvPr id="19" name="Group 51"/>
              <p:cNvGrpSpPr>
                <a:grpSpLocks/>
              </p:cNvGrpSpPr>
              <p:nvPr/>
            </p:nvGrpSpPr>
            <p:grpSpPr bwMode="auto">
              <a:xfrm>
                <a:off x="2522" y="3063"/>
                <a:ext cx="394" cy="394"/>
                <a:chOff x="2522" y="3063"/>
                <a:chExt cx="394" cy="394"/>
              </a:xfrm>
            </p:grpSpPr>
            <p:sp>
              <p:nvSpPr>
                <p:cNvPr id="33819" name="Rectangle 52"/>
                <p:cNvSpPr>
                  <a:spLocks noChangeArrowheads="1"/>
                </p:cNvSpPr>
                <p:nvPr/>
              </p:nvSpPr>
              <p:spPr bwMode="auto">
                <a:xfrm>
                  <a:off x="2550" y="3063"/>
                  <a:ext cx="338" cy="394"/>
                </a:xfrm>
                <a:prstGeom prst="rect">
                  <a:avLst/>
                </a:prstGeom>
                <a:noFill/>
                <a:ln w="9525">
                  <a:noFill/>
                  <a:miter lim="800000"/>
                  <a:headEnd/>
                  <a:tailEnd/>
                </a:ln>
              </p:spPr>
              <p:txBody>
                <a:bodyPr/>
                <a:lstStyle/>
                <a:p>
                  <a:pPr algn="ctr"/>
                  <a:r>
                    <a:rPr lang="tr-TR" altLang="tr-TR" sz="1100" b="1">
                      <a:cs typeface="Arial" charset="0"/>
                    </a:rPr>
                    <a:t>+</a:t>
                  </a:r>
                  <a:endParaRPr lang="tr-TR" altLang="tr-TR" sz="1200" b="1">
                    <a:cs typeface="Times New Roman" pitchFamily="18" charset="0"/>
                  </a:endParaRPr>
                </a:p>
                <a:p>
                  <a:pPr algn="ctr" eaLnBrk="0" hangingPunct="0"/>
                  <a:endParaRPr lang="tr-TR" altLang="tr-TR" sz="2400" b="1"/>
                </a:p>
              </p:txBody>
            </p:sp>
            <p:sp>
              <p:nvSpPr>
                <p:cNvPr id="33820" name="Rectangle 53"/>
                <p:cNvSpPr>
                  <a:spLocks noChangeArrowheads="1"/>
                </p:cNvSpPr>
                <p:nvPr/>
              </p:nvSpPr>
              <p:spPr bwMode="auto">
                <a:xfrm>
                  <a:off x="2522" y="3063"/>
                  <a:ext cx="394" cy="394"/>
                </a:xfrm>
                <a:prstGeom prst="rect">
                  <a:avLst/>
                </a:prstGeom>
                <a:noFill/>
                <a:ln w="7">
                  <a:solidFill>
                    <a:srgbClr val="A0A0A0"/>
                  </a:solidFill>
                  <a:miter lim="800000"/>
                  <a:headEnd/>
                  <a:tailEnd/>
                </a:ln>
              </p:spPr>
              <p:txBody>
                <a:bodyPr/>
                <a:lstStyle/>
                <a:p>
                  <a:endParaRPr lang="tr-TR" altLang="tr-TR"/>
                </a:p>
              </p:txBody>
            </p:sp>
          </p:grpSp>
          <p:grpSp>
            <p:nvGrpSpPr>
              <p:cNvPr id="20" name="Group 54"/>
              <p:cNvGrpSpPr>
                <a:grpSpLocks/>
              </p:cNvGrpSpPr>
              <p:nvPr/>
            </p:nvGrpSpPr>
            <p:grpSpPr bwMode="auto">
              <a:xfrm>
                <a:off x="2916" y="3063"/>
                <a:ext cx="416" cy="394"/>
                <a:chOff x="2916" y="3063"/>
                <a:chExt cx="416" cy="394"/>
              </a:xfrm>
            </p:grpSpPr>
            <p:sp>
              <p:nvSpPr>
                <p:cNvPr id="33817" name="Rectangle 55"/>
                <p:cNvSpPr>
                  <a:spLocks noChangeArrowheads="1"/>
                </p:cNvSpPr>
                <p:nvPr/>
              </p:nvSpPr>
              <p:spPr bwMode="auto">
                <a:xfrm>
                  <a:off x="2944" y="3063"/>
                  <a:ext cx="360" cy="394"/>
                </a:xfrm>
                <a:prstGeom prst="rect">
                  <a:avLst/>
                </a:prstGeom>
                <a:noFill/>
                <a:ln w="9525">
                  <a:noFill/>
                  <a:miter lim="800000"/>
                  <a:headEnd/>
                  <a:tailEnd/>
                </a:ln>
              </p:spPr>
              <p:txBody>
                <a:bodyPr/>
                <a:lstStyle/>
                <a:p>
                  <a:pPr algn="ctr"/>
                  <a:r>
                    <a:rPr lang="tr-TR" altLang="tr-TR" sz="1100" b="1">
                      <a:cs typeface="Arial" charset="0"/>
                    </a:rPr>
                    <a:t>+</a:t>
                  </a:r>
                  <a:endParaRPr lang="tr-TR" altLang="tr-TR" sz="1200" b="1">
                    <a:cs typeface="Times New Roman" pitchFamily="18" charset="0"/>
                  </a:endParaRPr>
                </a:p>
                <a:p>
                  <a:pPr algn="ctr" eaLnBrk="0" hangingPunct="0"/>
                  <a:endParaRPr lang="tr-TR" altLang="tr-TR" sz="2400" b="1"/>
                </a:p>
              </p:txBody>
            </p:sp>
            <p:sp>
              <p:nvSpPr>
                <p:cNvPr id="33818" name="Rectangle 56"/>
                <p:cNvSpPr>
                  <a:spLocks noChangeArrowheads="1"/>
                </p:cNvSpPr>
                <p:nvPr/>
              </p:nvSpPr>
              <p:spPr bwMode="auto">
                <a:xfrm>
                  <a:off x="2916" y="3063"/>
                  <a:ext cx="416" cy="394"/>
                </a:xfrm>
                <a:prstGeom prst="rect">
                  <a:avLst/>
                </a:prstGeom>
                <a:noFill/>
                <a:ln w="7">
                  <a:solidFill>
                    <a:srgbClr val="A0A0A0"/>
                  </a:solidFill>
                  <a:miter lim="800000"/>
                  <a:headEnd/>
                  <a:tailEnd/>
                </a:ln>
              </p:spPr>
              <p:txBody>
                <a:bodyPr/>
                <a:lstStyle/>
                <a:p>
                  <a:endParaRPr lang="tr-TR" altLang="tr-TR"/>
                </a:p>
              </p:txBody>
            </p:sp>
          </p:grpSp>
          <p:grpSp>
            <p:nvGrpSpPr>
              <p:cNvPr id="21" name="Group 57"/>
              <p:cNvGrpSpPr>
                <a:grpSpLocks/>
              </p:cNvGrpSpPr>
              <p:nvPr/>
            </p:nvGrpSpPr>
            <p:grpSpPr bwMode="auto">
              <a:xfrm>
                <a:off x="3332" y="3063"/>
                <a:ext cx="416" cy="394"/>
                <a:chOff x="3332" y="3063"/>
                <a:chExt cx="416" cy="394"/>
              </a:xfrm>
            </p:grpSpPr>
            <p:sp>
              <p:nvSpPr>
                <p:cNvPr id="33815" name="Rectangle 58"/>
                <p:cNvSpPr>
                  <a:spLocks noChangeArrowheads="1"/>
                </p:cNvSpPr>
                <p:nvPr/>
              </p:nvSpPr>
              <p:spPr bwMode="auto">
                <a:xfrm>
                  <a:off x="3360" y="3063"/>
                  <a:ext cx="360" cy="394"/>
                </a:xfrm>
                <a:prstGeom prst="rect">
                  <a:avLst/>
                </a:prstGeom>
                <a:noFill/>
                <a:ln w="9525">
                  <a:noFill/>
                  <a:miter lim="800000"/>
                  <a:headEnd/>
                  <a:tailEnd/>
                </a:ln>
              </p:spPr>
              <p:txBody>
                <a:bodyPr/>
                <a:lstStyle/>
                <a:p>
                  <a:pPr algn="ctr"/>
                  <a:r>
                    <a:rPr lang="tr-TR" altLang="tr-TR" sz="1100" b="1">
                      <a:cs typeface="Arial" charset="0"/>
                    </a:rPr>
                    <a:t>+</a:t>
                  </a:r>
                  <a:endParaRPr lang="tr-TR" altLang="tr-TR" sz="1200" b="1">
                    <a:cs typeface="Times New Roman" pitchFamily="18" charset="0"/>
                  </a:endParaRPr>
                </a:p>
                <a:p>
                  <a:pPr algn="ctr" eaLnBrk="0" hangingPunct="0"/>
                  <a:endParaRPr lang="tr-TR" altLang="tr-TR" sz="2400" b="1"/>
                </a:p>
              </p:txBody>
            </p:sp>
            <p:sp>
              <p:nvSpPr>
                <p:cNvPr id="33816" name="Rectangle 59"/>
                <p:cNvSpPr>
                  <a:spLocks noChangeArrowheads="1"/>
                </p:cNvSpPr>
                <p:nvPr/>
              </p:nvSpPr>
              <p:spPr bwMode="auto">
                <a:xfrm>
                  <a:off x="3332" y="3063"/>
                  <a:ext cx="416" cy="394"/>
                </a:xfrm>
                <a:prstGeom prst="rect">
                  <a:avLst/>
                </a:prstGeom>
                <a:noFill/>
                <a:ln w="7">
                  <a:solidFill>
                    <a:srgbClr val="A0A0A0"/>
                  </a:solidFill>
                  <a:miter lim="800000"/>
                  <a:headEnd/>
                  <a:tailEnd/>
                </a:ln>
              </p:spPr>
              <p:txBody>
                <a:bodyPr/>
                <a:lstStyle/>
                <a:p>
                  <a:endParaRPr lang="tr-TR" altLang="tr-TR"/>
                </a:p>
              </p:txBody>
            </p:sp>
          </p:grpSp>
        </p:grpSp>
        <p:sp>
          <p:nvSpPr>
            <p:cNvPr id="33796" name="Rectangle 60"/>
            <p:cNvSpPr>
              <a:spLocks noChangeArrowheads="1"/>
            </p:cNvSpPr>
            <p:nvPr/>
          </p:nvSpPr>
          <p:spPr bwMode="auto">
            <a:xfrm>
              <a:off x="-3" y="-3"/>
              <a:ext cx="3754" cy="3463"/>
            </a:xfrm>
            <a:prstGeom prst="rect">
              <a:avLst/>
            </a:prstGeom>
            <a:noFill/>
            <a:ln w="11112">
              <a:solidFill>
                <a:srgbClr val="A0A0A0"/>
              </a:solidFill>
              <a:miter lim="800000"/>
              <a:headEnd/>
              <a:tailEnd/>
            </a:ln>
          </p:spPr>
          <p:txBody>
            <a:bodyPr/>
            <a:lstStyle/>
            <a:p>
              <a:endParaRPr lang="tr-TR" alt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effectLst>
                  <a:outerShdw blurRad="38100" dist="38100" dir="2700000" algn="tl">
                    <a:srgbClr val="000000"/>
                  </a:outerShdw>
                </a:effectLst>
              </a:rPr>
              <a:t/>
            </a:r>
            <a:br>
              <a:rPr lang="tr-TR" b="1" dirty="0" smtClean="0">
                <a:effectLst>
                  <a:outerShdw blurRad="38100" dist="38100" dir="2700000" algn="tl">
                    <a:srgbClr val="000000"/>
                  </a:outerShdw>
                </a:effectLst>
              </a:rPr>
            </a:br>
            <a:r>
              <a:rPr lang="tr-TR" b="1" dirty="0" smtClean="0">
                <a:effectLst>
                  <a:outerShdw blurRad="38100" dist="38100" dir="2700000" algn="tl">
                    <a:srgbClr val="000000"/>
                  </a:outerShdw>
                </a:effectLst>
              </a:rPr>
              <a:t/>
            </a:r>
            <a:br>
              <a:rPr lang="tr-TR" b="1" dirty="0" smtClean="0">
                <a:effectLst>
                  <a:outerShdw blurRad="38100" dist="38100" dir="2700000" algn="tl">
                    <a:srgbClr val="000000"/>
                  </a:outerShdw>
                </a:effectLst>
              </a:rPr>
            </a:br>
            <a:r>
              <a:rPr lang="tr-TR" b="1" dirty="0" smtClean="0">
                <a:effectLst>
                  <a:outerShdw blurRad="38100" dist="38100" dir="2700000" algn="tl">
                    <a:srgbClr val="000000"/>
                  </a:outerShdw>
                </a:effectLst>
                <a:latin typeface="Calibri" pitchFamily="34" charset="0"/>
              </a:rPr>
              <a:t> </a:t>
            </a:r>
            <a:r>
              <a:rPr lang="tr-TR" b="1" dirty="0" smtClean="0">
                <a:solidFill>
                  <a:srgbClr val="FF0000"/>
                </a:solidFill>
                <a:effectLst>
                  <a:outerShdw blurRad="38100" dist="38100" dir="2700000" algn="tl">
                    <a:srgbClr val="000000"/>
                  </a:outerShdw>
                </a:effectLst>
                <a:latin typeface="Calibri" pitchFamily="34" charset="0"/>
              </a:rPr>
              <a:t>Kavram öğrenme zihinsel bir beceridir</a:t>
            </a:r>
            <a:r>
              <a:rPr lang="tr-TR" b="1" dirty="0" smtClean="0">
                <a:solidFill>
                  <a:srgbClr val="FF0000"/>
                </a:solidFill>
                <a:effectLst>
                  <a:outerShdw blurRad="38100" dist="38100" dir="2700000" algn="tl">
                    <a:srgbClr val="000000"/>
                  </a:outerShdw>
                </a:effectLst>
              </a:rPr>
              <a:t>.</a:t>
            </a:r>
            <a:endParaRPr lang="tr-TR" dirty="0">
              <a:solidFill>
                <a:srgbClr val="FF0000"/>
              </a:solidFill>
            </a:endParaRPr>
          </a:p>
        </p:txBody>
      </p:sp>
      <p:sp>
        <p:nvSpPr>
          <p:cNvPr id="3" name="2 İçerik Yer Tutucusu"/>
          <p:cNvSpPr>
            <a:spLocks noGrp="1"/>
          </p:cNvSpPr>
          <p:nvPr>
            <p:ph idx="1"/>
          </p:nvPr>
        </p:nvSpPr>
        <p:spPr/>
        <p:txBody>
          <a:bodyPr/>
          <a:lstStyle/>
          <a:p>
            <a:endParaRPr lang="tr-TR" b="1" dirty="0" smtClean="0">
              <a:solidFill>
                <a:srgbClr val="33CC33"/>
              </a:solidFill>
              <a:effectLst>
                <a:outerShdw blurRad="38100" dist="38100" dir="2700000" algn="tl">
                  <a:srgbClr val="000000"/>
                </a:outerShdw>
              </a:effectLst>
            </a:endParaRPr>
          </a:p>
          <a:p>
            <a:endParaRPr lang="tr-TR" b="1" dirty="0" smtClean="0">
              <a:solidFill>
                <a:srgbClr val="33CC33"/>
              </a:solidFill>
              <a:effectLst>
                <a:outerShdw blurRad="38100" dist="38100" dir="2700000" algn="tl">
                  <a:srgbClr val="000000"/>
                </a:outerShdw>
              </a:effectLst>
            </a:endParaRPr>
          </a:p>
          <a:p>
            <a:endParaRPr lang="tr-TR" b="1" dirty="0" smtClean="0">
              <a:solidFill>
                <a:srgbClr val="33CC33"/>
              </a:solidFill>
              <a:effectLst>
                <a:outerShdw blurRad="38100" dist="38100" dir="2700000" algn="tl">
                  <a:srgbClr val="000000"/>
                </a:outerShdw>
              </a:effectLst>
            </a:endParaRPr>
          </a:p>
          <a:p>
            <a:pPr>
              <a:buNone/>
            </a:pPr>
            <a:r>
              <a:rPr lang="tr-TR" b="1" dirty="0" smtClean="0">
                <a:effectLst>
                  <a:outerShdw blurRad="38100" dist="38100" dir="2700000" algn="tl">
                    <a:srgbClr val="000000"/>
                  </a:outerShdw>
                </a:effectLst>
                <a:latin typeface="Calibri" pitchFamily="34" charset="0"/>
              </a:rPr>
              <a:t>          </a:t>
            </a:r>
            <a:r>
              <a:rPr lang="tr-TR" b="1" dirty="0" smtClean="0">
                <a:latin typeface="Calibri" pitchFamily="34" charset="0"/>
              </a:rPr>
              <a:t>Kavramlar, insanların duygu, düşünce ve hareket bütünlüğü içinde edindikleri tecrübeleri ile oluşurlar. </a:t>
            </a:r>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11163" y="698500"/>
            <a:ext cx="7924800" cy="5626100"/>
            <a:chOff x="-3" y="-3"/>
            <a:chExt cx="3754" cy="3441"/>
          </a:xfrm>
        </p:grpSpPr>
        <p:grpSp>
          <p:nvGrpSpPr>
            <p:cNvPr id="3" name="Group 5"/>
            <p:cNvGrpSpPr>
              <a:grpSpLocks/>
            </p:cNvGrpSpPr>
            <p:nvPr/>
          </p:nvGrpSpPr>
          <p:grpSpPr bwMode="auto">
            <a:xfrm>
              <a:off x="0" y="0"/>
              <a:ext cx="3748" cy="3435"/>
              <a:chOff x="0" y="0"/>
              <a:chExt cx="3748" cy="3435"/>
            </a:xfrm>
          </p:grpSpPr>
          <p:grpSp>
            <p:nvGrpSpPr>
              <p:cNvPr id="4" name="Group 6"/>
              <p:cNvGrpSpPr>
                <a:grpSpLocks/>
              </p:cNvGrpSpPr>
              <p:nvPr/>
            </p:nvGrpSpPr>
            <p:grpSpPr bwMode="auto">
              <a:xfrm>
                <a:off x="0" y="0"/>
                <a:ext cx="767" cy="1743"/>
                <a:chOff x="0" y="0"/>
                <a:chExt cx="767" cy="1743"/>
              </a:xfrm>
            </p:grpSpPr>
            <p:sp>
              <p:nvSpPr>
                <p:cNvPr id="34873" name="Rectangle 7"/>
                <p:cNvSpPr>
                  <a:spLocks noChangeArrowheads="1"/>
                </p:cNvSpPr>
                <p:nvPr/>
              </p:nvSpPr>
              <p:spPr bwMode="auto">
                <a:xfrm>
                  <a:off x="28" y="0"/>
                  <a:ext cx="711" cy="1743"/>
                </a:xfrm>
                <a:prstGeom prst="rect">
                  <a:avLst/>
                </a:prstGeom>
                <a:noFill/>
                <a:ln w="9525">
                  <a:noFill/>
                  <a:miter lim="800000"/>
                  <a:headEnd/>
                  <a:tailEnd/>
                </a:ln>
              </p:spPr>
              <p:txBody>
                <a:bodyPr/>
                <a:lstStyle/>
                <a:p>
                  <a:r>
                    <a:rPr lang="tr-TR" altLang="tr-TR" sz="1200" b="1">
                      <a:cs typeface="Arial" charset="0"/>
                    </a:rPr>
                    <a:t> </a:t>
                  </a:r>
                  <a:endParaRPr lang="tr-TR" altLang="tr-TR" sz="1200" b="1">
                    <a:cs typeface="Times New Roman" pitchFamily="18" charset="0"/>
                  </a:endParaRPr>
                </a:p>
                <a:p>
                  <a:pPr eaLnBrk="0" hangingPunct="0"/>
                  <a:r>
                    <a:rPr lang="tr-TR" altLang="tr-TR" sz="1200" b="1">
                      <a:cs typeface="Arial" charset="0"/>
                    </a:rPr>
                    <a:t>4. Farklı cinste, dört farklı renkte (kırmızı, sarı, mavi, yeşil), her birinden farklı renkte nesne arasından “Mavi olanı göster.” denildiğinde mavi olanı gösterir.</a:t>
                  </a:r>
                  <a:endParaRPr lang="tr-TR" altLang="tr-TR" sz="1200" b="1">
                    <a:cs typeface="Times New Roman" pitchFamily="18" charset="0"/>
                  </a:endParaRPr>
                </a:p>
                <a:p>
                  <a:pPr eaLnBrk="0" hangingPunct="0"/>
                  <a:r>
                    <a:rPr lang="tr-TR" altLang="tr-TR" sz="900" b="1">
                      <a:cs typeface="Arial" charset="0"/>
                    </a:rPr>
                    <a:t> </a:t>
                  </a:r>
                  <a:endParaRPr lang="tr-TR" altLang="tr-TR" sz="1200" b="1">
                    <a:cs typeface="Times New Roman" pitchFamily="18" charset="0"/>
                  </a:endParaRPr>
                </a:p>
                <a:p>
                  <a:pPr eaLnBrk="0" hangingPunct="0"/>
                  <a:r>
                    <a:rPr lang="tr-TR" altLang="tr-TR" sz="1200" b="1">
                      <a:cs typeface="Times New Roman" pitchFamily="18" charset="0"/>
                    </a:rPr>
                    <a:t> </a:t>
                  </a:r>
                </a:p>
                <a:p>
                  <a:pPr eaLnBrk="0" hangingPunct="0"/>
                  <a:endParaRPr lang="tr-TR" altLang="tr-TR" sz="2400" b="1"/>
                </a:p>
              </p:txBody>
            </p:sp>
            <p:sp>
              <p:nvSpPr>
                <p:cNvPr id="34874" name="Rectangle 8"/>
                <p:cNvSpPr>
                  <a:spLocks noChangeArrowheads="1"/>
                </p:cNvSpPr>
                <p:nvPr/>
              </p:nvSpPr>
              <p:spPr bwMode="auto">
                <a:xfrm>
                  <a:off x="0" y="0"/>
                  <a:ext cx="767" cy="1743"/>
                </a:xfrm>
                <a:prstGeom prst="rect">
                  <a:avLst/>
                </a:prstGeom>
                <a:noFill/>
                <a:ln w="7">
                  <a:solidFill>
                    <a:srgbClr val="A0A0A0"/>
                  </a:solidFill>
                  <a:miter lim="800000"/>
                  <a:headEnd/>
                  <a:tailEnd/>
                </a:ln>
              </p:spPr>
              <p:txBody>
                <a:bodyPr/>
                <a:lstStyle/>
                <a:p>
                  <a:endParaRPr lang="tr-TR" altLang="tr-TR"/>
                </a:p>
              </p:txBody>
            </p:sp>
          </p:grpSp>
          <p:grpSp>
            <p:nvGrpSpPr>
              <p:cNvPr id="5" name="Group 9"/>
              <p:cNvGrpSpPr>
                <a:grpSpLocks/>
              </p:cNvGrpSpPr>
              <p:nvPr/>
            </p:nvGrpSpPr>
            <p:grpSpPr bwMode="auto">
              <a:xfrm>
                <a:off x="767" y="0"/>
                <a:ext cx="400" cy="1743"/>
                <a:chOff x="767" y="0"/>
                <a:chExt cx="400" cy="1743"/>
              </a:xfrm>
            </p:grpSpPr>
            <p:sp>
              <p:nvSpPr>
                <p:cNvPr id="34871" name="Rectangle 10"/>
                <p:cNvSpPr>
                  <a:spLocks noChangeArrowheads="1"/>
                </p:cNvSpPr>
                <p:nvPr/>
              </p:nvSpPr>
              <p:spPr bwMode="auto">
                <a:xfrm>
                  <a:off x="795" y="0"/>
                  <a:ext cx="344" cy="1743"/>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3/4</a:t>
                  </a:r>
                  <a:endParaRPr lang="tr-TR" altLang="tr-TR" sz="1200" b="1">
                    <a:cs typeface="Times New Roman" pitchFamily="18" charset="0"/>
                  </a:endParaRPr>
                </a:p>
                <a:p>
                  <a:pPr algn="ctr" eaLnBrk="0" hangingPunct="0"/>
                  <a:endParaRPr lang="tr-TR" altLang="tr-TR" sz="2400" b="1"/>
                </a:p>
              </p:txBody>
            </p:sp>
            <p:sp>
              <p:nvSpPr>
                <p:cNvPr id="34872" name="Rectangle 11"/>
                <p:cNvSpPr>
                  <a:spLocks noChangeArrowheads="1"/>
                </p:cNvSpPr>
                <p:nvPr/>
              </p:nvSpPr>
              <p:spPr bwMode="auto">
                <a:xfrm>
                  <a:off x="767" y="0"/>
                  <a:ext cx="400" cy="1743"/>
                </a:xfrm>
                <a:prstGeom prst="rect">
                  <a:avLst/>
                </a:prstGeom>
                <a:noFill/>
                <a:ln w="7">
                  <a:solidFill>
                    <a:srgbClr val="A0A0A0"/>
                  </a:solidFill>
                  <a:miter lim="800000"/>
                  <a:headEnd/>
                  <a:tailEnd/>
                </a:ln>
              </p:spPr>
              <p:txBody>
                <a:bodyPr/>
                <a:lstStyle/>
                <a:p>
                  <a:endParaRPr lang="tr-TR" altLang="tr-TR"/>
                </a:p>
              </p:txBody>
            </p:sp>
          </p:grpSp>
          <p:grpSp>
            <p:nvGrpSpPr>
              <p:cNvPr id="6" name="Group 12"/>
              <p:cNvGrpSpPr>
                <a:grpSpLocks/>
              </p:cNvGrpSpPr>
              <p:nvPr/>
            </p:nvGrpSpPr>
            <p:grpSpPr bwMode="auto">
              <a:xfrm>
                <a:off x="1167" y="0"/>
                <a:ext cx="1355" cy="1743"/>
                <a:chOff x="1167" y="0"/>
                <a:chExt cx="1355" cy="1743"/>
              </a:xfrm>
            </p:grpSpPr>
            <p:sp>
              <p:nvSpPr>
                <p:cNvPr id="34869" name="Rectangle 13"/>
                <p:cNvSpPr>
                  <a:spLocks noChangeArrowheads="1"/>
                </p:cNvSpPr>
                <p:nvPr/>
              </p:nvSpPr>
              <p:spPr bwMode="auto">
                <a:xfrm>
                  <a:off x="1195" y="0"/>
                  <a:ext cx="1299" cy="1743"/>
                </a:xfrm>
                <a:prstGeom prst="rect">
                  <a:avLst/>
                </a:prstGeom>
                <a:noFill/>
                <a:ln w="9525">
                  <a:noFill/>
                  <a:miter lim="800000"/>
                  <a:headEnd/>
                  <a:tailEnd/>
                </a:ln>
              </p:spPr>
              <p:txBody>
                <a:bodyPr/>
                <a:lstStyle/>
                <a:p>
                  <a:pPr algn="just"/>
                  <a:r>
                    <a:rPr lang="tr-TR" altLang="tr-TR" sz="900" b="1">
                      <a:cs typeface="Times New Roman" pitchFamily="18" charset="0"/>
                    </a:rPr>
                    <a:t> </a:t>
                  </a:r>
                  <a:endParaRPr lang="tr-TR" altLang="tr-TR" sz="1200" b="1">
                    <a:cs typeface="Times New Roman" pitchFamily="18" charset="0"/>
                  </a:endParaRPr>
                </a:p>
                <a:p>
                  <a:pPr algn="just" eaLnBrk="0" hangingPunct="0"/>
                  <a:r>
                    <a:rPr lang="tr-TR" altLang="tr-TR" sz="1200" b="1">
                      <a:cs typeface="Times New Roman" pitchFamily="18" charset="0"/>
                    </a:rPr>
                    <a:t>4. Önündeki nesnelere bak. Mavi olanı göster.</a:t>
                  </a:r>
                </a:p>
                <a:p>
                  <a:pPr algn="just" eaLnBrk="0" hangingPunct="0"/>
                  <a:r>
                    <a:rPr lang="tr-TR" altLang="tr-TR" sz="1200" b="1">
                      <a:cs typeface="Times New Roman" pitchFamily="18" charset="0"/>
                    </a:rPr>
                    <a:t> </a:t>
                  </a:r>
                </a:p>
                <a:p>
                  <a:pPr algn="just" eaLnBrk="0" hangingPunct="0"/>
                  <a:r>
                    <a:rPr lang="tr-TR" altLang="tr-TR" sz="1200" b="1">
                      <a:cs typeface="Times New Roman" pitchFamily="18" charset="0"/>
                    </a:rPr>
                    <a:t>a) Kırmızı silgi-mavi kutu-sarı ataş-yeşil kurdele</a:t>
                  </a:r>
                </a:p>
                <a:p>
                  <a:pPr algn="just" eaLnBrk="0" hangingPunct="0"/>
                  <a:r>
                    <a:rPr lang="tr-TR" altLang="tr-TR" sz="1200" b="1">
                      <a:cs typeface="Times New Roman" pitchFamily="18" charset="0"/>
                    </a:rPr>
                    <a:t>b) Mavi küp-yeşil mandal-sarı yumak-kırmızı pastel boya</a:t>
                  </a:r>
                </a:p>
                <a:p>
                  <a:pPr algn="just" eaLnBrk="0" hangingPunct="0"/>
                  <a:r>
                    <a:rPr lang="tr-TR" altLang="tr-TR" sz="1200" b="1">
                      <a:cs typeface="Times New Roman" pitchFamily="18" charset="0"/>
                    </a:rPr>
                    <a:t>c) Yeşil daire-sıra yumak-kırmızı silgi-mavi boncuk</a:t>
                  </a:r>
                </a:p>
                <a:p>
                  <a:pPr algn="just" eaLnBrk="0" hangingPunct="0"/>
                  <a:r>
                    <a:rPr lang="tr-TR" altLang="tr-TR" sz="1200" b="1">
                      <a:cs typeface="Times New Roman" pitchFamily="18" charset="0"/>
                    </a:rPr>
                    <a:t>d) Sarı yaprak-yeşil mandal-mavi kurdele-kırmızı daire</a:t>
                  </a:r>
                </a:p>
                <a:p>
                  <a:pPr algn="just" eaLnBrk="0" hangingPunct="0"/>
                  <a:r>
                    <a:rPr lang="tr-TR" altLang="tr-TR" sz="1200" b="1">
                      <a:cs typeface="Times New Roman" pitchFamily="18" charset="0"/>
                    </a:rPr>
                    <a:t> </a:t>
                  </a:r>
                </a:p>
                <a:p>
                  <a:pPr algn="just" eaLnBrk="0" hangingPunct="0"/>
                  <a:endParaRPr lang="tr-TR" altLang="tr-TR" sz="2400" b="1"/>
                </a:p>
              </p:txBody>
            </p:sp>
            <p:sp>
              <p:nvSpPr>
                <p:cNvPr id="34870" name="Rectangle 14"/>
                <p:cNvSpPr>
                  <a:spLocks noChangeArrowheads="1"/>
                </p:cNvSpPr>
                <p:nvPr/>
              </p:nvSpPr>
              <p:spPr bwMode="auto">
                <a:xfrm>
                  <a:off x="1167" y="0"/>
                  <a:ext cx="1355" cy="1743"/>
                </a:xfrm>
                <a:prstGeom prst="rect">
                  <a:avLst/>
                </a:prstGeom>
                <a:noFill/>
                <a:ln w="7">
                  <a:solidFill>
                    <a:srgbClr val="A0A0A0"/>
                  </a:solidFill>
                  <a:miter lim="800000"/>
                  <a:headEnd/>
                  <a:tailEnd/>
                </a:ln>
              </p:spPr>
              <p:txBody>
                <a:bodyPr/>
                <a:lstStyle/>
                <a:p>
                  <a:endParaRPr lang="tr-TR" altLang="tr-TR"/>
                </a:p>
              </p:txBody>
            </p:sp>
          </p:grpSp>
          <p:grpSp>
            <p:nvGrpSpPr>
              <p:cNvPr id="7" name="Group 15"/>
              <p:cNvGrpSpPr>
                <a:grpSpLocks/>
              </p:cNvGrpSpPr>
              <p:nvPr/>
            </p:nvGrpSpPr>
            <p:grpSpPr bwMode="auto">
              <a:xfrm>
                <a:off x="2522" y="0"/>
                <a:ext cx="394" cy="1349"/>
                <a:chOff x="2522" y="0"/>
                <a:chExt cx="394" cy="1349"/>
              </a:xfrm>
            </p:grpSpPr>
            <p:sp>
              <p:nvSpPr>
                <p:cNvPr id="34867" name="Rectangle 16"/>
                <p:cNvSpPr>
                  <a:spLocks noChangeArrowheads="1"/>
                </p:cNvSpPr>
                <p:nvPr/>
              </p:nvSpPr>
              <p:spPr bwMode="auto">
                <a:xfrm>
                  <a:off x="2550" y="0"/>
                  <a:ext cx="338" cy="1349"/>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endParaRPr lang="tr-TR" altLang="tr-TR" sz="2400" b="1"/>
                </a:p>
              </p:txBody>
            </p:sp>
            <p:sp>
              <p:nvSpPr>
                <p:cNvPr id="34868" name="Rectangle 17"/>
                <p:cNvSpPr>
                  <a:spLocks noChangeArrowheads="1"/>
                </p:cNvSpPr>
                <p:nvPr/>
              </p:nvSpPr>
              <p:spPr bwMode="auto">
                <a:xfrm>
                  <a:off x="2522" y="0"/>
                  <a:ext cx="394" cy="1349"/>
                </a:xfrm>
                <a:prstGeom prst="rect">
                  <a:avLst/>
                </a:prstGeom>
                <a:noFill/>
                <a:ln w="7">
                  <a:solidFill>
                    <a:srgbClr val="A0A0A0"/>
                  </a:solidFill>
                  <a:miter lim="800000"/>
                  <a:headEnd/>
                  <a:tailEnd/>
                </a:ln>
              </p:spPr>
              <p:txBody>
                <a:bodyPr/>
                <a:lstStyle/>
                <a:p>
                  <a:endParaRPr lang="tr-TR" altLang="tr-TR"/>
                </a:p>
              </p:txBody>
            </p:sp>
          </p:grpSp>
          <p:grpSp>
            <p:nvGrpSpPr>
              <p:cNvPr id="8" name="Group 18"/>
              <p:cNvGrpSpPr>
                <a:grpSpLocks/>
              </p:cNvGrpSpPr>
              <p:nvPr/>
            </p:nvGrpSpPr>
            <p:grpSpPr bwMode="auto">
              <a:xfrm>
                <a:off x="2916" y="0"/>
                <a:ext cx="416" cy="1349"/>
                <a:chOff x="2916" y="0"/>
                <a:chExt cx="416" cy="1349"/>
              </a:xfrm>
            </p:grpSpPr>
            <p:sp>
              <p:nvSpPr>
                <p:cNvPr id="34865" name="Rectangle 19"/>
                <p:cNvSpPr>
                  <a:spLocks noChangeArrowheads="1"/>
                </p:cNvSpPr>
                <p:nvPr/>
              </p:nvSpPr>
              <p:spPr bwMode="auto">
                <a:xfrm>
                  <a:off x="2944" y="0"/>
                  <a:ext cx="360" cy="1349"/>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endParaRPr lang="tr-TR" altLang="tr-TR" sz="2400" b="1"/>
                </a:p>
              </p:txBody>
            </p:sp>
            <p:sp>
              <p:nvSpPr>
                <p:cNvPr id="34866" name="Rectangle 20"/>
                <p:cNvSpPr>
                  <a:spLocks noChangeArrowheads="1"/>
                </p:cNvSpPr>
                <p:nvPr/>
              </p:nvSpPr>
              <p:spPr bwMode="auto">
                <a:xfrm>
                  <a:off x="2916" y="0"/>
                  <a:ext cx="416" cy="1349"/>
                </a:xfrm>
                <a:prstGeom prst="rect">
                  <a:avLst/>
                </a:prstGeom>
                <a:noFill/>
                <a:ln w="7">
                  <a:solidFill>
                    <a:srgbClr val="A0A0A0"/>
                  </a:solidFill>
                  <a:miter lim="800000"/>
                  <a:headEnd/>
                  <a:tailEnd/>
                </a:ln>
              </p:spPr>
              <p:txBody>
                <a:bodyPr/>
                <a:lstStyle/>
                <a:p>
                  <a:endParaRPr lang="tr-TR" altLang="tr-TR"/>
                </a:p>
              </p:txBody>
            </p:sp>
          </p:grpSp>
          <p:grpSp>
            <p:nvGrpSpPr>
              <p:cNvPr id="9" name="Group 21"/>
              <p:cNvGrpSpPr>
                <a:grpSpLocks/>
              </p:cNvGrpSpPr>
              <p:nvPr/>
            </p:nvGrpSpPr>
            <p:grpSpPr bwMode="auto">
              <a:xfrm>
                <a:off x="3332" y="0"/>
                <a:ext cx="416" cy="1349"/>
                <a:chOff x="3332" y="0"/>
                <a:chExt cx="416" cy="1349"/>
              </a:xfrm>
            </p:grpSpPr>
            <p:sp>
              <p:nvSpPr>
                <p:cNvPr id="34863" name="Rectangle 22"/>
                <p:cNvSpPr>
                  <a:spLocks noChangeArrowheads="1"/>
                </p:cNvSpPr>
                <p:nvPr/>
              </p:nvSpPr>
              <p:spPr bwMode="auto">
                <a:xfrm>
                  <a:off x="3360" y="0"/>
                  <a:ext cx="360" cy="1349"/>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 </a:t>
                  </a:r>
                  <a:endParaRPr lang="tr-TR" altLang="tr-TR" sz="1200" b="1">
                    <a:cs typeface="Times New Roman" pitchFamily="18" charset="0"/>
                  </a:endParaRPr>
                </a:p>
                <a:p>
                  <a:pPr algn="ctr" eaLnBrk="0" hangingPunct="0"/>
                  <a:r>
                    <a:rPr lang="tr-TR" altLang="tr-TR" sz="1200" b="1">
                      <a:cs typeface="Times New Roman" pitchFamily="18" charset="0"/>
                    </a:rPr>
                    <a:t> </a:t>
                  </a:r>
                </a:p>
                <a:p>
                  <a:pPr algn="ctr" eaLnBrk="0" hangingPunct="0"/>
                  <a:endParaRPr lang="tr-TR" altLang="tr-TR" sz="2400" b="1"/>
                </a:p>
              </p:txBody>
            </p:sp>
            <p:sp>
              <p:nvSpPr>
                <p:cNvPr id="34864" name="Rectangle 23"/>
                <p:cNvSpPr>
                  <a:spLocks noChangeArrowheads="1"/>
                </p:cNvSpPr>
                <p:nvPr/>
              </p:nvSpPr>
              <p:spPr bwMode="auto">
                <a:xfrm>
                  <a:off x="3332" y="0"/>
                  <a:ext cx="416" cy="1349"/>
                </a:xfrm>
                <a:prstGeom prst="rect">
                  <a:avLst/>
                </a:prstGeom>
                <a:noFill/>
                <a:ln w="7">
                  <a:solidFill>
                    <a:srgbClr val="A0A0A0"/>
                  </a:solidFill>
                  <a:miter lim="800000"/>
                  <a:headEnd/>
                  <a:tailEnd/>
                </a:ln>
              </p:spPr>
              <p:txBody>
                <a:bodyPr/>
                <a:lstStyle/>
                <a:p>
                  <a:endParaRPr lang="tr-TR" altLang="tr-TR"/>
                </a:p>
              </p:txBody>
            </p:sp>
          </p:grpSp>
          <p:grpSp>
            <p:nvGrpSpPr>
              <p:cNvPr id="10" name="Group 24"/>
              <p:cNvGrpSpPr>
                <a:grpSpLocks/>
              </p:cNvGrpSpPr>
              <p:nvPr/>
            </p:nvGrpSpPr>
            <p:grpSpPr bwMode="auto">
              <a:xfrm>
                <a:off x="2522" y="1349"/>
                <a:ext cx="394" cy="394"/>
                <a:chOff x="2522" y="1349"/>
                <a:chExt cx="394" cy="394"/>
              </a:xfrm>
            </p:grpSpPr>
            <p:sp>
              <p:nvSpPr>
                <p:cNvPr id="34861" name="Rectangle 25"/>
                <p:cNvSpPr>
                  <a:spLocks noChangeArrowheads="1"/>
                </p:cNvSpPr>
                <p:nvPr/>
              </p:nvSpPr>
              <p:spPr bwMode="auto">
                <a:xfrm>
                  <a:off x="2550" y="1349"/>
                  <a:ext cx="338" cy="394"/>
                </a:xfrm>
                <a:prstGeom prst="rect">
                  <a:avLst/>
                </a:prstGeom>
                <a:noFill/>
                <a:ln w="9525">
                  <a:noFill/>
                  <a:miter lim="800000"/>
                  <a:headEnd/>
                  <a:tailEnd/>
                </a:ln>
              </p:spPr>
              <p:txBody>
                <a:bodyPr/>
                <a:lstStyle/>
                <a:p>
                  <a:pPr algn="ctr"/>
                  <a:r>
                    <a:rPr lang="tr-TR" altLang="tr-TR" sz="1100" b="1">
                      <a:cs typeface="Arial" charset="0"/>
                    </a:rPr>
                    <a:t>-</a:t>
                  </a:r>
                  <a:endParaRPr lang="tr-TR" altLang="tr-TR" sz="1200" b="1">
                    <a:cs typeface="Times New Roman" pitchFamily="18" charset="0"/>
                  </a:endParaRPr>
                </a:p>
                <a:p>
                  <a:pPr algn="ctr" eaLnBrk="0" hangingPunct="0"/>
                  <a:endParaRPr lang="tr-TR" altLang="tr-TR" sz="2400" b="1"/>
                </a:p>
              </p:txBody>
            </p:sp>
            <p:sp>
              <p:nvSpPr>
                <p:cNvPr id="34862" name="Rectangle 26"/>
                <p:cNvSpPr>
                  <a:spLocks noChangeArrowheads="1"/>
                </p:cNvSpPr>
                <p:nvPr/>
              </p:nvSpPr>
              <p:spPr bwMode="auto">
                <a:xfrm>
                  <a:off x="2522" y="1349"/>
                  <a:ext cx="394" cy="394"/>
                </a:xfrm>
                <a:prstGeom prst="rect">
                  <a:avLst/>
                </a:prstGeom>
                <a:noFill/>
                <a:ln w="7">
                  <a:solidFill>
                    <a:srgbClr val="A0A0A0"/>
                  </a:solidFill>
                  <a:miter lim="800000"/>
                  <a:headEnd/>
                  <a:tailEnd/>
                </a:ln>
              </p:spPr>
              <p:txBody>
                <a:bodyPr/>
                <a:lstStyle/>
                <a:p>
                  <a:endParaRPr lang="tr-TR" altLang="tr-TR"/>
                </a:p>
              </p:txBody>
            </p:sp>
          </p:grpSp>
          <p:grpSp>
            <p:nvGrpSpPr>
              <p:cNvPr id="11" name="Group 27"/>
              <p:cNvGrpSpPr>
                <a:grpSpLocks/>
              </p:cNvGrpSpPr>
              <p:nvPr/>
            </p:nvGrpSpPr>
            <p:grpSpPr bwMode="auto">
              <a:xfrm>
                <a:off x="2916" y="1349"/>
                <a:ext cx="416" cy="394"/>
                <a:chOff x="2916" y="1349"/>
                <a:chExt cx="416" cy="394"/>
              </a:xfrm>
            </p:grpSpPr>
            <p:sp>
              <p:nvSpPr>
                <p:cNvPr id="34859" name="Rectangle 28"/>
                <p:cNvSpPr>
                  <a:spLocks noChangeArrowheads="1"/>
                </p:cNvSpPr>
                <p:nvPr/>
              </p:nvSpPr>
              <p:spPr bwMode="auto">
                <a:xfrm>
                  <a:off x="2944" y="1349"/>
                  <a:ext cx="360" cy="394"/>
                </a:xfrm>
                <a:prstGeom prst="rect">
                  <a:avLst/>
                </a:prstGeom>
                <a:noFill/>
                <a:ln w="9525">
                  <a:noFill/>
                  <a:miter lim="800000"/>
                  <a:headEnd/>
                  <a:tailEnd/>
                </a:ln>
              </p:spPr>
              <p:txBody>
                <a:bodyPr/>
                <a:lstStyle/>
                <a:p>
                  <a:pPr algn="ctr"/>
                  <a:r>
                    <a:rPr lang="tr-TR" altLang="tr-TR" sz="1100" b="1">
                      <a:cs typeface="Arial" charset="0"/>
                    </a:rPr>
                    <a:t>-</a:t>
                  </a:r>
                  <a:endParaRPr lang="tr-TR" altLang="tr-TR" sz="1200" b="1">
                    <a:cs typeface="Times New Roman" pitchFamily="18" charset="0"/>
                  </a:endParaRPr>
                </a:p>
                <a:p>
                  <a:pPr algn="ctr" eaLnBrk="0" hangingPunct="0"/>
                  <a:endParaRPr lang="tr-TR" altLang="tr-TR" sz="2400" b="1"/>
                </a:p>
              </p:txBody>
            </p:sp>
            <p:sp>
              <p:nvSpPr>
                <p:cNvPr id="34860" name="Rectangle 29"/>
                <p:cNvSpPr>
                  <a:spLocks noChangeArrowheads="1"/>
                </p:cNvSpPr>
                <p:nvPr/>
              </p:nvSpPr>
              <p:spPr bwMode="auto">
                <a:xfrm>
                  <a:off x="2916" y="1349"/>
                  <a:ext cx="416" cy="394"/>
                </a:xfrm>
                <a:prstGeom prst="rect">
                  <a:avLst/>
                </a:prstGeom>
                <a:noFill/>
                <a:ln w="7">
                  <a:solidFill>
                    <a:srgbClr val="A0A0A0"/>
                  </a:solidFill>
                  <a:miter lim="800000"/>
                  <a:headEnd/>
                  <a:tailEnd/>
                </a:ln>
              </p:spPr>
              <p:txBody>
                <a:bodyPr/>
                <a:lstStyle/>
                <a:p>
                  <a:endParaRPr lang="tr-TR" altLang="tr-TR"/>
                </a:p>
              </p:txBody>
            </p:sp>
          </p:grpSp>
          <p:grpSp>
            <p:nvGrpSpPr>
              <p:cNvPr id="12" name="Group 30"/>
              <p:cNvGrpSpPr>
                <a:grpSpLocks/>
              </p:cNvGrpSpPr>
              <p:nvPr/>
            </p:nvGrpSpPr>
            <p:grpSpPr bwMode="auto">
              <a:xfrm>
                <a:off x="3332" y="1349"/>
                <a:ext cx="416" cy="394"/>
                <a:chOff x="3332" y="1349"/>
                <a:chExt cx="416" cy="394"/>
              </a:xfrm>
            </p:grpSpPr>
            <p:sp>
              <p:nvSpPr>
                <p:cNvPr id="34857" name="Rectangle 31"/>
                <p:cNvSpPr>
                  <a:spLocks noChangeArrowheads="1"/>
                </p:cNvSpPr>
                <p:nvPr/>
              </p:nvSpPr>
              <p:spPr bwMode="auto">
                <a:xfrm>
                  <a:off x="3360" y="1349"/>
                  <a:ext cx="360" cy="394"/>
                </a:xfrm>
                <a:prstGeom prst="rect">
                  <a:avLst/>
                </a:prstGeom>
                <a:noFill/>
                <a:ln w="9525">
                  <a:noFill/>
                  <a:miter lim="800000"/>
                  <a:headEnd/>
                  <a:tailEnd/>
                </a:ln>
              </p:spPr>
              <p:txBody>
                <a:bodyPr/>
                <a:lstStyle/>
                <a:p>
                  <a:pPr algn="ctr"/>
                  <a:r>
                    <a:rPr lang="tr-TR" altLang="tr-TR" sz="1100" b="1">
                      <a:cs typeface="Arial" charset="0"/>
                    </a:rPr>
                    <a:t>-</a:t>
                  </a:r>
                  <a:endParaRPr lang="tr-TR" altLang="tr-TR" sz="1200" b="1">
                    <a:cs typeface="Times New Roman" pitchFamily="18" charset="0"/>
                  </a:endParaRPr>
                </a:p>
                <a:p>
                  <a:pPr algn="ctr" eaLnBrk="0" hangingPunct="0"/>
                  <a:endParaRPr lang="tr-TR" altLang="tr-TR" sz="2400" b="1"/>
                </a:p>
              </p:txBody>
            </p:sp>
            <p:sp>
              <p:nvSpPr>
                <p:cNvPr id="34858" name="Rectangle 32"/>
                <p:cNvSpPr>
                  <a:spLocks noChangeArrowheads="1"/>
                </p:cNvSpPr>
                <p:nvPr/>
              </p:nvSpPr>
              <p:spPr bwMode="auto">
                <a:xfrm>
                  <a:off x="3332" y="1349"/>
                  <a:ext cx="416" cy="394"/>
                </a:xfrm>
                <a:prstGeom prst="rect">
                  <a:avLst/>
                </a:prstGeom>
                <a:noFill/>
                <a:ln w="7">
                  <a:solidFill>
                    <a:srgbClr val="A0A0A0"/>
                  </a:solidFill>
                  <a:miter lim="800000"/>
                  <a:headEnd/>
                  <a:tailEnd/>
                </a:ln>
              </p:spPr>
              <p:txBody>
                <a:bodyPr/>
                <a:lstStyle/>
                <a:p>
                  <a:endParaRPr lang="tr-TR" altLang="tr-TR"/>
                </a:p>
              </p:txBody>
            </p:sp>
          </p:grpSp>
          <p:grpSp>
            <p:nvGrpSpPr>
              <p:cNvPr id="13" name="Group 33"/>
              <p:cNvGrpSpPr>
                <a:grpSpLocks/>
              </p:cNvGrpSpPr>
              <p:nvPr/>
            </p:nvGrpSpPr>
            <p:grpSpPr bwMode="auto">
              <a:xfrm>
                <a:off x="0" y="1743"/>
                <a:ext cx="767" cy="1692"/>
                <a:chOff x="0" y="1743"/>
                <a:chExt cx="767" cy="1692"/>
              </a:xfrm>
            </p:grpSpPr>
            <p:sp>
              <p:nvSpPr>
                <p:cNvPr id="34855" name="Rectangle 34"/>
                <p:cNvSpPr>
                  <a:spLocks noChangeArrowheads="1"/>
                </p:cNvSpPr>
                <p:nvPr/>
              </p:nvSpPr>
              <p:spPr bwMode="auto">
                <a:xfrm>
                  <a:off x="28" y="1743"/>
                  <a:ext cx="711" cy="1692"/>
                </a:xfrm>
                <a:prstGeom prst="rect">
                  <a:avLst/>
                </a:prstGeom>
                <a:noFill/>
                <a:ln w="9525">
                  <a:noFill/>
                  <a:miter lim="800000"/>
                  <a:headEnd/>
                  <a:tailEnd/>
                </a:ln>
              </p:spPr>
              <p:txBody>
                <a:bodyPr/>
                <a:lstStyle/>
                <a:p>
                  <a:r>
                    <a:rPr lang="tr-TR" altLang="tr-TR" sz="900" b="1">
                      <a:cs typeface="Arial" charset="0"/>
                    </a:rPr>
                    <a:t> </a:t>
                  </a:r>
                  <a:endParaRPr lang="tr-TR" altLang="tr-TR" sz="1200" b="1">
                    <a:cs typeface="Times New Roman" pitchFamily="18" charset="0"/>
                  </a:endParaRPr>
                </a:p>
                <a:p>
                  <a:pPr eaLnBrk="0" hangingPunct="0"/>
                  <a:r>
                    <a:rPr lang="tr-TR" altLang="tr-TR" sz="1200" b="1">
                      <a:cs typeface="Arial" charset="0"/>
                    </a:rPr>
                    <a:t>5. Farklı cinste, dört farklı renkte (kırmızı, sarı, mavi, yeşil), her birinden birer tane nesne resmi arasından “Mavi olanı göster.” denildiğinde mavi olanı gösterir.</a:t>
                  </a:r>
                  <a:endParaRPr lang="tr-TR" altLang="tr-TR" sz="1200" b="1">
                    <a:cs typeface="Times New Roman" pitchFamily="18" charset="0"/>
                  </a:endParaRPr>
                </a:p>
                <a:p>
                  <a:pPr eaLnBrk="0" hangingPunct="0"/>
                  <a:r>
                    <a:rPr lang="tr-TR" altLang="tr-TR" sz="900" b="1">
                      <a:cs typeface="Arial" charset="0"/>
                    </a:rPr>
                    <a:t> </a:t>
                  </a:r>
                  <a:endParaRPr lang="tr-TR" altLang="tr-TR" sz="1200" b="1">
                    <a:cs typeface="Times New Roman" pitchFamily="18" charset="0"/>
                  </a:endParaRPr>
                </a:p>
                <a:p>
                  <a:pPr eaLnBrk="0" hangingPunct="0"/>
                  <a:r>
                    <a:rPr lang="tr-TR" altLang="tr-TR" sz="900" b="1">
                      <a:cs typeface="Arial" charset="0"/>
                    </a:rPr>
                    <a:t> </a:t>
                  </a:r>
                  <a:endParaRPr lang="tr-TR" altLang="tr-TR" sz="1200" b="1">
                    <a:cs typeface="Times New Roman" pitchFamily="18" charset="0"/>
                  </a:endParaRPr>
                </a:p>
                <a:p>
                  <a:pPr eaLnBrk="0" hangingPunct="0"/>
                  <a:r>
                    <a:rPr lang="tr-TR" altLang="tr-TR" sz="900" b="1">
                      <a:cs typeface="Arial" charset="0"/>
                    </a:rPr>
                    <a:t> </a:t>
                  </a:r>
                  <a:endParaRPr lang="tr-TR" altLang="tr-TR" sz="1200" b="1">
                    <a:cs typeface="Times New Roman" pitchFamily="18" charset="0"/>
                  </a:endParaRPr>
                </a:p>
                <a:p>
                  <a:pPr eaLnBrk="0" hangingPunct="0"/>
                  <a:r>
                    <a:rPr lang="tr-TR" altLang="tr-TR" sz="900" b="1">
                      <a:cs typeface="Arial" charset="0"/>
                    </a:rPr>
                    <a:t> </a:t>
                  </a:r>
                  <a:endParaRPr lang="tr-TR" altLang="tr-TR" sz="1200" b="1">
                    <a:cs typeface="Times New Roman" pitchFamily="18" charset="0"/>
                  </a:endParaRPr>
                </a:p>
                <a:p>
                  <a:pPr eaLnBrk="0" hangingPunct="0"/>
                  <a:r>
                    <a:rPr lang="tr-TR" altLang="tr-TR" sz="900" b="1">
                      <a:cs typeface="Arial" charset="0"/>
                    </a:rPr>
                    <a:t> </a:t>
                  </a:r>
                  <a:endParaRPr lang="tr-TR" altLang="tr-TR" sz="1200" b="1">
                    <a:cs typeface="Times New Roman" pitchFamily="18" charset="0"/>
                  </a:endParaRPr>
                </a:p>
                <a:p>
                  <a:pPr eaLnBrk="0" hangingPunct="0"/>
                  <a:r>
                    <a:rPr lang="tr-TR" altLang="tr-TR" sz="1200" b="1">
                      <a:cs typeface="Times New Roman" pitchFamily="18" charset="0"/>
                    </a:rPr>
                    <a:t> </a:t>
                  </a:r>
                </a:p>
                <a:p>
                  <a:pPr eaLnBrk="0" hangingPunct="0"/>
                  <a:endParaRPr lang="tr-TR" altLang="tr-TR" sz="2400" b="1"/>
                </a:p>
              </p:txBody>
            </p:sp>
            <p:sp>
              <p:nvSpPr>
                <p:cNvPr id="34856" name="Rectangle 35"/>
                <p:cNvSpPr>
                  <a:spLocks noChangeArrowheads="1"/>
                </p:cNvSpPr>
                <p:nvPr/>
              </p:nvSpPr>
              <p:spPr bwMode="auto">
                <a:xfrm>
                  <a:off x="0" y="1743"/>
                  <a:ext cx="767" cy="1692"/>
                </a:xfrm>
                <a:prstGeom prst="rect">
                  <a:avLst/>
                </a:prstGeom>
                <a:noFill/>
                <a:ln w="7">
                  <a:solidFill>
                    <a:srgbClr val="A0A0A0"/>
                  </a:solidFill>
                  <a:miter lim="800000"/>
                  <a:headEnd/>
                  <a:tailEnd/>
                </a:ln>
              </p:spPr>
              <p:txBody>
                <a:bodyPr/>
                <a:lstStyle/>
                <a:p>
                  <a:endParaRPr lang="tr-TR" altLang="tr-TR"/>
                </a:p>
              </p:txBody>
            </p:sp>
          </p:grpSp>
          <p:grpSp>
            <p:nvGrpSpPr>
              <p:cNvPr id="14" name="Group 36"/>
              <p:cNvGrpSpPr>
                <a:grpSpLocks/>
              </p:cNvGrpSpPr>
              <p:nvPr/>
            </p:nvGrpSpPr>
            <p:grpSpPr bwMode="auto">
              <a:xfrm>
                <a:off x="767" y="1743"/>
                <a:ext cx="400" cy="1692"/>
                <a:chOff x="767" y="1743"/>
                <a:chExt cx="400" cy="1692"/>
              </a:xfrm>
            </p:grpSpPr>
            <p:sp>
              <p:nvSpPr>
                <p:cNvPr id="34853" name="Rectangle 37"/>
                <p:cNvSpPr>
                  <a:spLocks noChangeArrowheads="1"/>
                </p:cNvSpPr>
                <p:nvPr/>
              </p:nvSpPr>
              <p:spPr bwMode="auto">
                <a:xfrm>
                  <a:off x="795" y="1743"/>
                  <a:ext cx="344" cy="1692"/>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3/4</a:t>
                  </a:r>
                  <a:endParaRPr lang="tr-TR" altLang="tr-TR" sz="1200" b="1">
                    <a:cs typeface="Times New Roman" pitchFamily="18" charset="0"/>
                  </a:endParaRPr>
                </a:p>
                <a:p>
                  <a:pPr algn="ctr" eaLnBrk="0" hangingPunct="0"/>
                  <a:endParaRPr lang="tr-TR" altLang="tr-TR" sz="2400" b="1"/>
                </a:p>
              </p:txBody>
            </p:sp>
            <p:sp>
              <p:nvSpPr>
                <p:cNvPr id="34854" name="Rectangle 38"/>
                <p:cNvSpPr>
                  <a:spLocks noChangeArrowheads="1"/>
                </p:cNvSpPr>
                <p:nvPr/>
              </p:nvSpPr>
              <p:spPr bwMode="auto">
                <a:xfrm>
                  <a:off x="767" y="1743"/>
                  <a:ext cx="400" cy="1692"/>
                </a:xfrm>
                <a:prstGeom prst="rect">
                  <a:avLst/>
                </a:prstGeom>
                <a:noFill/>
                <a:ln w="7">
                  <a:solidFill>
                    <a:srgbClr val="A0A0A0"/>
                  </a:solidFill>
                  <a:miter lim="800000"/>
                  <a:headEnd/>
                  <a:tailEnd/>
                </a:ln>
              </p:spPr>
              <p:txBody>
                <a:bodyPr/>
                <a:lstStyle/>
                <a:p>
                  <a:endParaRPr lang="tr-TR" altLang="tr-TR"/>
                </a:p>
              </p:txBody>
            </p:sp>
          </p:grpSp>
          <p:grpSp>
            <p:nvGrpSpPr>
              <p:cNvPr id="15" name="Group 39"/>
              <p:cNvGrpSpPr>
                <a:grpSpLocks/>
              </p:cNvGrpSpPr>
              <p:nvPr/>
            </p:nvGrpSpPr>
            <p:grpSpPr bwMode="auto">
              <a:xfrm>
                <a:off x="1167" y="1743"/>
                <a:ext cx="1355" cy="1692"/>
                <a:chOff x="1167" y="1743"/>
                <a:chExt cx="1355" cy="1692"/>
              </a:xfrm>
            </p:grpSpPr>
            <p:sp>
              <p:nvSpPr>
                <p:cNvPr id="34851" name="Rectangle 40"/>
                <p:cNvSpPr>
                  <a:spLocks noChangeArrowheads="1"/>
                </p:cNvSpPr>
                <p:nvPr/>
              </p:nvSpPr>
              <p:spPr bwMode="auto">
                <a:xfrm>
                  <a:off x="1195" y="1743"/>
                  <a:ext cx="1299" cy="1692"/>
                </a:xfrm>
                <a:prstGeom prst="rect">
                  <a:avLst/>
                </a:prstGeom>
                <a:noFill/>
                <a:ln w="9525">
                  <a:noFill/>
                  <a:miter lim="800000"/>
                  <a:headEnd/>
                  <a:tailEnd/>
                </a:ln>
              </p:spPr>
              <p:txBody>
                <a:bodyPr/>
                <a:lstStyle/>
                <a:p>
                  <a:pPr algn="just"/>
                  <a:r>
                    <a:rPr lang="tr-TR" altLang="tr-TR" sz="900" b="1">
                      <a:cs typeface="Times New Roman" pitchFamily="18" charset="0"/>
                    </a:rPr>
                    <a:t> </a:t>
                  </a:r>
                  <a:endParaRPr lang="tr-TR" altLang="tr-TR" sz="1200" b="1">
                    <a:cs typeface="Times New Roman" pitchFamily="18" charset="0"/>
                  </a:endParaRPr>
                </a:p>
                <a:p>
                  <a:pPr algn="just" eaLnBrk="0" hangingPunct="0"/>
                  <a:r>
                    <a:rPr lang="tr-TR" altLang="tr-TR" sz="900" b="1">
                      <a:cs typeface="Times New Roman" pitchFamily="18" charset="0"/>
                    </a:rPr>
                    <a:t>5</a:t>
                  </a:r>
                  <a:r>
                    <a:rPr lang="tr-TR" altLang="tr-TR" sz="1200" b="1">
                      <a:cs typeface="Times New Roman" pitchFamily="18" charset="0"/>
                    </a:rPr>
                    <a:t>. Önündeki resimlere bak ve mavi olanı göster.</a:t>
                  </a:r>
                </a:p>
                <a:p>
                  <a:pPr algn="just" eaLnBrk="0" hangingPunct="0"/>
                  <a:r>
                    <a:rPr lang="tr-TR" altLang="tr-TR" sz="1200" b="1">
                      <a:cs typeface="Times New Roman" pitchFamily="18" charset="0"/>
                    </a:rPr>
                    <a:t>a) Mavi kova resmi-sarı çaydanlık resmi-kırmızı telefon resmi-yeşil çorap resmi</a:t>
                  </a:r>
                </a:p>
                <a:p>
                  <a:pPr algn="just" eaLnBrk="0" hangingPunct="0"/>
                  <a:r>
                    <a:rPr lang="tr-TR" altLang="tr-TR" sz="1200" b="1">
                      <a:cs typeface="Times New Roman" pitchFamily="18" charset="0"/>
                    </a:rPr>
                    <a:t>b) Sarı armut resmi-mavi top resmi-yeşil yelek resmi-kırmızı ip resmi</a:t>
                  </a:r>
                </a:p>
                <a:p>
                  <a:pPr algn="just" eaLnBrk="0" hangingPunct="0"/>
                  <a:r>
                    <a:rPr lang="tr-TR" altLang="tr-TR" sz="1200" b="1">
                      <a:cs typeface="Times New Roman" pitchFamily="18" charset="0"/>
                    </a:rPr>
                    <a:t>c) Kırmızı masa resmi-mavi abajur resmi-sarı pantolon resmi-yeşil fermuar resmi</a:t>
                  </a:r>
                </a:p>
                <a:p>
                  <a:pPr algn="just" eaLnBrk="0" hangingPunct="0"/>
                  <a:r>
                    <a:rPr lang="tr-TR" altLang="tr-TR" sz="1200" b="1">
                      <a:cs typeface="Times New Roman" pitchFamily="18" charset="0"/>
                    </a:rPr>
                    <a:t>ç) Yeşil diş fırçası resmi-kırmızı şemsiye resmi-sarı muz resmi-mavi balon resmi</a:t>
                  </a:r>
                </a:p>
                <a:p>
                  <a:pPr algn="just" eaLnBrk="0" hangingPunct="0"/>
                  <a:endParaRPr lang="tr-TR" altLang="tr-TR" sz="1200" b="1"/>
                </a:p>
              </p:txBody>
            </p:sp>
            <p:sp>
              <p:nvSpPr>
                <p:cNvPr id="34852" name="Rectangle 41"/>
                <p:cNvSpPr>
                  <a:spLocks noChangeArrowheads="1"/>
                </p:cNvSpPr>
                <p:nvPr/>
              </p:nvSpPr>
              <p:spPr bwMode="auto">
                <a:xfrm>
                  <a:off x="1167" y="1743"/>
                  <a:ext cx="1355" cy="1692"/>
                </a:xfrm>
                <a:prstGeom prst="rect">
                  <a:avLst/>
                </a:prstGeom>
                <a:noFill/>
                <a:ln w="7">
                  <a:solidFill>
                    <a:srgbClr val="A0A0A0"/>
                  </a:solidFill>
                  <a:miter lim="800000"/>
                  <a:headEnd/>
                  <a:tailEnd/>
                </a:ln>
              </p:spPr>
              <p:txBody>
                <a:bodyPr/>
                <a:lstStyle/>
                <a:p>
                  <a:endParaRPr lang="tr-TR" altLang="tr-TR"/>
                </a:p>
              </p:txBody>
            </p:sp>
          </p:grpSp>
          <p:grpSp>
            <p:nvGrpSpPr>
              <p:cNvPr id="16" name="Group 42"/>
              <p:cNvGrpSpPr>
                <a:grpSpLocks/>
              </p:cNvGrpSpPr>
              <p:nvPr/>
            </p:nvGrpSpPr>
            <p:grpSpPr bwMode="auto">
              <a:xfrm>
                <a:off x="2522" y="1743"/>
                <a:ext cx="394" cy="1289"/>
                <a:chOff x="2522" y="1743"/>
                <a:chExt cx="394" cy="1289"/>
              </a:xfrm>
            </p:grpSpPr>
            <p:sp>
              <p:nvSpPr>
                <p:cNvPr id="34849" name="Rectangle 43"/>
                <p:cNvSpPr>
                  <a:spLocks noChangeArrowheads="1"/>
                </p:cNvSpPr>
                <p:nvPr/>
              </p:nvSpPr>
              <p:spPr bwMode="auto">
                <a:xfrm>
                  <a:off x="2550" y="1743"/>
                  <a:ext cx="338" cy="1289"/>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4850" name="Rectangle 44"/>
                <p:cNvSpPr>
                  <a:spLocks noChangeArrowheads="1"/>
                </p:cNvSpPr>
                <p:nvPr/>
              </p:nvSpPr>
              <p:spPr bwMode="auto">
                <a:xfrm>
                  <a:off x="2522" y="1743"/>
                  <a:ext cx="394" cy="1289"/>
                </a:xfrm>
                <a:prstGeom prst="rect">
                  <a:avLst/>
                </a:prstGeom>
                <a:noFill/>
                <a:ln w="7">
                  <a:solidFill>
                    <a:srgbClr val="A0A0A0"/>
                  </a:solidFill>
                  <a:miter lim="800000"/>
                  <a:headEnd/>
                  <a:tailEnd/>
                </a:ln>
              </p:spPr>
              <p:txBody>
                <a:bodyPr/>
                <a:lstStyle/>
                <a:p>
                  <a:endParaRPr lang="tr-TR" altLang="tr-TR"/>
                </a:p>
              </p:txBody>
            </p:sp>
          </p:grpSp>
          <p:grpSp>
            <p:nvGrpSpPr>
              <p:cNvPr id="17" name="Group 45"/>
              <p:cNvGrpSpPr>
                <a:grpSpLocks/>
              </p:cNvGrpSpPr>
              <p:nvPr/>
            </p:nvGrpSpPr>
            <p:grpSpPr bwMode="auto">
              <a:xfrm>
                <a:off x="2916" y="1743"/>
                <a:ext cx="416" cy="1289"/>
                <a:chOff x="2916" y="1743"/>
                <a:chExt cx="416" cy="1289"/>
              </a:xfrm>
            </p:grpSpPr>
            <p:sp>
              <p:nvSpPr>
                <p:cNvPr id="34847" name="Rectangle 46"/>
                <p:cNvSpPr>
                  <a:spLocks noChangeArrowheads="1"/>
                </p:cNvSpPr>
                <p:nvPr/>
              </p:nvSpPr>
              <p:spPr bwMode="auto">
                <a:xfrm>
                  <a:off x="2944" y="1743"/>
                  <a:ext cx="360" cy="1289"/>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4848" name="Rectangle 47"/>
                <p:cNvSpPr>
                  <a:spLocks noChangeArrowheads="1"/>
                </p:cNvSpPr>
                <p:nvPr/>
              </p:nvSpPr>
              <p:spPr bwMode="auto">
                <a:xfrm>
                  <a:off x="2916" y="1743"/>
                  <a:ext cx="416" cy="1289"/>
                </a:xfrm>
                <a:prstGeom prst="rect">
                  <a:avLst/>
                </a:prstGeom>
                <a:noFill/>
                <a:ln w="7">
                  <a:solidFill>
                    <a:srgbClr val="A0A0A0"/>
                  </a:solidFill>
                  <a:miter lim="800000"/>
                  <a:headEnd/>
                  <a:tailEnd/>
                </a:ln>
              </p:spPr>
              <p:txBody>
                <a:bodyPr/>
                <a:lstStyle/>
                <a:p>
                  <a:endParaRPr lang="tr-TR" altLang="tr-TR"/>
                </a:p>
              </p:txBody>
            </p:sp>
          </p:grpSp>
          <p:grpSp>
            <p:nvGrpSpPr>
              <p:cNvPr id="18" name="Group 48"/>
              <p:cNvGrpSpPr>
                <a:grpSpLocks/>
              </p:cNvGrpSpPr>
              <p:nvPr/>
            </p:nvGrpSpPr>
            <p:grpSpPr bwMode="auto">
              <a:xfrm>
                <a:off x="3332" y="1743"/>
                <a:ext cx="416" cy="1289"/>
                <a:chOff x="3332" y="1743"/>
                <a:chExt cx="416" cy="1289"/>
              </a:xfrm>
            </p:grpSpPr>
            <p:sp>
              <p:nvSpPr>
                <p:cNvPr id="34845" name="Rectangle 49"/>
                <p:cNvSpPr>
                  <a:spLocks noChangeArrowheads="1"/>
                </p:cNvSpPr>
                <p:nvPr/>
              </p:nvSpPr>
              <p:spPr bwMode="auto">
                <a:xfrm>
                  <a:off x="3360" y="1743"/>
                  <a:ext cx="360" cy="1289"/>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4846" name="Rectangle 50"/>
                <p:cNvSpPr>
                  <a:spLocks noChangeArrowheads="1"/>
                </p:cNvSpPr>
                <p:nvPr/>
              </p:nvSpPr>
              <p:spPr bwMode="auto">
                <a:xfrm>
                  <a:off x="3332" y="1743"/>
                  <a:ext cx="416" cy="1289"/>
                </a:xfrm>
                <a:prstGeom prst="rect">
                  <a:avLst/>
                </a:prstGeom>
                <a:noFill/>
                <a:ln w="7">
                  <a:solidFill>
                    <a:srgbClr val="A0A0A0"/>
                  </a:solidFill>
                  <a:miter lim="800000"/>
                  <a:headEnd/>
                  <a:tailEnd/>
                </a:ln>
              </p:spPr>
              <p:txBody>
                <a:bodyPr/>
                <a:lstStyle/>
                <a:p>
                  <a:endParaRPr lang="tr-TR" altLang="tr-TR"/>
                </a:p>
              </p:txBody>
            </p:sp>
          </p:grpSp>
          <p:grpSp>
            <p:nvGrpSpPr>
              <p:cNvPr id="19" name="Group 51"/>
              <p:cNvGrpSpPr>
                <a:grpSpLocks/>
              </p:cNvGrpSpPr>
              <p:nvPr/>
            </p:nvGrpSpPr>
            <p:grpSpPr bwMode="auto">
              <a:xfrm>
                <a:off x="2522" y="3032"/>
                <a:ext cx="394" cy="403"/>
                <a:chOff x="2522" y="3032"/>
                <a:chExt cx="394" cy="403"/>
              </a:xfrm>
            </p:grpSpPr>
            <p:sp>
              <p:nvSpPr>
                <p:cNvPr id="34843" name="Rectangle 52"/>
                <p:cNvSpPr>
                  <a:spLocks noChangeArrowheads="1"/>
                </p:cNvSpPr>
                <p:nvPr/>
              </p:nvSpPr>
              <p:spPr bwMode="auto">
                <a:xfrm>
                  <a:off x="2550" y="3032"/>
                  <a:ext cx="338"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4844" name="Rectangle 53"/>
                <p:cNvSpPr>
                  <a:spLocks noChangeArrowheads="1"/>
                </p:cNvSpPr>
                <p:nvPr/>
              </p:nvSpPr>
              <p:spPr bwMode="auto">
                <a:xfrm>
                  <a:off x="2522" y="3032"/>
                  <a:ext cx="394" cy="403"/>
                </a:xfrm>
                <a:prstGeom prst="rect">
                  <a:avLst/>
                </a:prstGeom>
                <a:noFill/>
                <a:ln w="7">
                  <a:solidFill>
                    <a:srgbClr val="A0A0A0"/>
                  </a:solidFill>
                  <a:miter lim="800000"/>
                  <a:headEnd/>
                  <a:tailEnd/>
                </a:ln>
              </p:spPr>
              <p:txBody>
                <a:bodyPr/>
                <a:lstStyle/>
                <a:p>
                  <a:endParaRPr lang="tr-TR" altLang="tr-TR"/>
                </a:p>
              </p:txBody>
            </p:sp>
          </p:grpSp>
          <p:grpSp>
            <p:nvGrpSpPr>
              <p:cNvPr id="20" name="Group 54"/>
              <p:cNvGrpSpPr>
                <a:grpSpLocks/>
              </p:cNvGrpSpPr>
              <p:nvPr/>
            </p:nvGrpSpPr>
            <p:grpSpPr bwMode="auto">
              <a:xfrm>
                <a:off x="2916" y="3032"/>
                <a:ext cx="416" cy="403"/>
                <a:chOff x="2916" y="3032"/>
                <a:chExt cx="416" cy="403"/>
              </a:xfrm>
            </p:grpSpPr>
            <p:sp>
              <p:nvSpPr>
                <p:cNvPr id="34841" name="Rectangle 55"/>
                <p:cNvSpPr>
                  <a:spLocks noChangeArrowheads="1"/>
                </p:cNvSpPr>
                <p:nvPr/>
              </p:nvSpPr>
              <p:spPr bwMode="auto">
                <a:xfrm>
                  <a:off x="2944" y="3032"/>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4842" name="Rectangle 56"/>
                <p:cNvSpPr>
                  <a:spLocks noChangeArrowheads="1"/>
                </p:cNvSpPr>
                <p:nvPr/>
              </p:nvSpPr>
              <p:spPr bwMode="auto">
                <a:xfrm>
                  <a:off x="2916" y="3032"/>
                  <a:ext cx="416" cy="403"/>
                </a:xfrm>
                <a:prstGeom prst="rect">
                  <a:avLst/>
                </a:prstGeom>
                <a:noFill/>
                <a:ln w="7">
                  <a:solidFill>
                    <a:srgbClr val="A0A0A0"/>
                  </a:solidFill>
                  <a:miter lim="800000"/>
                  <a:headEnd/>
                  <a:tailEnd/>
                </a:ln>
              </p:spPr>
              <p:txBody>
                <a:bodyPr/>
                <a:lstStyle/>
                <a:p>
                  <a:endParaRPr lang="tr-TR" altLang="tr-TR"/>
                </a:p>
              </p:txBody>
            </p:sp>
          </p:grpSp>
          <p:grpSp>
            <p:nvGrpSpPr>
              <p:cNvPr id="21" name="Group 57"/>
              <p:cNvGrpSpPr>
                <a:grpSpLocks/>
              </p:cNvGrpSpPr>
              <p:nvPr/>
            </p:nvGrpSpPr>
            <p:grpSpPr bwMode="auto">
              <a:xfrm>
                <a:off x="3332" y="3032"/>
                <a:ext cx="416" cy="403"/>
                <a:chOff x="3332" y="3032"/>
                <a:chExt cx="416" cy="403"/>
              </a:xfrm>
            </p:grpSpPr>
            <p:sp>
              <p:nvSpPr>
                <p:cNvPr id="34839" name="Rectangle 58"/>
                <p:cNvSpPr>
                  <a:spLocks noChangeArrowheads="1"/>
                </p:cNvSpPr>
                <p:nvPr/>
              </p:nvSpPr>
              <p:spPr bwMode="auto">
                <a:xfrm>
                  <a:off x="3360" y="3032"/>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4840" name="Rectangle 59"/>
                <p:cNvSpPr>
                  <a:spLocks noChangeArrowheads="1"/>
                </p:cNvSpPr>
                <p:nvPr/>
              </p:nvSpPr>
              <p:spPr bwMode="auto">
                <a:xfrm>
                  <a:off x="3332" y="3032"/>
                  <a:ext cx="416" cy="403"/>
                </a:xfrm>
                <a:prstGeom prst="rect">
                  <a:avLst/>
                </a:prstGeom>
                <a:noFill/>
                <a:ln w="7">
                  <a:solidFill>
                    <a:srgbClr val="A0A0A0"/>
                  </a:solidFill>
                  <a:miter lim="800000"/>
                  <a:headEnd/>
                  <a:tailEnd/>
                </a:ln>
              </p:spPr>
              <p:txBody>
                <a:bodyPr/>
                <a:lstStyle/>
                <a:p>
                  <a:endParaRPr lang="tr-TR" altLang="tr-TR"/>
                </a:p>
              </p:txBody>
            </p:sp>
          </p:grpSp>
        </p:grpSp>
        <p:sp>
          <p:nvSpPr>
            <p:cNvPr id="34820" name="Rectangle 60"/>
            <p:cNvSpPr>
              <a:spLocks noChangeArrowheads="1"/>
            </p:cNvSpPr>
            <p:nvPr/>
          </p:nvSpPr>
          <p:spPr bwMode="auto">
            <a:xfrm>
              <a:off x="-3" y="-3"/>
              <a:ext cx="3754" cy="3441"/>
            </a:xfrm>
            <a:prstGeom prst="rect">
              <a:avLst/>
            </a:prstGeom>
            <a:noFill/>
            <a:ln w="11112">
              <a:solidFill>
                <a:srgbClr val="A0A0A0"/>
              </a:solidFill>
              <a:miter lim="800000"/>
              <a:headEnd/>
              <a:tailEnd/>
            </a:ln>
          </p:spPr>
          <p:txBody>
            <a:bodyPr/>
            <a:lstStyle/>
            <a:p>
              <a:endParaRPr lang="tr-TR" alt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68300" y="728663"/>
            <a:ext cx="8077200" cy="5410200"/>
            <a:chOff x="-3" y="-3"/>
            <a:chExt cx="3754" cy="2536"/>
          </a:xfrm>
        </p:grpSpPr>
        <p:grpSp>
          <p:nvGrpSpPr>
            <p:cNvPr id="3" name="Group 5"/>
            <p:cNvGrpSpPr>
              <a:grpSpLocks/>
            </p:cNvGrpSpPr>
            <p:nvPr/>
          </p:nvGrpSpPr>
          <p:grpSpPr bwMode="auto">
            <a:xfrm>
              <a:off x="0" y="0"/>
              <a:ext cx="3748" cy="2530"/>
              <a:chOff x="0" y="0"/>
              <a:chExt cx="3748" cy="2530"/>
            </a:xfrm>
          </p:grpSpPr>
          <p:grpSp>
            <p:nvGrpSpPr>
              <p:cNvPr id="4" name="Group 6"/>
              <p:cNvGrpSpPr>
                <a:grpSpLocks/>
              </p:cNvGrpSpPr>
              <p:nvPr/>
            </p:nvGrpSpPr>
            <p:grpSpPr bwMode="auto">
              <a:xfrm>
                <a:off x="0" y="0"/>
                <a:ext cx="767" cy="1381"/>
                <a:chOff x="0" y="0"/>
                <a:chExt cx="767" cy="1381"/>
              </a:xfrm>
            </p:grpSpPr>
            <p:sp>
              <p:nvSpPr>
                <p:cNvPr id="35897" name="Rectangle 7"/>
                <p:cNvSpPr>
                  <a:spLocks noChangeArrowheads="1"/>
                </p:cNvSpPr>
                <p:nvPr/>
              </p:nvSpPr>
              <p:spPr bwMode="auto">
                <a:xfrm>
                  <a:off x="28" y="0"/>
                  <a:ext cx="711" cy="1381"/>
                </a:xfrm>
                <a:prstGeom prst="rect">
                  <a:avLst/>
                </a:prstGeom>
                <a:noFill/>
                <a:ln w="9525">
                  <a:noFill/>
                  <a:miter lim="800000"/>
                  <a:headEnd/>
                  <a:tailEnd/>
                </a:ln>
              </p:spPr>
              <p:txBody>
                <a:bodyPr/>
                <a:lstStyle/>
                <a:p>
                  <a:r>
                    <a:rPr lang="tr-TR" altLang="tr-TR" sz="900" b="1">
                      <a:cs typeface="Arial" charset="0"/>
                    </a:rPr>
                    <a:t> </a:t>
                  </a:r>
                  <a:endParaRPr lang="tr-TR" altLang="tr-TR" sz="1200" b="1">
                    <a:cs typeface="Times New Roman" pitchFamily="18" charset="0"/>
                  </a:endParaRPr>
                </a:p>
                <a:p>
                  <a:pPr eaLnBrk="0" hangingPunct="0"/>
                  <a:r>
                    <a:rPr lang="tr-TR" altLang="tr-TR" sz="1200" b="1">
                      <a:cs typeface="Arial" charset="0"/>
                    </a:rPr>
                    <a:t>6. Farklı cinste, dört farklı renkte (kırmızı, sarı, mavi, yeşil), her birinden birer tane nesne  veya nesne resmi arasından mavi olan gösterilip “Bu ne renk?” diye sorulduğunda mavi olduğunu söyler.</a:t>
                  </a:r>
                  <a:endParaRPr lang="tr-TR" altLang="tr-TR" sz="1200" b="1">
                    <a:cs typeface="Times New Roman" pitchFamily="18" charset="0"/>
                  </a:endParaRPr>
                </a:p>
                <a:p>
                  <a:pPr eaLnBrk="0" hangingPunct="0"/>
                  <a:r>
                    <a:rPr lang="tr-TR" altLang="tr-TR" sz="1200" b="1">
                      <a:cs typeface="Times New Roman" pitchFamily="18" charset="0"/>
                    </a:rPr>
                    <a:t> </a:t>
                  </a:r>
                </a:p>
                <a:p>
                  <a:pPr eaLnBrk="0" hangingPunct="0"/>
                  <a:endParaRPr lang="tr-TR" altLang="tr-TR" sz="2400" b="1"/>
                </a:p>
              </p:txBody>
            </p:sp>
            <p:sp>
              <p:nvSpPr>
                <p:cNvPr id="35898" name="Rectangle 8"/>
                <p:cNvSpPr>
                  <a:spLocks noChangeArrowheads="1"/>
                </p:cNvSpPr>
                <p:nvPr/>
              </p:nvSpPr>
              <p:spPr bwMode="auto">
                <a:xfrm>
                  <a:off x="0" y="0"/>
                  <a:ext cx="767" cy="1381"/>
                </a:xfrm>
                <a:prstGeom prst="rect">
                  <a:avLst/>
                </a:prstGeom>
                <a:noFill/>
                <a:ln w="7">
                  <a:solidFill>
                    <a:srgbClr val="A0A0A0"/>
                  </a:solidFill>
                  <a:miter lim="800000"/>
                  <a:headEnd/>
                  <a:tailEnd/>
                </a:ln>
              </p:spPr>
              <p:txBody>
                <a:bodyPr/>
                <a:lstStyle/>
                <a:p>
                  <a:endParaRPr lang="tr-TR" altLang="tr-TR"/>
                </a:p>
              </p:txBody>
            </p:sp>
          </p:grpSp>
          <p:grpSp>
            <p:nvGrpSpPr>
              <p:cNvPr id="5" name="Group 9"/>
              <p:cNvGrpSpPr>
                <a:grpSpLocks/>
              </p:cNvGrpSpPr>
              <p:nvPr/>
            </p:nvGrpSpPr>
            <p:grpSpPr bwMode="auto">
              <a:xfrm>
                <a:off x="767" y="0"/>
                <a:ext cx="400" cy="1381"/>
                <a:chOff x="767" y="0"/>
                <a:chExt cx="400" cy="1381"/>
              </a:xfrm>
            </p:grpSpPr>
            <p:sp>
              <p:nvSpPr>
                <p:cNvPr id="35895" name="Rectangle 10"/>
                <p:cNvSpPr>
                  <a:spLocks noChangeArrowheads="1"/>
                </p:cNvSpPr>
                <p:nvPr/>
              </p:nvSpPr>
              <p:spPr bwMode="auto">
                <a:xfrm>
                  <a:off x="795" y="0"/>
                  <a:ext cx="344" cy="1381"/>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3/4</a:t>
                  </a:r>
                  <a:endParaRPr lang="tr-TR" altLang="tr-TR" sz="1200" b="1">
                    <a:cs typeface="Times New Roman" pitchFamily="18" charset="0"/>
                  </a:endParaRPr>
                </a:p>
                <a:p>
                  <a:pPr algn="ctr" eaLnBrk="0" hangingPunct="0"/>
                  <a:endParaRPr lang="tr-TR" altLang="tr-TR" sz="2400" b="1"/>
                </a:p>
              </p:txBody>
            </p:sp>
            <p:sp>
              <p:nvSpPr>
                <p:cNvPr id="35896" name="Rectangle 11"/>
                <p:cNvSpPr>
                  <a:spLocks noChangeArrowheads="1"/>
                </p:cNvSpPr>
                <p:nvPr/>
              </p:nvSpPr>
              <p:spPr bwMode="auto">
                <a:xfrm>
                  <a:off x="767" y="0"/>
                  <a:ext cx="400" cy="1381"/>
                </a:xfrm>
                <a:prstGeom prst="rect">
                  <a:avLst/>
                </a:prstGeom>
                <a:noFill/>
                <a:ln w="7">
                  <a:solidFill>
                    <a:srgbClr val="A0A0A0"/>
                  </a:solidFill>
                  <a:miter lim="800000"/>
                  <a:headEnd/>
                  <a:tailEnd/>
                </a:ln>
              </p:spPr>
              <p:txBody>
                <a:bodyPr/>
                <a:lstStyle/>
                <a:p>
                  <a:endParaRPr lang="tr-TR" altLang="tr-TR"/>
                </a:p>
              </p:txBody>
            </p:sp>
          </p:grpSp>
          <p:grpSp>
            <p:nvGrpSpPr>
              <p:cNvPr id="6" name="Group 12"/>
              <p:cNvGrpSpPr>
                <a:grpSpLocks/>
              </p:cNvGrpSpPr>
              <p:nvPr/>
            </p:nvGrpSpPr>
            <p:grpSpPr bwMode="auto">
              <a:xfrm>
                <a:off x="1167" y="0"/>
                <a:ext cx="1355" cy="1381"/>
                <a:chOff x="1167" y="0"/>
                <a:chExt cx="1355" cy="1381"/>
              </a:xfrm>
            </p:grpSpPr>
            <p:sp>
              <p:nvSpPr>
                <p:cNvPr id="35893" name="Rectangle 13"/>
                <p:cNvSpPr>
                  <a:spLocks noChangeArrowheads="1"/>
                </p:cNvSpPr>
                <p:nvPr/>
              </p:nvSpPr>
              <p:spPr bwMode="auto">
                <a:xfrm>
                  <a:off x="1195" y="0"/>
                  <a:ext cx="1299" cy="1381"/>
                </a:xfrm>
                <a:prstGeom prst="rect">
                  <a:avLst/>
                </a:prstGeom>
                <a:noFill/>
                <a:ln w="9525">
                  <a:noFill/>
                  <a:miter lim="800000"/>
                  <a:headEnd/>
                  <a:tailEnd/>
                </a:ln>
              </p:spPr>
              <p:txBody>
                <a:bodyPr/>
                <a:lstStyle/>
                <a:p>
                  <a:pPr algn="just"/>
                  <a:r>
                    <a:rPr lang="tr-TR" altLang="tr-TR" sz="900" b="1">
                      <a:cs typeface="Times New Roman" pitchFamily="18" charset="0"/>
                    </a:rPr>
                    <a:t> </a:t>
                  </a:r>
                  <a:endParaRPr lang="tr-TR" altLang="tr-TR" sz="1200" b="1">
                    <a:cs typeface="Times New Roman" pitchFamily="18" charset="0"/>
                  </a:endParaRPr>
                </a:p>
                <a:p>
                  <a:pPr algn="just" eaLnBrk="0" hangingPunct="0"/>
                  <a:r>
                    <a:rPr lang="tr-TR" altLang="tr-TR" sz="1200" b="1">
                      <a:cs typeface="Times New Roman" pitchFamily="18" charset="0"/>
                    </a:rPr>
                    <a:t>6. Buna bak. Ne renk söyle.</a:t>
                  </a:r>
                </a:p>
                <a:p>
                  <a:pPr algn="just" eaLnBrk="0" hangingPunct="0"/>
                  <a:r>
                    <a:rPr lang="tr-TR" altLang="tr-TR" sz="1200" b="1">
                      <a:cs typeface="Times New Roman" pitchFamily="18" charset="0"/>
                    </a:rPr>
                    <a:t> </a:t>
                  </a:r>
                </a:p>
                <a:p>
                  <a:pPr algn="just" eaLnBrk="0" hangingPunct="0"/>
                  <a:r>
                    <a:rPr lang="tr-TR" altLang="tr-TR" sz="1200" b="1">
                      <a:cs typeface="Times New Roman" pitchFamily="18" charset="0"/>
                    </a:rPr>
                    <a:t>a) Kırmızı küp resmi-mavi sandalye resmi-sarı boncuk resmi-yeşil uçak resmi</a:t>
                  </a:r>
                </a:p>
                <a:p>
                  <a:pPr algn="just" eaLnBrk="0" hangingPunct="0"/>
                  <a:r>
                    <a:rPr lang="tr-TR" altLang="tr-TR" sz="1200" b="1">
                      <a:cs typeface="Times New Roman" pitchFamily="18" charset="0"/>
                    </a:rPr>
                    <a:t>b) Sarı top-yeşil balon-kırmızı kurdele-mavi mandal</a:t>
                  </a:r>
                </a:p>
                <a:p>
                  <a:pPr algn="just" eaLnBrk="0" hangingPunct="0"/>
                  <a:r>
                    <a:rPr lang="tr-TR" altLang="tr-TR" sz="1200" b="1">
                      <a:cs typeface="Times New Roman" pitchFamily="18" charset="0"/>
                    </a:rPr>
                    <a:t>c) Yeşil yıldız resmi-kırmızı ataş resmi-sarı şapka resmi-mavi fincan resmi</a:t>
                  </a:r>
                </a:p>
                <a:p>
                  <a:pPr algn="just" eaLnBrk="0" hangingPunct="0"/>
                  <a:r>
                    <a:rPr lang="tr-TR" altLang="tr-TR" sz="1200" b="1">
                      <a:cs typeface="Times New Roman" pitchFamily="18" charset="0"/>
                    </a:rPr>
                    <a:t>ç) Mavi elişi kâğıdı-yeşil kalem-kırmızı kitap-sarı çubuk</a:t>
                  </a:r>
                </a:p>
                <a:p>
                  <a:pPr algn="just" eaLnBrk="0" hangingPunct="0"/>
                  <a:endParaRPr lang="tr-TR" altLang="tr-TR" sz="1200" b="1"/>
                </a:p>
              </p:txBody>
            </p:sp>
            <p:sp>
              <p:nvSpPr>
                <p:cNvPr id="35894" name="Rectangle 14"/>
                <p:cNvSpPr>
                  <a:spLocks noChangeArrowheads="1"/>
                </p:cNvSpPr>
                <p:nvPr/>
              </p:nvSpPr>
              <p:spPr bwMode="auto">
                <a:xfrm>
                  <a:off x="1167" y="0"/>
                  <a:ext cx="1355" cy="1381"/>
                </a:xfrm>
                <a:prstGeom prst="rect">
                  <a:avLst/>
                </a:prstGeom>
                <a:noFill/>
                <a:ln w="7">
                  <a:solidFill>
                    <a:srgbClr val="A0A0A0"/>
                  </a:solidFill>
                  <a:miter lim="800000"/>
                  <a:headEnd/>
                  <a:tailEnd/>
                </a:ln>
              </p:spPr>
              <p:txBody>
                <a:bodyPr/>
                <a:lstStyle/>
                <a:p>
                  <a:endParaRPr lang="tr-TR" altLang="tr-TR"/>
                </a:p>
              </p:txBody>
            </p:sp>
          </p:grpSp>
          <p:grpSp>
            <p:nvGrpSpPr>
              <p:cNvPr id="7" name="Group 15"/>
              <p:cNvGrpSpPr>
                <a:grpSpLocks/>
              </p:cNvGrpSpPr>
              <p:nvPr/>
            </p:nvGrpSpPr>
            <p:grpSpPr bwMode="auto">
              <a:xfrm>
                <a:off x="2522" y="0"/>
                <a:ext cx="394" cy="978"/>
                <a:chOff x="2522" y="0"/>
                <a:chExt cx="394" cy="978"/>
              </a:xfrm>
            </p:grpSpPr>
            <p:sp>
              <p:nvSpPr>
                <p:cNvPr id="35891" name="Rectangle 16"/>
                <p:cNvSpPr>
                  <a:spLocks noChangeArrowheads="1"/>
                </p:cNvSpPr>
                <p:nvPr/>
              </p:nvSpPr>
              <p:spPr bwMode="auto">
                <a:xfrm>
                  <a:off x="2550" y="0"/>
                  <a:ext cx="338" cy="978"/>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92" name="Rectangle 17"/>
                <p:cNvSpPr>
                  <a:spLocks noChangeArrowheads="1"/>
                </p:cNvSpPr>
                <p:nvPr/>
              </p:nvSpPr>
              <p:spPr bwMode="auto">
                <a:xfrm>
                  <a:off x="2522" y="0"/>
                  <a:ext cx="394" cy="978"/>
                </a:xfrm>
                <a:prstGeom prst="rect">
                  <a:avLst/>
                </a:prstGeom>
                <a:noFill/>
                <a:ln w="7">
                  <a:solidFill>
                    <a:srgbClr val="A0A0A0"/>
                  </a:solidFill>
                  <a:miter lim="800000"/>
                  <a:headEnd/>
                  <a:tailEnd/>
                </a:ln>
              </p:spPr>
              <p:txBody>
                <a:bodyPr/>
                <a:lstStyle/>
                <a:p>
                  <a:endParaRPr lang="tr-TR" altLang="tr-TR"/>
                </a:p>
              </p:txBody>
            </p:sp>
          </p:grpSp>
          <p:grpSp>
            <p:nvGrpSpPr>
              <p:cNvPr id="8" name="Group 18"/>
              <p:cNvGrpSpPr>
                <a:grpSpLocks/>
              </p:cNvGrpSpPr>
              <p:nvPr/>
            </p:nvGrpSpPr>
            <p:grpSpPr bwMode="auto">
              <a:xfrm>
                <a:off x="2916" y="0"/>
                <a:ext cx="416" cy="978"/>
                <a:chOff x="2916" y="0"/>
                <a:chExt cx="416" cy="978"/>
              </a:xfrm>
            </p:grpSpPr>
            <p:sp>
              <p:nvSpPr>
                <p:cNvPr id="35889" name="Rectangle 19"/>
                <p:cNvSpPr>
                  <a:spLocks noChangeArrowheads="1"/>
                </p:cNvSpPr>
                <p:nvPr/>
              </p:nvSpPr>
              <p:spPr bwMode="auto">
                <a:xfrm>
                  <a:off x="2944" y="0"/>
                  <a:ext cx="360" cy="978"/>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90" name="Rectangle 20"/>
                <p:cNvSpPr>
                  <a:spLocks noChangeArrowheads="1"/>
                </p:cNvSpPr>
                <p:nvPr/>
              </p:nvSpPr>
              <p:spPr bwMode="auto">
                <a:xfrm>
                  <a:off x="2916" y="0"/>
                  <a:ext cx="416" cy="978"/>
                </a:xfrm>
                <a:prstGeom prst="rect">
                  <a:avLst/>
                </a:prstGeom>
                <a:noFill/>
                <a:ln w="7">
                  <a:solidFill>
                    <a:srgbClr val="A0A0A0"/>
                  </a:solidFill>
                  <a:miter lim="800000"/>
                  <a:headEnd/>
                  <a:tailEnd/>
                </a:ln>
              </p:spPr>
              <p:txBody>
                <a:bodyPr/>
                <a:lstStyle/>
                <a:p>
                  <a:endParaRPr lang="tr-TR" altLang="tr-TR"/>
                </a:p>
              </p:txBody>
            </p:sp>
          </p:grpSp>
          <p:grpSp>
            <p:nvGrpSpPr>
              <p:cNvPr id="9" name="Group 21"/>
              <p:cNvGrpSpPr>
                <a:grpSpLocks/>
              </p:cNvGrpSpPr>
              <p:nvPr/>
            </p:nvGrpSpPr>
            <p:grpSpPr bwMode="auto">
              <a:xfrm>
                <a:off x="3332" y="0"/>
                <a:ext cx="416" cy="978"/>
                <a:chOff x="3332" y="0"/>
                <a:chExt cx="416" cy="978"/>
              </a:xfrm>
            </p:grpSpPr>
            <p:sp>
              <p:nvSpPr>
                <p:cNvPr id="35887" name="Rectangle 22"/>
                <p:cNvSpPr>
                  <a:spLocks noChangeArrowheads="1"/>
                </p:cNvSpPr>
                <p:nvPr/>
              </p:nvSpPr>
              <p:spPr bwMode="auto">
                <a:xfrm>
                  <a:off x="3360" y="0"/>
                  <a:ext cx="360" cy="978"/>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88" name="Rectangle 23"/>
                <p:cNvSpPr>
                  <a:spLocks noChangeArrowheads="1"/>
                </p:cNvSpPr>
                <p:nvPr/>
              </p:nvSpPr>
              <p:spPr bwMode="auto">
                <a:xfrm>
                  <a:off x="3332" y="0"/>
                  <a:ext cx="416" cy="978"/>
                </a:xfrm>
                <a:prstGeom prst="rect">
                  <a:avLst/>
                </a:prstGeom>
                <a:noFill/>
                <a:ln w="7">
                  <a:solidFill>
                    <a:srgbClr val="A0A0A0"/>
                  </a:solidFill>
                  <a:miter lim="800000"/>
                  <a:headEnd/>
                  <a:tailEnd/>
                </a:ln>
              </p:spPr>
              <p:txBody>
                <a:bodyPr/>
                <a:lstStyle/>
                <a:p>
                  <a:endParaRPr lang="tr-TR" altLang="tr-TR"/>
                </a:p>
              </p:txBody>
            </p:sp>
          </p:grpSp>
          <p:grpSp>
            <p:nvGrpSpPr>
              <p:cNvPr id="10" name="Group 24"/>
              <p:cNvGrpSpPr>
                <a:grpSpLocks/>
              </p:cNvGrpSpPr>
              <p:nvPr/>
            </p:nvGrpSpPr>
            <p:grpSpPr bwMode="auto">
              <a:xfrm>
                <a:off x="2522" y="978"/>
                <a:ext cx="394" cy="403"/>
                <a:chOff x="2522" y="978"/>
                <a:chExt cx="394" cy="403"/>
              </a:xfrm>
            </p:grpSpPr>
            <p:sp>
              <p:nvSpPr>
                <p:cNvPr id="35885" name="Rectangle 25"/>
                <p:cNvSpPr>
                  <a:spLocks noChangeArrowheads="1"/>
                </p:cNvSpPr>
                <p:nvPr/>
              </p:nvSpPr>
              <p:spPr bwMode="auto">
                <a:xfrm>
                  <a:off x="2550" y="978"/>
                  <a:ext cx="338"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86" name="Rectangle 26"/>
                <p:cNvSpPr>
                  <a:spLocks noChangeArrowheads="1"/>
                </p:cNvSpPr>
                <p:nvPr/>
              </p:nvSpPr>
              <p:spPr bwMode="auto">
                <a:xfrm>
                  <a:off x="2522" y="978"/>
                  <a:ext cx="394" cy="403"/>
                </a:xfrm>
                <a:prstGeom prst="rect">
                  <a:avLst/>
                </a:prstGeom>
                <a:noFill/>
                <a:ln w="7">
                  <a:solidFill>
                    <a:srgbClr val="A0A0A0"/>
                  </a:solidFill>
                  <a:miter lim="800000"/>
                  <a:headEnd/>
                  <a:tailEnd/>
                </a:ln>
              </p:spPr>
              <p:txBody>
                <a:bodyPr/>
                <a:lstStyle/>
                <a:p>
                  <a:endParaRPr lang="tr-TR" altLang="tr-TR"/>
                </a:p>
              </p:txBody>
            </p:sp>
          </p:grpSp>
          <p:grpSp>
            <p:nvGrpSpPr>
              <p:cNvPr id="11" name="Group 27"/>
              <p:cNvGrpSpPr>
                <a:grpSpLocks/>
              </p:cNvGrpSpPr>
              <p:nvPr/>
            </p:nvGrpSpPr>
            <p:grpSpPr bwMode="auto">
              <a:xfrm>
                <a:off x="2916" y="978"/>
                <a:ext cx="416" cy="403"/>
                <a:chOff x="2916" y="978"/>
                <a:chExt cx="416" cy="403"/>
              </a:xfrm>
            </p:grpSpPr>
            <p:sp>
              <p:nvSpPr>
                <p:cNvPr id="35883" name="Rectangle 28"/>
                <p:cNvSpPr>
                  <a:spLocks noChangeArrowheads="1"/>
                </p:cNvSpPr>
                <p:nvPr/>
              </p:nvSpPr>
              <p:spPr bwMode="auto">
                <a:xfrm>
                  <a:off x="2944" y="978"/>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84" name="Rectangle 29"/>
                <p:cNvSpPr>
                  <a:spLocks noChangeArrowheads="1"/>
                </p:cNvSpPr>
                <p:nvPr/>
              </p:nvSpPr>
              <p:spPr bwMode="auto">
                <a:xfrm>
                  <a:off x="2916" y="978"/>
                  <a:ext cx="416" cy="403"/>
                </a:xfrm>
                <a:prstGeom prst="rect">
                  <a:avLst/>
                </a:prstGeom>
                <a:noFill/>
                <a:ln w="7">
                  <a:solidFill>
                    <a:srgbClr val="A0A0A0"/>
                  </a:solidFill>
                  <a:miter lim="800000"/>
                  <a:headEnd/>
                  <a:tailEnd/>
                </a:ln>
              </p:spPr>
              <p:txBody>
                <a:bodyPr/>
                <a:lstStyle/>
                <a:p>
                  <a:endParaRPr lang="tr-TR" altLang="tr-TR"/>
                </a:p>
              </p:txBody>
            </p:sp>
          </p:grpSp>
          <p:grpSp>
            <p:nvGrpSpPr>
              <p:cNvPr id="12" name="Group 30"/>
              <p:cNvGrpSpPr>
                <a:grpSpLocks/>
              </p:cNvGrpSpPr>
              <p:nvPr/>
            </p:nvGrpSpPr>
            <p:grpSpPr bwMode="auto">
              <a:xfrm>
                <a:off x="3332" y="978"/>
                <a:ext cx="416" cy="403"/>
                <a:chOff x="3332" y="978"/>
                <a:chExt cx="416" cy="403"/>
              </a:xfrm>
            </p:grpSpPr>
            <p:sp>
              <p:nvSpPr>
                <p:cNvPr id="35881" name="Rectangle 31"/>
                <p:cNvSpPr>
                  <a:spLocks noChangeArrowheads="1"/>
                </p:cNvSpPr>
                <p:nvPr/>
              </p:nvSpPr>
              <p:spPr bwMode="auto">
                <a:xfrm>
                  <a:off x="3360" y="978"/>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82" name="Rectangle 32"/>
                <p:cNvSpPr>
                  <a:spLocks noChangeArrowheads="1"/>
                </p:cNvSpPr>
                <p:nvPr/>
              </p:nvSpPr>
              <p:spPr bwMode="auto">
                <a:xfrm>
                  <a:off x="3332" y="978"/>
                  <a:ext cx="416" cy="403"/>
                </a:xfrm>
                <a:prstGeom prst="rect">
                  <a:avLst/>
                </a:prstGeom>
                <a:noFill/>
                <a:ln w="7">
                  <a:solidFill>
                    <a:srgbClr val="A0A0A0"/>
                  </a:solidFill>
                  <a:miter lim="800000"/>
                  <a:headEnd/>
                  <a:tailEnd/>
                </a:ln>
              </p:spPr>
              <p:txBody>
                <a:bodyPr/>
                <a:lstStyle/>
                <a:p>
                  <a:endParaRPr lang="tr-TR" altLang="tr-TR"/>
                </a:p>
              </p:txBody>
            </p:sp>
          </p:grpSp>
          <p:grpSp>
            <p:nvGrpSpPr>
              <p:cNvPr id="13" name="Group 33"/>
              <p:cNvGrpSpPr>
                <a:grpSpLocks/>
              </p:cNvGrpSpPr>
              <p:nvPr/>
            </p:nvGrpSpPr>
            <p:grpSpPr bwMode="auto">
              <a:xfrm>
                <a:off x="0" y="1381"/>
                <a:ext cx="767" cy="1149"/>
                <a:chOff x="0" y="1381"/>
                <a:chExt cx="767" cy="1149"/>
              </a:xfrm>
            </p:grpSpPr>
            <p:sp>
              <p:nvSpPr>
                <p:cNvPr id="35879" name="Rectangle 34"/>
                <p:cNvSpPr>
                  <a:spLocks noChangeArrowheads="1"/>
                </p:cNvSpPr>
                <p:nvPr/>
              </p:nvSpPr>
              <p:spPr bwMode="auto">
                <a:xfrm>
                  <a:off x="28" y="1381"/>
                  <a:ext cx="711" cy="1149"/>
                </a:xfrm>
                <a:prstGeom prst="rect">
                  <a:avLst/>
                </a:prstGeom>
                <a:noFill/>
                <a:ln w="9525">
                  <a:noFill/>
                  <a:miter lim="800000"/>
                  <a:headEnd/>
                  <a:tailEnd/>
                </a:ln>
              </p:spPr>
              <p:txBody>
                <a:bodyPr/>
                <a:lstStyle/>
                <a:p>
                  <a:r>
                    <a:rPr lang="tr-TR" altLang="tr-TR" sz="900" b="1">
                      <a:cs typeface="Arial" charset="0"/>
                    </a:rPr>
                    <a:t> </a:t>
                  </a:r>
                  <a:endParaRPr lang="tr-TR" altLang="tr-TR" sz="1200" b="1">
                    <a:cs typeface="Times New Roman" pitchFamily="18" charset="0"/>
                  </a:endParaRPr>
                </a:p>
                <a:p>
                  <a:pPr eaLnBrk="0" hangingPunct="0"/>
                  <a:r>
                    <a:rPr lang="tr-TR" altLang="tr-TR" sz="1200" b="1">
                      <a:cs typeface="Arial" charset="0"/>
                    </a:rPr>
                    <a:t>7. Karışık renkli nesnelerin “Mavi olan bölümünü göster.” denildiğinde mavi olan bölümü gösterir.</a:t>
                  </a:r>
                  <a:endParaRPr lang="tr-TR" altLang="tr-TR" sz="1200" b="1">
                    <a:cs typeface="Times New Roman" pitchFamily="18" charset="0"/>
                  </a:endParaRPr>
                </a:p>
                <a:p>
                  <a:pPr eaLnBrk="0" hangingPunct="0"/>
                  <a:r>
                    <a:rPr lang="tr-TR" altLang="tr-TR" sz="900" b="1">
                      <a:cs typeface="Arial" charset="0"/>
                    </a:rPr>
                    <a:t> </a:t>
                  </a:r>
                  <a:endParaRPr lang="tr-TR" altLang="tr-TR" sz="1200" b="1">
                    <a:cs typeface="Times New Roman" pitchFamily="18" charset="0"/>
                  </a:endParaRPr>
                </a:p>
                <a:p>
                  <a:pPr eaLnBrk="0" hangingPunct="0"/>
                  <a:r>
                    <a:rPr lang="tr-TR" altLang="tr-TR" sz="1200" b="1">
                      <a:cs typeface="Times New Roman" pitchFamily="18" charset="0"/>
                    </a:rPr>
                    <a:t> </a:t>
                  </a:r>
                </a:p>
                <a:p>
                  <a:pPr eaLnBrk="0" hangingPunct="0"/>
                  <a:endParaRPr lang="tr-TR" altLang="tr-TR" sz="2400" b="1"/>
                </a:p>
              </p:txBody>
            </p:sp>
            <p:sp>
              <p:nvSpPr>
                <p:cNvPr id="35880" name="Rectangle 35"/>
                <p:cNvSpPr>
                  <a:spLocks noChangeArrowheads="1"/>
                </p:cNvSpPr>
                <p:nvPr/>
              </p:nvSpPr>
              <p:spPr bwMode="auto">
                <a:xfrm>
                  <a:off x="0" y="1381"/>
                  <a:ext cx="767" cy="1149"/>
                </a:xfrm>
                <a:prstGeom prst="rect">
                  <a:avLst/>
                </a:prstGeom>
                <a:noFill/>
                <a:ln w="7">
                  <a:solidFill>
                    <a:srgbClr val="A0A0A0"/>
                  </a:solidFill>
                  <a:miter lim="800000"/>
                  <a:headEnd/>
                  <a:tailEnd/>
                </a:ln>
              </p:spPr>
              <p:txBody>
                <a:bodyPr/>
                <a:lstStyle/>
                <a:p>
                  <a:endParaRPr lang="tr-TR" altLang="tr-TR"/>
                </a:p>
              </p:txBody>
            </p:sp>
          </p:grpSp>
          <p:grpSp>
            <p:nvGrpSpPr>
              <p:cNvPr id="14" name="Group 36"/>
              <p:cNvGrpSpPr>
                <a:grpSpLocks/>
              </p:cNvGrpSpPr>
              <p:nvPr/>
            </p:nvGrpSpPr>
            <p:grpSpPr bwMode="auto">
              <a:xfrm>
                <a:off x="767" y="1381"/>
                <a:ext cx="400" cy="1149"/>
                <a:chOff x="767" y="1381"/>
                <a:chExt cx="400" cy="1149"/>
              </a:xfrm>
            </p:grpSpPr>
            <p:sp>
              <p:nvSpPr>
                <p:cNvPr id="35877" name="Rectangle 37"/>
                <p:cNvSpPr>
                  <a:spLocks noChangeArrowheads="1"/>
                </p:cNvSpPr>
                <p:nvPr/>
              </p:nvSpPr>
              <p:spPr bwMode="auto">
                <a:xfrm>
                  <a:off x="795" y="1381"/>
                  <a:ext cx="344" cy="1149"/>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3/4</a:t>
                  </a:r>
                  <a:endParaRPr lang="tr-TR" altLang="tr-TR" sz="1200" b="1">
                    <a:cs typeface="Times New Roman" pitchFamily="18" charset="0"/>
                  </a:endParaRPr>
                </a:p>
                <a:p>
                  <a:pPr algn="ctr" eaLnBrk="0" hangingPunct="0"/>
                  <a:endParaRPr lang="tr-TR" altLang="tr-TR" sz="2400" b="1"/>
                </a:p>
              </p:txBody>
            </p:sp>
            <p:sp>
              <p:nvSpPr>
                <p:cNvPr id="35878" name="Rectangle 38"/>
                <p:cNvSpPr>
                  <a:spLocks noChangeArrowheads="1"/>
                </p:cNvSpPr>
                <p:nvPr/>
              </p:nvSpPr>
              <p:spPr bwMode="auto">
                <a:xfrm>
                  <a:off x="767" y="1381"/>
                  <a:ext cx="400" cy="1149"/>
                </a:xfrm>
                <a:prstGeom prst="rect">
                  <a:avLst/>
                </a:prstGeom>
                <a:noFill/>
                <a:ln w="7">
                  <a:solidFill>
                    <a:srgbClr val="A0A0A0"/>
                  </a:solidFill>
                  <a:miter lim="800000"/>
                  <a:headEnd/>
                  <a:tailEnd/>
                </a:ln>
              </p:spPr>
              <p:txBody>
                <a:bodyPr/>
                <a:lstStyle/>
                <a:p>
                  <a:endParaRPr lang="tr-TR" altLang="tr-TR"/>
                </a:p>
              </p:txBody>
            </p:sp>
          </p:grpSp>
          <p:grpSp>
            <p:nvGrpSpPr>
              <p:cNvPr id="15" name="Group 39"/>
              <p:cNvGrpSpPr>
                <a:grpSpLocks/>
              </p:cNvGrpSpPr>
              <p:nvPr/>
            </p:nvGrpSpPr>
            <p:grpSpPr bwMode="auto">
              <a:xfrm>
                <a:off x="1167" y="1381"/>
                <a:ext cx="1355" cy="1149"/>
                <a:chOff x="1167" y="1381"/>
                <a:chExt cx="1355" cy="1149"/>
              </a:xfrm>
            </p:grpSpPr>
            <p:sp>
              <p:nvSpPr>
                <p:cNvPr id="35875" name="Rectangle 40"/>
                <p:cNvSpPr>
                  <a:spLocks noChangeArrowheads="1"/>
                </p:cNvSpPr>
                <p:nvPr/>
              </p:nvSpPr>
              <p:spPr bwMode="auto">
                <a:xfrm>
                  <a:off x="1195" y="1381"/>
                  <a:ext cx="1299" cy="1149"/>
                </a:xfrm>
                <a:prstGeom prst="rect">
                  <a:avLst/>
                </a:prstGeom>
                <a:noFill/>
                <a:ln w="9525">
                  <a:noFill/>
                  <a:miter lim="800000"/>
                  <a:headEnd/>
                  <a:tailEnd/>
                </a:ln>
              </p:spPr>
              <p:txBody>
                <a:bodyPr/>
                <a:lstStyle/>
                <a:p>
                  <a:pPr algn="just"/>
                  <a:r>
                    <a:rPr lang="tr-TR" altLang="tr-TR" sz="900" b="1">
                      <a:cs typeface="Times New Roman" pitchFamily="18" charset="0"/>
                    </a:rPr>
                    <a:t> </a:t>
                  </a:r>
                  <a:endParaRPr lang="tr-TR" altLang="tr-TR" sz="1200" b="1">
                    <a:cs typeface="Times New Roman" pitchFamily="18" charset="0"/>
                  </a:endParaRPr>
                </a:p>
                <a:p>
                  <a:pPr algn="just" eaLnBrk="0" hangingPunct="0"/>
                  <a:r>
                    <a:rPr lang="tr-TR" altLang="tr-TR" sz="1200" b="1">
                      <a:cs typeface="Times New Roman" pitchFamily="18" charset="0"/>
                    </a:rPr>
                    <a:t>7. Önündeki nesneye bak. Mavi olan bölümü göster.</a:t>
                  </a:r>
                </a:p>
                <a:p>
                  <a:pPr algn="just" eaLnBrk="0" hangingPunct="0"/>
                  <a:r>
                    <a:rPr lang="tr-TR" altLang="tr-TR" sz="1200" b="1">
                      <a:cs typeface="Times New Roman" pitchFamily="18" charset="0"/>
                    </a:rPr>
                    <a:t> </a:t>
                  </a:r>
                </a:p>
                <a:p>
                  <a:pPr algn="just" eaLnBrk="0" hangingPunct="0"/>
                  <a:r>
                    <a:rPr lang="tr-TR" altLang="tr-TR" sz="1200" b="1">
                      <a:cs typeface="Times New Roman" pitchFamily="18" charset="0"/>
                    </a:rPr>
                    <a:t>a) Top</a:t>
                  </a:r>
                </a:p>
                <a:p>
                  <a:pPr algn="just" eaLnBrk="0" hangingPunct="0"/>
                  <a:r>
                    <a:rPr lang="tr-TR" altLang="tr-TR" sz="1200" b="1">
                      <a:cs typeface="Times New Roman" pitchFamily="18" charset="0"/>
                    </a:rPr>
                    <a:t>b) Meyve sepeti</a:t>
                  </a:r>
                </a:p>
                <a:p>
                  <a:pPr algn="just" eaLnBrk="0" hangingPunct="0"/>
                  <a:r>
                    <a:rPr lang="tr-TR" altLang="tr-TR" sz="1200" b="1">
                      <a:cs typeface="Times New Roman" pitchFamily="18" charset="0"/>
                    </a:rPr>
                    <a:t>c) İlâç kutusu</a:t>
                  </a:r>
                </a:p>
                <a:p>
                  <a:pPr algn="just" eaLnBrk="0" hangingPunct="0"/>
                  <a:r>
                    <a:rPr lang="tr-TR" altLang="tr-TR" sz="1200" b="1">
                      <a:cs typeface="Times New Roman" pitchFamily="18" charset="0"/>
                    </a:rPr>
                    <a:t>ç) Tuzluk</a:t>
                  </a:r>
                </a:p>
                <a:p>
                  <a:pPr algn="just" eaLnBrk="0" hangingPunct="0"/>
                  <a:endParaRPr lang="tr-TR" altLang="tr-TR" sz="1200" b="1"/>
                </a:p>
              </p:txBody>
            </p:sp>
            <p:sp>
              <p:nvSpPr>
                <p:cNvPr id="35876" name="Rectangle 41"/>
                <p:cNvSpPr>
                  <a:spLocks noChangeArrowheads="1"/>
                </p:cNvSpPr>
                <p:nvPr/>
              </p:nvSpPr>
              <p:spPr bwMode="auto">
                <a:xfrm>
                  <a:off x="1167" y="1381"/>
                  <a:ext cx="1355" cy="1149"/>
                </a:xfrm>
                <a:prstGeom prst="rect">
                  <a:avLst/>
                </a:prstGeom>
                <a:noFill/>
                <a:ln w="7">
                  <a:solidFill>
                    <a:srgbClr val="A0A0A0"/>
                  </a:solidFill>
                  <a:miter lim="800000"/>
                  <a:headEnd/>
                  <a:tailEnd/>
                </a:ln>
              </p:spPr>
              <p:txBody>
                <a:bodyPr/>
                <a:lstStyle/>
                <a:p>
                  <a:endParaRPr lang="tr-TR" altLang="tr-TR"/>
                </a:p>
              </p:txBody>
            </p:sp>
          </p:grpSp>
          <p:grpSp>
            <p:nvGrpSpPr>
              <p:cNvPr id="16" name="Group 42"/>
              <p:cNvGrpSpPr>
                <a:grpSpLocks/>
              </p:cNvGrpSpPr>
              <p:nvPr/>
            </p:nvGrpSpPr>
            <p:grpSpPr bwMode="auto">
              <a:xfrm>
                <a:off x="2522" y="1381"/>
                <a:ext cx="394" cy="746"/>
                <a:chOff x="2522" y="1381"/>
                <a:chExt cx="394" cy="746"/>
              </a:xfrm>
            </p:grpSpPr>
            <p:sp>
              <p:nvSpPr>
                <p:cNvPr id="35873" name="Rectangle 43"/>
                <p:cNvSpPr>
                  <a:spLocks noChangeArrowheads="1"/>
                </p:cNvSpPr>
                <p:nvPr/>
              </p:nvSpPr>
              <p:spPr bwMode="auto">
                <a:xfrm>
                  <a:off x="2550" y="1381"/>
                  <a:ext cx="338" cy="746"/>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74" name="Rectangle 44"/>
                <p:cNvSpPr>
                  <a:spLocks noChangeArrowheads="1"/>
                </p:cNvSpPr>
                <p:nvPr/>
              </p:nvSpPr>
              <p:spPr bwMode="auto">
                <a:xfrm>
                  <a:off x="2522" y="1381"/>
                  <a:ext cx="394" cy="746"/>
                </a:xfrm>
                <a:prstGeom prst="rect">
                  <a:avLst/>
                </a:prstGeom>
                <a:noFill/>
                <a:ln w="7">
                  <a:solidFill>
                    <a:srgbClr val="A0A0A0"/>
                  </a:solidFill>
                  <a:miter lim="800000"/>
                  <a:headEnd/>
                  <a:tailEnd/>
                </a:ln>
              </p:spPr>
              <p:txBody>
                <a:bodyPr/>
                <a:lstStyle/>
                <a:p>
                  <a:endParaRPr lang="tr-TR" altLang="tr-TR"/>
                </a:p>
              </p:txBody>
            </p:sp>
          </p:grpSp>
          <p:grpSp>
            <p:nvGrpSpPr>
              <p:cNvPr id="17" name="Group 45"/>
              <p:cNvGrpSpPr>
                <a:grpSpLocks/>
              </p:cNvGrpSpPr>
              <p:nvPr/>
            </p:nvGrpSpPr>
            <p:grpSpPr bwMode="auto">
              <a:xfrm>
                <a:off x="2916" y="1381"/>
                <a:ext cx="416" cy="746"/>
                <a:chOff x="2916" y="1381"/>
                <a:chExt cx="416" cy="746"/>
              </a:xfrm>
            </p:grpSpPr>
            <p:sp>
              <p:nvSpPr>
                <p:cNvPr id="35871" name="Rectangle 46"/>
                <p:cNvSpPr>
                  <a:spLocks noChangeArrowheads="1"/>
                </p:cNvSpPr>
                <p:nvPr/>
              </p:nvSpPr>
              <p:spPr bwMode="auto">
                <a:xfrm>
                  <a:off x="2944" y="1381"/>
                  <a:ext cx="360" cy="746"/>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72" name="Rectangle 47"/>
                <p:cNvSpPr>
                  <a:spLocks noChangeArrowheads="1"/>
                </p:cNvSpPr>
                <p:nvPr/>
              </p:nvSpPr>
              <p:spPr bwMode="auto">
                <a:xfrm>
                  <a:off x="2916" y="1381"/>
                  <a:ext cx="416" cy="746"/>
                </a:xfrm>
                <a:prstGeom prst="rect">
                  <a:avLst/>
                </a:prstGeom>
                <a:noFill/>
                <a:ln w="7">
                  <a:solidFill>
                    <a:srgbClr val="A0A0A0"/>
                  </a:solidFill>
                  <a:miter lim="800000"/>
                  <a:headEnd/>
                  <a:tailEnd/>
                </a:ln>
              </p:spPr>
              <p:txBody>
                <a:bodyPr/>
                <a:lstStyle/>
                <a:p>
                  <a:endParaRPr lang="tr-TR" altLang="tr-TR"/>
                </a:p>
              </p:txBody>
            </p:sp>
          </p:grpSp>
          <p:grpSp>
            <p:nvGrpSpPr>
              <p:cNvPr id="18" name="Group 48"/>
              <p:cNvGrpSpPr>
                <a:grpSpLocks/>
              </p:cNvGrpSpPr>
              <p:nvPr/>
            </p:nvGrpSpPr>
            <p:grpSpPr bwMode="auto">
              <a:xfrm>
                <a:off x="3332" y="1381"/>
                <a:ext cx="416" cy="746"/>
                <a:chOff x="3332" y="1381"/>
                <a:chExt cx="416" cy="746"/>
              </a:xfrm>
            </p:grpSpPr>
            <p:sp>
              <p:nvSpPr>
                <p:cNvPr id="35869" name="Rectangle 49"/>
                <p:cNvSpPr>
                  <a:spLocks noChangeArrowheads="1"/>
                </p:cNvSpPr>
                <p:nvPr/>
              </p:nvSpPr>
              <p:spPr bwMode="auto">
                <a:xfrm>
                  <a:off x="3360" y="1381"/>
                  <a:ext cx="360" cy="746"/>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70" name="Rectangle 50"/>
                <p:cNvSpPr>
                  <a:spLocks noChangeArrowheads="1"/>
                </p:cNvSpPr>
                <p:nvPr/>
              </p:nvSpPr>
              <p:spPr bwMode="auto">
                <a:xfrm>
                  <a:off x="3332" y="1381"/>
                  <a:ext cx="416" cy="746"/>
                </a:xfrm>
                <a:prstGeom prst="rect">
                  <a:avLst/>
                </a:prstGeom>
                <a:noFill/>
                <a:ln w="7">
                  <a:solidFill>
                    <a:srgbClr val="A0A0A0"/>
                  </a:solidFill>
                  <a:miter lim="800000"/>
                  <a:headEnd/>
                  <a:tailEnd/>
                </a:ln>
              </p:spPr>
              <p:txBody>
                <a:bodyPr/>
                <a:lstStyle/>
                <a:p>
                  <a:endParaRPr lang="tr-TR" altLang="tr-TR"/>
                </a:p>
              </p:txBody>
            </p:sp>
          </p:grpSp>
          <p:grpSp>
            <p:nvGrpSpPr>
              <p:cNvPr id="19" name="Group 51"/>
              <p:cNvGrpSpPr>
                <a:grpSpLocks/>
              </p:cNvGrpSpPr>
              <p:nvPr/>
            </p:nvGrpSpPr>
            <p:grpSpPr bwMode="auto">
              <a:xfrm>
                <a:off x="2522" y="2127"/>
                <a:ext cx="394" cy="403"/>
                <a:chOff x="2522" y="2127"/>
                <a:chExt cx="394" cy="403"/>
              </a:xfrm>
            </p:grpSpPr>
            <p:sp>
              <p:nvSpPr>
                <p:cNvPr id="35867" name="Rectangle 52"/>
                <p:cNvSpPr>
                  <a:spLocks noChangeArrowheads="1"/>
                </p:cNvSpPr>
                <p:nvPr/>
              </p:nvSpPr>
              <p:spPr bwMode="auto">
                <a:xfrm>
                  <a:off x="2550" y="2127"/>
                  <a:ext cx="338"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68" name="Rectangle 53"/>
                <p:cNvSpPr>
                  <a:spLocks noChangeArrowheads="1"/>
                </p:cNvSpPr>
                <p:nvPr/>
              </p:nvSpPr>
              <p:spPr bwMode="auto">
                <a:xfrm>
                  <a:off x="2522" y="2127"/>
                  <a:ext cx="394" cy="403"/>
                </a:xfrm>
                <a:prstGeom prst="rect">
                  <a:avLst/>
                </a:prstGeom>
                <a:noFill/>
                <a:ln w="7">
                  <a:solidFill>
                    <a:srgbClr val="A0A0A0"/>
                  </a:solidFill>
                  <a:miter lim="800000"/>
                  <a:headEnd/>
                  <a:tailEnd/>
                </a:ln>
              </p:spPr>
              <p:txBody>
                <a:bodyPr/>
                <a:lstStyle/>
                <a:p>
                  <a:endParaRPr lang="tr-TR" altLang="tr-TR"/>
                </a:p>
              </p:txBody>
            </p:sp>
          </p:grpSp>
          <p:grpSp>
            <p:nvGrpSpPr>
              <p:cNvPr id="20" name="Group 54"/>
              <p:cNvGrpSpPr>
                <a:grpSpLocks/>
              </p:cNvGrpSpPr>
              <p:nvPr/>
            </p:nvGrpSpPr>
            <p:grpSpPr bwMode="auto">
              <a:xfrm>
                <a:off x="2916" y="2127"/>
                <a:ext cx="416" cy="403"/>
                <a:chOff x="2916" y="2127"/>
                <a:chExt cx="416" cy="403"/>
              </a:xfrm>
            </p:grpSpPr>
            <p:sp>
              <p:nvSpPr>
                <p:cNvPr id="35865" name="Rectangle 55"/>
                <p:cNvSpPr>
                  <a:spLocks noChangeArrowheads="1"/>
                </p:cNvSpPr>
                <p:nvPr/>
              </p:nvSpPr>
              <p:spPr bwMode="auto">
                <a:xfrm>
                  <a:off x="2944" y="2127"/>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66" name="Rectangle 56"/>
                <p:cNvSpPr>
                  <a:spLocks noChangeArrowheads="1"/>
                </p:cNvSpPr>
                <p:nvPr/>
              </p:nvSpPr>
              <p:spPr bwMode="auto">
                <a:xfrm>
                  <a:off x="2916" y="2127"/>
                  <a:ext cx="416" cy="403"/>
                </a:xfrm>
                <a:prstGeom prst="rect">
                  <a:avLst/>
                </a:prstGeom>
                <a:noFill/>
                <a:ln w="7">
                  <a:solidFill>
                    <a:srgbClr val="A0A0A0"/>
                  </a:solidFill>
                  <a:miter lim="800000"/>
                  <a:headEnd/>
                  <a:tailEnd/>
                </a:ln>
              </p:spPr>
              <p:txBody>
                <a:bodyPr/>
                <a:lstStyle/>
                <a:p>
                  <a:endParaRPr lang="tr-TR" altLang="tr-TR"/>
                </a:p>
              </p:txBody>
            </p:sp>
          </p:grpSp>
          <p:grpSp>
            <p:nvGrpSpPr>
              <p:cNvPr id="21" name="Group 57"/>
              <p:cNvGrpSpPr>
                <a:grpSpLocks/>
              </p:cNvGrpSpPr>
              <p:nvPr/>
            </p:nvGrpSpPr>
            <p:grpSpPr bwMode="auto">
              <a:xfrm>
                <a:off x="3332" y="2127"/>
                <a:ext cx="416" cy="403"/>
                <a:chOff x="3332" y="2127"/>
                <a:chExt cx="416" cy="403"/>
              </a:xfrm>
            </p:grpSpPr>
            <p:sp>
              <p:nvSpPr>
                <p:cNvPr id="35863" name="Rectangle 58"/>
                <p:cNvSpPr>
                  <a:spLocks noChangeArrowheads="1"/>
                </p:cNvSpPr>
                <p:nvPr/>
              </p:nvSpPr>
              <p:spPr bwMode="auto">
                <a:xfrm>
                  <a:off x="3360" y="2127"/>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5864" name="Rectangle 59"/>
                <p:cNvSpPr>
                  <a:spLocks noChangeArrowheads="1"/>
                </p:cNvSpPr>
                <p:nvPr/>
              </p:nvSpPr>
              <p:spPr bwMode="auto">
                <a:xfrm>
                  <a:off x="3332" y="2127"/>
                  <a:ext cx="416" cy="403"/>
                </a:xfrm>
                <a:prstGeom prst="rect">
                  <a:avLst/>
                </a:prstGeom>
                <a:noFill/>
                <a:ln w="7">
                  <a:solidFill>
                    <a:srgbClr val="A0A0A0"/>
                  </a:solidFill>
                  <a:miter lim="800000"/>
                  <a:headEnd/>
                  <a:tailEnd/>
                </a:ln>
              </p:spPr>
              <p:txBody>
                <a:bodyPr/>
                <a:lstStyle/>
                <a:p>
                  <a:endParaRPr lang="tr-TR" altLang="tr-TR"/>
                </a:p>
              </p:txBody>
            </p:sp>
          </p:grpSp>
        </p:grpSp>
        <p:sp>
          <p:nvSpPr>
            <p:cNvPr id="35844" name="Rectangle 60"/>
            <p:cNvSpPr>
              <a:spLocks noChangeArrowheads="1"/>
            </p:cNvSpPr>
            <p:nvPr/>
          </p:nvSpPr>
          <p:spPr bwMode="auto">
            <a:xfrm>
              <a:off x="-3" y="-3"/>
              <a:ext cx="3754" cy="2536"/>
            </a:xfrm>
            <a:prstGeom prst="rect">
              <a:avLst/>
            </a:prstGeom>
            <a:noFill/>
            <a:ln w="11112">
              <a:solidFill>
                <a:srgbClr val="A0A0A0"/>
              </a:solidFill>
              <a:miter lim="800000"/>
              <a:headEnd/>
              <a:tailEnd/>
            </a:ln>
          </p:spPr>
          <p:txBody>
            <a:bodyPr/>
            <a:lstStyle/>
            <a:p>
              <a:endParaRPr lang="tr-TR" alt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08013" y="827088"/>
            <a:ext cx="7924800" cy="2362200"/>
            <a:chOff x="-3" y="-3"/>
            <a:chExt cx="3754" cy="1095"/>
          </a:xfrm>
        </p:grpSpPr>
        <p:grpSp>
          <p:nvGrpSpPr>
            <p:cNvPr id="3" name="Group 5"/>
            <p:cNvGrpSpPr>
              <a:grpSpLocks/>
            </p:cNvGrpSpPr>
            <p:nvPr/>
          </p:nvGrpSpPr>
          <p:grpSpPr bwMode="auto">
            <a:xfrm>
              <a:off x="0" y="0"/>
              <a:ext cx="3748" cy="1089"/>
              <a:chOff x="0" y="0"/>
              <a:chExt cx="3748" cy="1089"/>
            </a:xfrm>
          </p:grpSpPr>
          <p:grpSp>
            <p:nvGrpSpPr>
              <p:cNvPr id="4" name="Group 6"/>
              <p:cNvGrpSpPr>
                <a:grpSpLocks/>
              </p:cNvGrpSpPr>
              <p:nvPr/>
            </p:nvGrpSpPr>
            <p:grpSpPr bwMode="auto">
              <a:xfrm>
                <a:off x="0" y="0"/>
                <a:ext cx="767" cy="1089"/>
                <a:chOff x="0" y="0"/>
                <a:chExt cx="767" cy="1089"/>
              </a:xfrm>
            </p:grpSpPr>
            <p:sp>
              <p:nvSpPr>
                <p:cNvPr id="36924" name="Rectangle 7"/>
                <p:cNvSpPr>
                  <a:spLocks noChangeArrowheads="1"/>
                </p:cNvSpPr>
                <p:nvPr/>
              </p:nvSpPr>
              <p:spPr bwMode="auto">
                <a:xfrm>
                  <a:off x="28" y="0"/>
                  <a:ext cx="711" cy="1089"/>
                </a:xfrm>
                <a:prstGeom prst="rect">
                  <a:avLst/>
                </a:prstGeom>
                <a:noFill/>
                <a:ln w="9525">
                  <a:noFill/>
                  <a:miter lim="800000"/>
                  <a:headEnd/>
                  <a:tailEnd/>
                </a:ln>
              </p:spPr>
              <p:txBody>
                <a:bodyPr/>
                <a:lstStyle/>
                <a:p>
                  <a:r>
                    <a:rPr lang="tr-TR" altLang="tr-TR" sz="900" b="1">
                      <a:cs typeface="Arial" charset="0"/>
                    </a:rPr>
                    <a:t> </a:t>
                  </a:r>
                  <a:endParaRPr lang="tr-TR" altLang="tr-TR" sz="1200" b="1">
                    <a:cs typeface="Times New Roman" pitchFamily="18" charset="0"/>
                  </a:endParaRPr>
                </a:p>
                <a:p>
                  <a:pPr eaLnBrk="0" hangingPunct="0"/>
                  <a:r>
                    <a:rPr lang="tr-TR" altLang="tr-TR" sz="900" b="1">
                      <a:cs typeface="Arial" charset="0"/>
                    </a:rPr>
                    <a:t>8</a:t>
                  </a:r>
                  <a:r>
                    <a:rPr lang="tr-TR" altLang="tr-TR" sz="1200" b="1">
                      <a:cs typeface="Arial" charset="0"/>
                    </a:rPr>
                    <a:t>. Karışık renkli nesne resimlerinin “Mavi olan bölümünü göster.” denildiğinde mavi olan bölümü gösterir.</a:t>
                  </a:r>
                  <a:endParaRPr lang="tr-TR" altLang="tr-TR" sz="1200" b="1">
                    <a:cs typeface="Times New Roman" pitchFamily="18" charset="0"/>
                  </a:endParaRPr>
                </a:p>
                <a:p>
                  <a:pPr eaLnBrk="0" hangingPunct="0"/>
                  <a:r>
                    <a:rPr lang="tr-TR" altLang="tr-TR" sz="1200" b="1">
                      <a:cs typeface="Times New Roman" pitchFamily="18" charset="0"/>
                    </a:rPr>
                    <a:t> </a:t>
                  </a:r>
                </a:p>
                <a:p>
                  <a:pPr eaLnBrk="0" hangingPunct="0"/>
                  <a:endParaRPr lang="tr-TR" altLang="tr-TR" sz="1200" b="1"/>
                </a:p>
              </p:txBody>
            </p:sp>
            <p:sp>
              <p:nvSpPr>
                <p:cNvPr id="36925" name="Rectangle 8"/>
                <p:cNvSpPr>
                  <a:spLocks noChangeArrowheads="1"/>
                </p:cNvSpPr>
                <p:nvPr/>
              </p:nvSpPr>
              <p:spPr bwMode="auto">
                <a:xfrm>
                  <a:off x="0" y="0"/>
                  <a:ext cx="767" cy="1089"/>
                </a:xfrm>
                <a:prstGeom prst="rect">
                  <a:avLst/>
                </a:prstGeom>
                <a:noFill/>
                <a:ln w="7">
                  <a:solidFill>
                    <a:srgbClr val="A0A0A0"/>
                  </a:solidFill>
                  <a:miter lim="800000"/>
                  <a:headEnd/>
                  <a:tailEnd/>
                </a:ln>
              </p:spPr>
              <p:txBody>
                <a:bodyPr/>
                <a:lstStyle/>
                <a:p>
                  <a:endParaRPr lang="tr-TR" altLang="tr-TR"/>
                </a:p>
              </p:txBody>
            </p:sp>
          </p:grpSp>
          <p:grpSp>
            <p:nvGrpSpPr>
              <p:cNvPr id="5" name="Group 9"/>
              <p:cNvGrpSpPr>
                <a:grpSpLocks/>
              </p:cNvGrpSpPr>
              <p:nvPr/>
            </p:nvGrpSpPr>
            <p:grpSpPr bwMode="auto">
              <a:xfrm>
                <a:off x="767" y="0"/>
                <a:ext cx="400" cy="1089"/>
                <a:chOff x="767" y="0"/>
                <a:chExt cx="400" cy="1089"/>
              </a:xfrm>
            </p:grpSpPr>
            <p:sp>
              <p:nvSpPr>
                <p:cNvPr id="36922" name="Rectangle 10"/>
                <p:cNvSpPr>
                  <a:spLocks noChangeArrowheads="1"/>
                </p:cNvSpPr>
                <p:nvPr/>
              </p:nvSpPr>
              <p:spPr bwMode="auto">
                <a:xfrm>
                  <a:off x="795" y="0"/>
                  <a:ext cx="344" cy="1089"/>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3/4</a:t>
                  </a:r>
                  <a:endParaRPr lang="tr-TR" altLang="tr-TR" sz="1200" b="1">
                    <a:cs typeface="Times New Roman" pitchFamily="18" charset="0"/>
                  </a:endParaRPr>
                </a:p>
                <a:p>
                  <a:pPr algn="ctr" eaLnBrk="0" hangingPunct="0"/>
                  <a:endParaRPr lang="tr-TR" altLang="tr-TR" sz="2400" b="1"/>
                </a:p>
              </p:txBody>
            </p:sp>
            <p:sp>
              <p:nvSpPr>
                <p:cNvPr id="36923" name="Rectangle 11"/>
                <p:cNvSpPr>
                  <a:spLocks noChangeArrowheads="1"/>
                </p:cNvSpPr>
                <p:nvPr/>
              </p:nvSpPr>
              <p:spPr bwMode="auto">
                <a:xfrm>
                  <a:off x="767" y="0"/>
                  <a:ext cx="400" cy="1089"/>
                </a:xfrm>
                <a:prstGeom prst="rect">
                  <a:avLst/>
                </a:prstGeom>
                <a:noFill/>
                <a:ln w="7">
                  <a:solidFill>
                    <a:srgbClr val="A0A0A0"/>
                  </a:solidFill>
                  <a:miter lim="800000"/>
                  <a:headEnd/>
                  <a:tailEnd/>
                </a:ln>
              </p:spPr>
              <p:txBody>
                <a:bodyPr/>
                <a:lstStyle/>
                <a:p>
                  <a:endParaRPr lang="tr-TR" altLang="tr-TR"/>
                </a:p>
              </p:txBody>
            </p:sp>
          </p:grpSp>
          <p:grpSp>
            <p:nvGrpSpPr>
              <p:cNvPr id="6" name="Group 12"/>
              <p:cNvGrpSpPr>
                <a:grpSpLocks/>
              </p:cNvGrpSpPr>
              <p:nvPr/>
            </p:nvGrpSpPr>
            <p:grpSpPr bwMode="auto">
              <a:xfrm>
                <a:off x="1167" y="0"/>
                <a:ext cx="1355" cy="1089"/>
                <a:chOff x="1167" y="0"/>
                <a:chExt cx="1355" cy="1089"/>
              </a:xfrm>
            </p:grpSpPr>
            <p:sp>
              <p:nvSpPr>
                <p:cNvPr id="36920" name="Rectangle 13"/>
                <p:cNvSpPr>
                  <a:spLocks noChangeArrowheads="1"/>
                </p:cNvSpPr>
                <p:nvPr/>
              </p:nvSpPr>
              <p:spPr bwMode="auto">
                <a:xfrm>
                  <a:off x="1195" y="0"/>
                  <a:ext cx="1299" cy="1089"/>
                </a:xfrm>
                <a:prstGeom prst="rect">
                  <a:avLst/>
                </a:prstGeom>
                <a:noFill/>
                <a:ln w="9525">
                  <a:noFill/>
                  <a:miter lim="800000"/>
                  <a:headEnd/>
                  <a:tailEnd/>
                </a:ln>
              </p:spPr>
              <p:txBody>
                <a:bodyPr/>
                <a:lstStyle/>
                <a:p>
                  <a:pPr algn="just"/>
                  <a:r>
                    <a:rPr lang="tr-TR" altLang="tr-TR" sz="900" b="1">
                      <a:cs typeface="Times New Roman" pitchFamily="18" charset="0"/>
                    </a:rPr>
                    <a:t> </a:t>
                  </a:r>
                  <a:endParaRPr lang="tr-TR" altLang="tr-TR" sz="1200" b="1">
                    <a:cs typeface="Times New Roman" pitchFamily="18" charset="0"/>
                  </a:endParaRPr>
                </a:p>
                <a:p>
                  <a:pPr algn="just" eaLnBrk="0" hangingPunct="0"/>
                  <a:r>
                    <a:rPr lang="tr-TR" altLang="tr-TR" sz="1200" b="1">
                      <a:cs typeface="Times New Roman" pitchFamily="18" charset="0"/>
                    </a:rPr>
                    <a:t>8. Önündeki resme bak. Mavi olan bölümü göster.</a:t>
                  </a:r>
                </a:p>
                <a:p>
                  <a:pPr algn="just" eaLnBrk="0" hangingPunct="0"/>
                  <a:r>
                    <a:rPr lang="tr-TR" altLang="tr-TR" sz="1200" b="1">
                      <a:cs typeface="Times New Roman" pitchFamily="18" charset="0"/>
                    </a:rPr>
                    <a:t> </a:t>
                  </a:r>
                </a:p>
                <a:p>
                  <a:pPr algn="just" eaLnBrk="0" hangingPunct="0"/>
                  <a:r>
                    <a:rPr lang="tr-TR" altLang="tr-TR" sz="1200" b="1">
                      <a:cs typeface="Times New Roman" pitchFamily="18" charset="0"/>
                    </a:rPr>
                    <a:t>a) Kamyon resmi</a:t>
                  </a:r>
                </a:p>
                <a:p>
                  <a:pPr algn="just" eaLnBrk="0" hangingPunct="0"/>
                  <a:r>
                    <a:rPr lang="tr-TR" altLang="tr-TR" sz="1200" b="1">
                      <a:cs typeface="Times New Roman" pitchFamily="18" charset="0"/>
                    </a:rPr>
                    <a:t>b) Dondurma resmi</a:t>
                  </a:r>
                </a:p>
                <a:p>
                  <a:pPr algn="just" eaLnBrk="0" hangingPunct="0"/>
                  <a:r>
                    <a:rPr lang="tr-TR" altLang="tr-TR" sz="1200" b="1">
                      <a:cs typeface="Times New Roman" pitchFamily="18" charset="0"/>
                    </a:rPr>
                    <a:t>c) Şemsiye resmi</a:t>
                  </a:r>
                </a:p>
                <a:p>
                  <a:pPr algn="just" eaLnBrk="0" hangingPunct="0"/>
                  <a:r>
                    <a:rPr lang="tr-TR" altLang="tr-TR" sz="1200" b="1">
                      <a:cs typeface="Times New Roman" pitchFamily="18" charset="0"/>
                    </a:rPr>
                    <a:t>ç) Ev resmi</a:t>
                  </a:r>
                </a:p>
                <a:p>
                  <a:pPr algn="just" eaLnBrk="0" hangingPunct="0"/>
                  <a:endParaRPr lang="tr-TR" altLang="tr-TR" sz="1200" b="1"/>
                </a:p>
              </p:txBody>
            </p:sp>
            <p:sp>
              <p:nvSpPr>
                <p:cNvPr id="36921" name="Rectangle 14"/>
                <p:cNvSpPr>
                  <a:spLocks noChangeArrowheads="1"/>
                </p:cNvSpPr>
                <p:nvPr/>
              </p:nvSpPr>
              <p:spPr bwMode="auto">
                <a:xfrm>
                  <a:off x="1167" y="0"/>
                  <a:ext cx="1355" cy="1089"/>
                </a:xfrm>
                <a:prstGeom prst="rect">
                  <a:avLst/>
                </a:prstGeom>
                <a:noFill/>
                <a:ln w="7">
                  <a:solidFill>
                    <a:srgbClr val="A0A0A0"/>
                  </a:solidFill>
                  <a:miter lim="800000"/>
                  <a:headEnd/>
                  <a:tailEnd/>
                </a:ln>
              </p:spPr>
              <p:txBody>
                <a:bodyPr/>
                <a:lstStyle/>
                <a:p>
                  <a:endParaRPr lang="tr-TR" altLang="tr-TR"/>
                </a:p>
              </p:txBody>
            </p:sp>
          </p:grpSp>
          <p:grpSp>
            <p:nvGrpSpPr>
              <p:cNvPr id="7" name="Group 15"/>
              <p:cNvGrpSpPr>
                <a:grpSpLocks/>
              </p:cNvGrpSpPr>
              <p:nvPr/>
            </p:nvGrpSpPr>
            <p:grpSpPr bwMode="auto">
              <a:xfrm>
                <a:off x="2522" y="0"/>
                <a:ext cx="394" cy="686"/>
                <a:chOff x="2522" y="0"/>
                <a:chExt cx="394" cy="686"/>
              </a:xfrm>
            </p:grpSpPr>
            <p:sp>
              <p:nvSpPr>
                <p:cNvPr id="36918" name="Rectangle 16"/>
                <p:cNvSpPr>
                  <a:spLocks noChangeArrowheads="1"/>
                </p:cNvSpPr>
                <p:nvPr/>
              </p:nvSpPr>
              <p:spPr bwMode="auto">
                <a:xfrm>
                  <a:off x="2550" y="0"/>
                  <a:ext cx="338" cy="686"/>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919" name="Rectangle 17"/>
                <p:cNvSpPr>
                  <a:spLocks noChangeArrowheads="1"/>
                </p:cNvSpPr>
                <p:nvPr/>
              </p:nvSpPr>
              <p:spPr bwMode="auto">
                <a:xfrm>
                  <a:off x="2522" y="0"/>
                  <a:ext cx="394" cy="686"/>
                </a:xfrm>
                <a:prstGeom prst="rect">
                  <a:avLst/>
                </a:prstGeom>
                <a:noFill/>
                <a:ln w="7">
                  <a:solidFill>
                    <a:srgbClr val="A0A0A0"/>
                  </a:solidFill>
                  <a:miter lim="800000"/>
                  <a:headEnd/>
                  <a:tailEnd/>
                </a:ln>
              </p:spPr>
              <p:txBody>
                <a:bodyPr/>
                <a:lstStyle/>
                <a:p>
                  <a:endParaRPr lang="tr-TR" altLang="tr-TR"/>
                </a:p>
              </p:txBody>
            </p:sp>
          </p:grpSp>
          <p:grpSp>
            <p:nvGrpSpPr>
              <p:cNvPr id="8" name="Group 18"/>
              <p:cNvGrpSpPr>
                <a:grpSpLocks/>
              </p:cNvGrpSpPr>
              <p:nvPr/>
            </p:nvGrpSpPr>
            <p:grpSpPr bwMode="auto">
              <a:xfrm>
                <a:off x="2916" y="0"/>
                <a:ext cx="416" cy="686"/>
                <a:chOff x="2916" y="0"/>
                <a:chExt cx="416" cy="686"/>
              </a:xfrm>
            </p:grpSpPr>
            <p:sp>
              <p:nvSpPr>
                <p:cNvPr id="36916" name="Rectangle 19"/>
                <p:cNvSpPr>
                  <a:spLocks noChangeArrowheads="1"/>
                </p:cNvSpPr>
                <p:nvPr/>
              </p:nvSpPr>
              <p:spPr bwMode="auto">
                <a:xfrm>
                  <a:off x="2944" y="0"/>
                  <a:ext cx="360" cy="686"/>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917" name="Rectangle 20"/>
                <p:cNvSpPr>
                  <a:spLocks noChangeArrowheads="1"/>
                </p:cNvSpPr>
                <p:nvPr/>
              </p:nvSpPr>
              <p:spPr bwMode="auto">
                <a:xfrm>
                  <a:off x="2916" y="0"/>
                  <a:ext cx="416" cy="686"/>
                </a:xfrm>
                <a:prstGeom prst="rect">
                  <a:avLst/>
                </a:prstGeom>
                <a:noFill/>
                <a:ln w="7">
                  <a:solidFill>
                    <a:srgbClr val="A0A0A0"/>
                  </a:solidFill>
                  <a:miter lim="800000"/>
                  <a:headEnd/>
                  <a:tailEnd/>
                </a:ln>
              </p:spPr>
              <p:txBody>
                <a:bodyPr/>
                <a:lstStyle/>
                <a:p>
                  <a:endParaRPr lang="tr-TR" altLang="tr-TR"/>
                </a:p>
              </p:txBody>
            </p:sp>
          </p:grpSp>
          <p:grpSp>
            <p:nvGrpSpPr>
              <p:cNvPr id="9" name="Group 21"/>
              <p:cNvGrpSpPr>
                <a:grpSpLocks/>
              </p:cNvGrpSpPr>
              <p:nvPr/>
            </p:nvGrpSpPr>
            <p:grpSpPr bwMode="auto">
              <a:xfrm>
                <a:off x="3332" y="0"/>
                <a:ext cx="416" cy="686"/>
                <a:chOff x="3332" y="0"/>
                <a:chExt cx="416" cy="686"/>
              </a:xfrm>
            </p:grpSpPr>
            <p:sp>
              <p:nvSpPr>
                <p:cNvPr id="36914" name="Rectangle 22"/>
                <p:cNvSpPr>
                  <a:spLocks noChangeArrowheads="1"/>
                </p:cNvSpPr>
                <p:nvPr/>
              </p:nvSpPr>
              <p:spPr bwMode="auto">
                <a:xfrm>
                  <a:off x="3360" y="0"/>
                  <a:ext cx="360" cy="686"/>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915" name="Rectangle 23"/>
                <p:cNvSpPr>
                  <a:spLocks noChangeArrowheads="1"/>
                </p:cNvSpPr>
                <p:nvPr/>
              </p:nvSpPr>
              <p:spPr bwMode="auto">
                <a:xfrm>
                  <a:off x="3332" y="0"/>
                  <a:ext cx="416" cy="686"/>
                </a:xfrm>
                <a:prstGeom prst="rect">
                  <a:avLst/>
                </a:prstGeom>
                <a:noFill/>
                <a:ln w="7">
                  <a:solidFill>
                    <a:srgbClr val="A0A0A0"/>
                  </a:solidFill>
                  <a:miter lim="800000"/>
                  <a:headEnd/>
                  <a:tailEnd/>
                </a:ln>
              </p:spPr>
              <p:txBody>
                <a:bodyPr/>
                <a:lstStyle/>
                <a:p>
                  <a:endParaRPr lang="tr-TR" altLang="tr-TR"/>
                </a:p>
              </p:txBody>
            </p:sp>
          </p:grpSp>
          <p:grpSp>
            <p:nvGrpSpPr>
              <p:cNvPr id="10" name="Group 24"/>
              <p:cNvGrpSpPr>
                <a:grpSpLocks/>
              </p:cNvGrpSpPr>
              <p:nvPr/>
            </p:nvGrpSpPr>
            <p:grpSpPr bwMode="auto">
              <a:xfrm>
                <a:off x="2522" y="686"/>
                <a:ext cx="394" cy="403"/>
                <a:chOff x="2522" y="686"/>
                <a:chExt cx="394" cy="403"/>
              </a:xfrm>
            </p:grpSpPr>
            <p:sp>
              <p:nvSpPr>
                <p:cNvPr id="36912" name="Rectangle 25"/>
                <p:cNvSpPr>
                  <a:spLocks noChangeArrowheads="1"/>
                </p:cNvSpPr>
                <p:nvPr/>
              </p:nvSpPr>
              <p:spPr bwMode="auto">
                <a:xfrm>
                  <a:off x="2550" y="686"/>
                  <a:ext cx="338"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913" name="Rectangle 26"/>
                <p:cNvSpPr>
                  <a:spLocks noChangeArrowheads="1"/>
                </p:cNvSpPr>
                <p:nvPr/>
              </p:nvSpPr>
              <p:spPr bwMode="auto">
                <a:xfrm>
                  <a:off x="2522" y="686"/>
                  <a:ext cx="394" cy="403"/>
                </a:xfrm>
                <a:prstGeom prst="rect">
                  <a:avLst/>
                </a:prstGeom>
                <a:noFill/>
                <a:ln w="7">
                  <a:solidFill>
                    <a:srgbClr val="A0A0A0"/>
                  </a:solidFill>
                  <a:miter lim="800000"/>
                  <a:headEnd/>
                  <a:tailEnd/>
                </a:ln>
              </p:spPr>
              <p:txBody>
                <a:bodyPr/>
                <a:lstStyle/>
                <a:p>
                  <a:endParaRPr lang="tr-TR" altLang="tr-TR"/>
                </a:p>
              </p:txBody>
            </p:sp>
          </p:grpSp>
          <p:grpSp>
            <p:nvGrpSpPr>
              <p:cNvPr id="11" name="Group 27"/>
              <p:cNvGrpSpPr>
                <a:grpSpLocks/>
              </p:cNvGrpSpPr>
              <p:nvPr/>
            </p:nvGrpSpPr>
            <p:grpSpPr bwMode="auto">
              <a:xfrm>
                <a:off x="2916" y="686"/>
                <a:ext cx="416" cy="403"/>
                <a:chOff x="2916" y="686"/>
                <a:chExt cx="416" cy="403"/>
              </a:xfrm>
            </p:grpSpPr>
            <p:sp>
              <p:nvSpPr>
                <p:cNvPr id="36910" name="Rectangle 28"/>
                <p:cNvSpPr>
                  <a:spLocks noChangeArrowheads="1"/>
                </p:cNvSpPr>
                <p:nvPr/>
              </p:nvSpPr>
              <p:spPr bwMode="auto">
                <a:xfrm>
                  <a:off x="2944" y="686"/>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911" name="Rectangle 29"/>
                <p:cNvSpPr>
                  <a:spLocks noChangeArrowheads="1"/>
                </p:cNvSpPr>
                <p:nvPr/>
              </p:nvSpPr>
              <p:spPr bwMode="auto">
                <a:xfrm>
                  <a:off x="2916" y="686"/>
                  <a:ext cx="416" cy="403"/>
                </a:xfrm>
                <a:prstGeom prst="rect">
                  <a:avLst/>
                </a:prstGeom>
                <a:noFill/>
                <a:ln w="7">
                  <a:solidFill>
                    <a:srgbClr val="A0A0A0"/>
                  </a:solidFill>
                  <a:miter lim="800000"/>
                  <a:headEnd/>
                  <a:tailEnd/>
                </a:ln>
              </p:spPr>
              <p:txBody>
                <a:bodyPr/>
                <a:lstStyle/>
                <a:p>
                  <a:endParaRPr lang="tr-TR" altLang="tr-TR"/>
                </a:p>
              </p:txBody>
            </p:sp>
          </p:grpSp>
          <p:grpSp>
            <p:nvGrpSpPr>
              <p:cNvPr id="12" name="Group 30"/>
              <p:cNvGrpSpPr>
                <a:grpSpLocks/>
              </p:cNvGrpSpPr>
              <p:nvPr/>
            </p:nvGrpSpPr>
            <p:grpSpPr bwMode="auto">
              <a:xfrm>
                <a:off x="3332" y="686"/>
                <a:ext cx="416" cy="403"/>
                <a:chOff x="3332" y="686"/>
                <a:chExt cx="416" cy="403"/>
              </a:xfrm>
            </p:grpSpPr>
            <p:sp>
              <p:nvSpPr>
                <p:cNvPr id="36908" name="Rectangle 31"/>
                <p:cNvSpPr>
                  <a:spLocks noChangeArrowheads="1"/>
                </p:cNvSpPr>
                <p:nvPr/>
              </p:nvSpPr>
              <p:spPr bwMode="auto">
                <a:xfrm>
                  <a:off x="3360" y="686"/>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909" name="Rectangle 32"/>
                <p:cNvSpPr>
                  <a:spLocks noChangeArrowheads="1"/>
                </p:cNvSpPr>
                <p:nvPr/>
              </p:nvSpPr>
              <p:spPr bwMode="auto">
                <a:xfrm>
                  <a:off x="3332" y="686"/>
                  <a:ext cx="416" cy="403"/>
                </a:xfrm>
                <a:prstGeom prst="rect">
                  <a:avLst/>
                </a:prstGeom>
                <a:noFill/>
                <a:ln w="7">
                  <a:solidFill>
                    <a:srgbClr val="A0A0A0"/>
                  </a:solidFill>
                  <a:miter lim="800000"/>
                  <a:headEnd/>
                  <a:tailEnd/>
                </a:ln>
              </p:spPr>
              <p:txBody>
                <a:bodyPr/>
                <a:lstStyle/>
                <a:p>
                  <a:endParaRPr lang="tr-TR" altLang="tr-TR"/>
                </a:p>
              </p:txBody>
            </p:sp>
          </p:grpSp>
        </p:grpSp>
        <p:sp>
          <p:nvSpPr>
            <p:cNvPr id="36898" name="Rectangle 33"/>
            <p:cNvSpPr>
              <a:spLocks noChangeArrowheads="1"/>
            </p:cNvSpPr>
            <p:nvPr/>
          </p:nvSpPr>
          <p:spPr bwMode="auto">
            <a:xfrm>
              <a:off x="-3" y="-3"/>
              <a:ext cx="3754" cy="1095"/>
            </a:xfrm>
            <a:prstGeom prst="rect">
              <a:avLst/>
            </a:prstGeom>
            <a:noFill/>
            <a:ln w="11112">
              <a:solidFill>
                <a:srgbClr val="A0A0A0"/>
              </a:solidFill>
              <a:miter lim="800000"/>
              <a:headEnd/>
              <a:tailEnd/>
            </a:ln>
          </p:spPr>
          <p:txBody>
            <a:bodyPr/>
            <a:lstStyle/>
            <a:p>
              <a:endParaRPr lang="tr-TR" altLang="tr-TR"/>
            </a:p>
          </p:txBody>
        </p:sp>
      </p:grpSp>
      <p:grpSp>
        <p:nvGrpSpPr>
          <p:cNvPr id="13" name="Group 34"/>
          <p:cNvGrpSpPr>
            <a:grpSpLocks/>
          </p:cNvGrpSpPr>
          <p:nvPr/>
        </p:nvGrpSpPr>
        <p:grpSpPr bwMode="auto">
          <a:xfrm>
            <a:off x="606425" y="3189288"/>
            <a:ext cx="7924800" cy="2667000"/>
            <a:chOff x="-3" y="-3"/>
            <a:chExt cx="3754" cy="1179"/>
          </a:xfrm>
        </p:grpSpPr>
        <p:grpSp>
          <p:nvGrpSpPr>
            <p:cNvPr id="14" name="Group 35"/>
            <p:cNvGrpSpPr>
              <a:grpSpLocks/>
            </p:cNvGrpSpPr>
            <p:nvPr/>
          </p:nvGrpSpPr>
          <p:grpSpPr bwMode="auto">
            <a:xfrm>
              <a:off x="0" y="0"/>
              <a:ext cx="3748" cy="1173"/>
              <a:chOff x="0" y="0"/>
              <a:chExt cx="3748" cy="1173"/>
            </a:xfrm>
          </p:grpSpPr>
          <p:grpSp>
            <p:nvGrpSpPr>
              <p:cNvPr id="15" name="Group 36"/>
              <p:cNvGrpSpPr>
                <a:grpSpLocks/>
              </p:cNvGrpSpPr>
              <p:nvPr/>
            </p:nvGrpSpPr>
            <p:grpSpPr bwMode="auto">
              <a:xfrm>
                <a:off x="0" y="0"/>
                <a:ext cx="767" cy="1173"/>
                <a:chOff x="0" y="0"/>
                <a:chExt cx="767" cy="1173"/>
              </a:xfrm>
            </p:grpSpPr>
            <p:sp>
              <p:nvSpPr>
                <p:cNvPr id="36895" name="Rectangle 37"/>
                <p:cNvSpPr>
                  <a:spLocks noChangeArrowheads="1"/>
                </p:cNvSpPr>
                <p:nvPr/>
              </p:nvSpPr>
              <p:spPr bwMode="auto">
                <a:xfrm>
                  <a:off x="28" y="0"/>
                  <a:ext cx="711" cy="1173"/>
                </a:xfrm>
                <a:prstGeom prst="rect">
                  <a:avLst/>
                </a:prstGeom>
                <a:noFill/>
                <a:ln w="9525">
                  <a:noFill/>
                  <a:miter lim="800000"/>
                  <a:headEnd/>
                  <a:tailEnd/>
                </a:ln>
              </p:spPr>
              <p:txBody>
                <a:bodyPr/>
                <a:lstStyle/>
                <a:p>
                  <a:r>
                    <a:rPr lang="tr-TR" altLang="tr-TR" sz="900" b="1">
                      <a:cs typeface="Arial" charset="0"/>
                    </a:rPr>
                    <a:t> </a:t>
                  </a:r>
                  <a:endParaRPr lang="tr-TR" altLang="tr-TR" sz="1200" b="1">
                    <a:cs typeface="Times New Roman" pitchFamily="18" charset="0"/>
                  </a:endParaRPr>
                </a:p>
                <a:p>
                  <a:pPr eaLnBrk="0" hangingPunct="0"/>
                  <a:r>
                    <a:rPr lang="tr-TR" altLang="tr-TR" sz="1200" b="1">
                      <a:cs typeface="Arial" charset="0"/>
                    </a:rPr>
                    <a:t>9. Karışık renkli nesne veya nesne resimlerinin mavi olan bölümü gösterilip “Bu ne renk?” diye sorulduğunda mavi olduğunu söyler.</a:t>
                  </a:r>
                  <a:endParaRPr lang="tr-TR" altLang="tr-TR" sz="1200" b="1">
                    <a:cs typeface="Times New Roman" pitchFamily="18" charset="0"/>
                  </a:endParaRPr>
                </a:p>
                <a:p>
                  <a:pPr eaLnBrk="0" hangingPunct="0"/>
                  <a:r>
                    <a:rPr lang="tr-TR" altLang="tr-TR" sz="1200" b="1">
                      <a:cs typeface="Times New Roman" pitchFamily="18" charset="0"/>
                    </a:rPr>
                    <a:t> </a:t>
                  </a:r>
                </a:p>
                <a:p>
                  <a:pPr eaLnBrk="0" hangingPunct="0"/>
                  <a:endParaRPr lang="tr-TR" altLang="tr-TR" sz="2400" b="1"/>
                </a:p>
              </p:txBody>
            </p:sp>
            <p:sp>
              <p:nvSpPr>
                <p:cNvPr id="36896" name="Rectangle 38"/>
                <p:cNvSpPr>
                  <a:spLocks noChangeArrowheads="1"/>
                </p:cNvSpPr>
                <p:nvPr/>
              </p:nvSpPr>
              <p:spPr bwMode="auto">
                <a:xfrm>
                  <a:off x="0" y="0"/>
                  <a:ext cx="767" cy="1173"/>
                </a:xfrm>
                <a:prstGeom prst="rect">
                  <a:avLst/>
                </a:prstGeom>
                <a:noFill/>
                <a:ln w="7">
                  <a:solidFill>
                    <a:srgbClr val="A0A0A0"/>
                  </a:solidFill>
                  <a:miter lim="800000"/>
                  <a:headEnd/>
                  <a:tailEnd/>
                </a:ln>
              </p:spPr>
              <p:txBody>
                <a:bodyPr/>
                <a:lstStyle/>
                <a:p>
                  <a:endParaRPr lang="tr-TR" altLang="tr-TR"/>
                </a:p>
              </p:txBody>
            </p:sp>
          </p:grpSp>
          <p:grpSp>
            <p:nvGrpSpPr>
              <p:cNvPr id="16" name="Group 39"/>
              <p:cNvGrpSpPr>
                <a:grpSpLocks/>
              </p:cNvGrpSpPr>
              <p:nvPr/>
            </p:nvGrpSpPr>
            <p:grpSpPr bwMode="auto">
              <a:xfrm>
                <a:off x="767" y="0"/>
                <a:ext cx="400" cy="1173"/>
                <a:chOff x="767" y="0"/>
                <a:chExt cx="400" cy="1173"/>
              </a:xfrm>
            </p:grpSpPr>
            <p:sp>
              <p:nvSpPr>
                <p:cNvPr id="36893" name="Rectangle 40"/>
                <p:cNvSpPr>
                  <a:spLocks noChangeArrowheads="1"/>
                </p:cNvSpPr>
                <p:nvPr/>
              </p:nvSpPr>
              <p:spPr bwMode="auto">
                <a:xfrm>
                  <a:off x="795" y="0"/>
                  <a:ext cx="344" cy="1173"/>
                </a:xfrm>
                <a:prstGeom prst="rect">
                  <a:avLst/>
                </a:prstGeom>
                <a:noFill/>
                <a:ln w="9525">
                  <a:noFill/>
                  <a:miter lim="800000"/>
                  <a:headEnd/>
                  <a:tailEnd/>
                </a:ln>
              </p:spPr>
              <p:txBody>
                <a:bodyPr/>
                <a:lstStyle/>
                <a:p>
                  <a:pPr algn="ctr"/>
                  <a:r>
                    <a:rPr lang="tr-TR" altLang="tr-TR" sz="900" b="1">
                      <a:cs typeface="Arial" charset="0"/>
                    </a:rPr>
                    <a:t> </a:t>
                  </a:r>
                  <a:endParaRPr lang="tr-TR" altLang="tr-TR" sz="1200" b="1">
                    <a:cs typeface="Times New Roman" pitchFamily="18" charset="0"/>
                  </a:endParaRPr>
                </a:p>
                <a:p>
                  <a:pPr algn="ctr" eaLnBrk="0" hangingPunct="0"/>
                  <a:r>
                    <a:rPr lang="tr-TR" altLang="tr-TR" sz="900" b="1">
                      <a:cs typeface="Arial" charset="0"/>
                    </a:rPr>
                    <a:t>3/4</a:t>
                  </a:r>
                  <a:endParaRPr lang="tr-TR" altLang="tr-TR" sz="1200" b="1">
                    <a:cs typeface="Times New Roman" pitchFamily="18" charset="0"/>
                  </a:endParaRPr>
                </a:p>
                <a:p>
                  <a:pPr algn="ctr" eaLnBrk="0" hangingPunct="0"/>
                  <a:endParaRPr lang="tr-TR" altLang="tr-TR" sz="2400" b="1"/>
                </a:p>
              </p:txBody>
            </p:sp>
            <p:sp>
              <p:nvSpPr>
                <p:cNvPr id="36894" name="Rectangle 41"/>
                <p:cNvSpPr>
                  <a:spLocks noChangeArrowheads="1"/>
                </p:cNvSpPr>
                <p:nvPr/>
              </p:nvSpPr>
              <p:spPr bwMode="auto">
                <a:xfrm>
                  <a:off x="767" y="0"/>
                  <a:ext cx="400" cy="1173"/>
                </a:xfrm>
                <a:prstGeom prst="rect">
                  <a:avLst/>
                </a:prstGeom>
                <a:noFill/>
                <a:ln w="7">
                  <a:solidFill>
                    <a:srgbClr val="A0A0A0"/>
                  </a:solidFill>
                  <a:miter lim="800000"/>
                  <a:headEnd/>
                  <a:tailEnd/>
                </a:ln>
              </p:spPr>
              <p:txBody>
                <a:bodyPr/>
                <a:lstStyle/>
                <a:p>
                  <a:endParaRPr lang="tr-TR" altLang="tr-TR"/>
                </a:p>
              </p:txBody>
            </p:sp>
          </p:grpSp>
          <p:grpSp>
            <p:nvGrpSpPr>
              <p:cNvPr id="17" name="Group 42"/>
              <p:cNvGrpSpPr>
                <a:grpSpLocks/>
              </p:cNvGrpSpPr>
              <p:nvPr/>
            </p:nvGrpSpPr>
            <p:grpSpPr bwMode="auto">
              <a:xfrm>
                <a:off x="1167" y="0"/>
                <a:ext cx="1355" cy="1173"/>
                <a:chOff x="1167" y="0"/>
                <a:chExt cx="1355" cy="1173"/>
              </a:xfrm>
            </p:grpSpPr>
            <p:sp>
              <p:nvSpPr>
                <p:cNvPr id="36891" name="Rectangle 43"/>
                <p:cNvSpPr>
                  <a:spLocks noChangeArrowheads="1"/>
                </p:cNvSpPr>
                <p:nvPr/>
              </p:nvSpPr>
              <p:spPr bwMode="auto">
                <a:xfrm>
                  <a:off x="1195" y="0"/>
                  <a:ext cx="1299" cy="1173"/>
                </a:xfrm>
                <a:prstGeom prst="rect">
                  <a:avLst/>
                </a:prstGeom>
                <a:noFill/>
                <a:ln w="9525">
                  <a:noFill/>
                  <a:miter lim="800000"/>
                  <a:headEnd/>
                  <a:tailEnd/>
                </a:ln>
              </p:spPr>
              <p:txBody>
                <a:bodyPr/>
                <a:lstStyle/>
                <a:p>
                  <a:pPr algn="just"/>
                  <a:r>
                    <a:rPr lang="tr-TR" altLang="tr-TR" sz="900" b="1">
                      <a:cs typeface="Times New Roman" pitchFamily="18" charset="0"/>
                    </a:rPr>
                    <a:t> </a:t>
                  </a:r>
                  <a:endParaRPr lang="tr-TR" altLang="tr-TR" sz="1200" b="1">
                    <a:cs typeface="Times New Roman" pitchFamily="18" charset="0"/>
                  </a:endParaRPr>
                </a:p>
                <a:p>
                  <a:pPr algn="just" eaLnBrk="0" hangingPunct="0"/>
                  <a:r>
                    <a:rPr lang="tr-TR" altLang="tr-TR" sz="1200" b="1">
                      <a:cs typeface="Times New Roman" pitchFamily="18" charset="0"/>
                    </a:rPr>
                    <a:t>9. Buna bak. Burası ne renk söyle.</a:t>
                  </a:r>
                </a:p>
                <a:p>
                  <a:pPr algn="just" eaLnBrk="0" hangingPunct="0"/>
                  <a:r>
                    <a:rPr lang="tr-TR" altLang="tr-TR" sz="1200" b="1">
                      <a:cs typeface="Times New Roman" pitchFamily="18" charset="0"/>
                    </a:rPr>
                    <a:t> </a:t>
                  </a:r>
                </a:p>
                <a:p>
                  <a:pPr algn="just" eaLnBrk="0" hangingPunct="0"/>
                  <a:r>
                    <a:rPr lang="tr-TR" altLang="tr-TR" sz="1200" b="1">
                      <a:cs typeface="Times New Roman" pitchFamily="18" charset="0"/>
                    </a:rPr>
                    <a:t>a) Abaküs</a:t>
                  </a:r>
                </a:p>
                <a:p>
                  <a:pPr algn="just" eaLnBrk="0" hangingPunct="0"/>
                  <a:r>
                    <a:rPr lang="tr-TR" altLang="tr-TR" sz="1200" b="1">
                      <a:cs typeface="Times New Roman" pitchFamily="18" charset="0"/>
                    </a:rPr>
                    <a:t>b) Bebek arabası resmi</a:t>
                  </a:r>
                </a:p>
                <a:p>
                  <a:pPr algn="just" eaLnBrk="0" hangingPunct="0"/>
                  <a:r>
                    <a:rPr lang="tr-TR" altLang="tr-TR" sz="1200" b="1">
                      <a:cs typeface="Times New Roman" pitchFamily="18" charset="0"/>
                    </a:rPr>
                    <a:t>c) Oyuncak araba</a:t>
                  </a:r>
                </a:p>
                <a:p>
                  <a:pPr algn="just" eaLnBrk="0" hangingPunct="0"/>
                  <a:r>
                    <a:rPr lang="tr-TR" altLang="tr-TR" sz="1200" b="1">
                      <a:cs typeface="Times New Roman" pitchFamily="18" charset="0"/>
                    </a:rPr>
                    <a:t>ç) Kazak resmi</a:t>
                  </a:r>
                </a:p>
                <a:p>
                  <a:pPr algn="just" eaLnBrk="0" hangingPunct="0"/>
                  <a:endParaRPr lang="tr-TR" altLang="tr-TR" sz="1200" b="1"/>
                </a:p>
              </p:txBody>
            </p:sp>
            <p:sp>
              <p:nvSpPr>
                <p:cNvPr id="36892" name="Rectangle 44"/>
                <p:cNvSpPr>
                  <a:spLocks noChangeArrowheads="1"/>
                </p:cNvSpPr>
                <p:nvPr/>
              </p:nvSpPr>
              <p:spPr bwMode="auto">
                <a:xfrm>
                  <a:off x="1167" y="0"/>
                  <a:ext cx="1355" cy="1173"/>
                </a:xfrm>
                <a:prstGeom prst="rect">
                  <a:avLst/>
                </a:prstGeom>
                <a:noFill/>
                <a:ln w="7">
                  <a:solidFill>
                    <a:srgbClr val="A0A0A0"/>
                  </a:solidFill>
                  <a:miter lim="800000"/>
                  <a:headEnd/>
                  <a:tailEnd/>
                </a:ln>
              </p:spPr>
              <p:txBody>
                <a:bodyPr/>
                <a:lstStyle/>
                <a:p>
                  <a:endParaRPr lang="tr-TR" altLang="tr-TR"/>
                </a:p>
              </p:txBody>
            </p:sp>
          </p:grpSp>
          <p:grpSp>
            <p:nvGrpSpPr>
              <p:cNvPr id="18" name="Group 45"/>
              <p:cNvGrpSpPr>
                <a:grpSpLocks/>
              </p:cNvGrpSpPr>
              <p:nvPr/>
            </p:nvGrpSpPr>
            <p:grpSpPr bwMode="auto">
              <a:xfrm>
                <a:off x="2522" y="0"/>
                <a:ext cx="394" cy="770"/>
                <a:chOff x="2522" y="0"/>
                <a:chExt cx="394" cy="770"/>
              </a:xfrm>
            </p:grpSpPr>
            <p:sp>
              <p:nvSpPr>
                <p:cNvPr id="36889" name="Rectangle 46"/>
                <p:cNvSpPr>
                  <a:spLocks noChangeArrowheads="1"/>
                </p:cNvSpPr>
                <p:nvPr/>
              </p:nvSpPr>
              <p:spPr bwMode="auto">
                <a:xfrm>
                  <a:off x="2550" y="0"/>
                  <a:ext cx="338" cy="770"/>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890" name="Rectangle 47"/>
                <p:cNvSpPr>
                  <a:spLocks noChangeArrowheads="1"/>
                </p:cNvSpPr>
                <p:nvPr/>
              </p:nvSpPr>
              <p:spPr bwMode="auto">
                <a:xfrm>
                  <a:off x="2522" y="0"/>
                  <a:ext cx="394" cy="770"/>
                </a:xfrm>
                <a:prstGeom prst="rect">
                  <a:avLst/>
                </a:prstGeom>
                <a:noFill/>
                <a:ln w="7">
                  <a:solidFill>
                    <a:srgbClr val="A0A0A0"/>
                  </a:solidFill>
                  <a:miter lim="800000"/>
                  <a:headEnd/>
                  <a:tailEnd/>
                </a:ln>
              </p:spPr>
              <p:txBody>
                <a:bodyPr/>
                <a:lstStyle/>
                <a:p>
                  <a:endParaRPr lang="tr-TR" altLang="tr-TR"/>
                </a:p>
              </p:txBody>
            </p:sp>
          </p:grpSp>
          <p:grpSp>
            <p:nvGrpSpPr>
              <p:cNvPr id="19" name="Group 48"/>
              <p:cNvGrpSpPr>
                <a:grpSpLocks/>
              </p:cNvGrpSpPr>
              <p:nvPr/>
            </p:nvGrpSpPr>
            <p:grpSpPr bwMode="auto">
              <a:xfrm>
                <a:off x="2916" y="0"/>
                <a:ext cx="416" cy="770"/>
                <a:chOff x="2916" y="0"/>
                <a:chExt cx="416" cy="770"/>
              </a:xfrm>
            </p:grpSpPr>
            <p:sp>
              <p:nvSpPr>
                <p:cNvPr id="36887" name="Rectangle 49"/>
                <p:cNvSpPr>
                  <a:spLocks noChangeArrowheads="1"/>
                </p:cNvSpPr>
                <p:nvPr/>
              </p:nvSpPr>
              <p:spPr bwMode="auto">
                <a:xfrm>
                  <a:off x="2944" y="0"/>
                  <a:ext cx="360" cy="770"/>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888" name="Rectangle 50"/>
                <p:cNvSpPr>
                  <a:spLocks noChangeArrowheads="1"/>
                </p:cNvSpPr>
                <p:nvPr/>
              </p:nvSpPr>
              <p:spPr bwMode="auto">
                <a:xfrm>
                  <a:off x="2916" y="0"/>
                  <a:ext cx="416" cy="770"/>
                </a:xfrm>
                <a:prstGeom prst="rect">
                  <a:avLst/>
                </a:prstGeom>
                <a:noFill/>
                <a:ln w="7">
                  <a:solidFill>
                    <a:srgbClr val="A0A0A0"/>
                  </a:solidFill>
                  <a:miter lim="800000"/>
                  <a:headEnd/>
                  <a:tailEnd/>
                </a:ln>
              </p:spPr>
              <p:txBody>
                <a:bodyPr/>
                <a:lstStyle/>
                <a:p>
                  <a:endParaRPr lang="tr-TR" altLang="tr-TR"/>
                </a:p>
              </p:txBody>
            </p:sp>
          </p:grpSp>
          <p:grpSp>
            <p:nvGrpSpPr>
              <p:cNvPr id="20" name="Group 51"/>
              <p:cNvGrpSpPr>
                <a:grpSpLocks/>
              </p:cNvGrpSpPr>
              <p:nvPr/>
            </p:nvGrpSpPr>
            <p:grpSpPr bwMode="auto">
              <a:xfrm>
                <a:off x="3332" y="0"/>
                <a:ext cx="416" cy="770"/>
                <a:chOff x="3332" y="0"/>
                <a:chExt cx="416" cy="770"/>
              </a:xfrm>
            </p:grpSpPr>
            <p:sp>
              <p:nvSpPr>
                <p:cNvPr id="36885" name="Rectangle 52"/>
                <p:cNvSpPr>
                  <a:spLocks noChangeArrowheads="1"/>
                </p:cNvSpPr>
                <p:nvPr/>
              </p:nvSpPr>
              <p:spPr bwMode="auto">
                <a:xfrm>
                  <a:off x="3360" y="0"/>
                  <a:ext cx="360" cy="770"/>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886" name="Rectangle 53"/>
                <p:cNvSpPr>
                  <a:spLocks noChangeArrowheads="1"/>
                </p:cNvSpPr>
                <p:nvPr/>
              </p:nvSpPr>
              <p:spPr bwMode="auto">
                <a:xfrm>
                  <a:off x="3332" y="0"/>
                  <a:ext cx="416" cy="770"/>
                </a:xfrm>
                <a:prstGeom prst="rect">
                  <a:avLst/>
                </a:prstGeom>
                <a:noFill/>
                <a:ln w="7">
                  <a:solidFill>
                    <a:srgbClr val="A0A0A0"/>
                  </a:solidFill>
                  <a:miter lim="800000"/>
                  <a:headEnd/>
                  <a:tailEnd/>
                </a:ln>
              </p:spPr>
              <p:txBody>
                <a:bodyPr/>
                <a:lstStyle/>
                <a:p>
                  <a:endParaRPr lang="tr-TR" altLang="tr-TR"/>
                </a:p>
              </p:txBody>
            </p:sp>
          </p:grpSp>
          <p:grpSp>
            <p:nvGrpSpPr>
              <p:cNvPr id="21" name="Group 54"/>
              <p:cNvGrpSpPr>
                <a:grpSpLocks/>
              </p:cNvGrpSpPr>
              <p:nvPr/>
            </p:nvGrpSpPr>
            <p:grpSpPr bwMode="auto">
              <a:xfrm>
                <a:off x="2522" y="770"/>
                <a:ext cx="394" cy="403"/>
                <a:chOff x="2522" y="770"/>
                <a:chExt cx="394" cy="403"/>
              </a:xfrm>
            </p:grpSpPr>
            <p:sp>
              <p:nvSpPr>
                <p:cNvPr id="36883" name="Rectangle 55"/>
                <p:cNvSpPr>
                  <a:spLocks noChangeArrowheads="1"/>
                </p:cNvSpPr>
                <p:nvPr/>
              </p:nvSpPr>
              <p:spPr bwMode="auto">
                <a:xfrm>
                  <a:off x="2550" y="770"/>
                  <a:ext cx="338"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884" name="Rectangle 56"/>
                <p:cNvSpPr>
                  <a:spLocks noChangeArrowheads="1"/>
                </p:cNvSpPr>
                <p:nvPr/>
              </p:nvSpPr>
              <p:spPr bwMode="auto">
                <a:xfrm>
                  <a:off x="2522" y="770"/>
                  <a:ext cx="394" cy="403"/>
                </a:xfrm>
                <a:prstGeom prst="rect">
                  <a:avLst/>
                </a:prstGeom>
                <a:noFill/>
                <a:ln w="7">
                  <a:solidFill>
                    <a:srgbClr val="A0A0A0"/>
                  </a:solidFill>
                  <a:miter lim="800000"/>
                  <a:headEnd/>
                  <a:tailEnd/>
                </a:ln>
              </p:spPr>
              <p:txBody>
                <a:bodyPr/>
                <a:lstStyle/>
                <a:p>
                  <a:endParaRPr lang="tr-TR" altLang="tr-TR"/>
                </a:p>
              </p:txBody>
            </p:sp>
          </p:grpSp>
          <p:grpSp>
            <p:nvGrpSpPr>
              <p:cNvPr id="22" name="Group 57"/>
              <p:cNvGrpSpPr>
                <a:grpSpLocks/>
              </p:cNvGrpSpPr>
              <p:nvPr/>
            </p:nvGrpSpPr>
            <p:grpSpPr bwMode="auto">
              <a:xfrm>
                <a:off x="2916" y="770"/>
                <a:ext cx="416" cy="403"/>
                <a:chOff x="2916" y="770"/>
                <a:chExt cx="416" cy="403"/>
              </a:xfrm>
            </p:grpSpPr>
            <p:sp>
              <p:nvSpPr>
                <p:cNvPr id="36881" name="Rectangle 58"/>
                <p:cNvSpPr>
                  <a:spLocks noChangeArrowheads="1"/>
                </p:cNvSpPr>
                <p:nvPr/>
              </p:nvSpPr>
              <p:spPr bwMode="auto">
                <a:xfrm>
                  <a:off x="2944" y="770"/>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882" name="Rectangle 59"/>
                <p:cNvSpPr>
                  <a:spLocks noChangeArrowheads="1"/>
                </p:cNvSpPr>
                <p:nvPr/>
              </p:nvSpPr>
              <p:spPr bwMode="auto">
                <a:xfrm>
                  <a:off x="2916" y="770"/>
                  <a:ext cx="416" cy="403"/>
                </a:xfrm>
                <a:prstGeom prst="rect">
                  <a:avLst/>
                </a:prstGeom>
                <a:noFill/>
                <a:ln w="7">
                  <a:solidFill>
                    <a:srgbClr val="A0A0A0"/>
                  </a:solidFill>
                  <a:miter lim="800000"/>
                  <a:headEnd/>
                  <a:tailEnd/>
                </a:ln>
              </p:spPr>
              <p:txBody>
                <a:bodyPr/>
                <a:lstStyle/>
                <a:p>
                  <a:endParaRPr lang="tr-TR" altLang="tr-TR"/>
                </a:p>
              </p:txBody>
            </p:sp>
          </p:grpSp>
          <p:grpSp>
            <p:nvGrpSpPr>
              <p:cNvPr id="23" name="Group 60"/>
              <p:cNvGrpSpPr>
                <a:grpSpLocks/>
              </p:cNvGrpSpPr>
              <p:nvPr/>
            </p:nvGrpSpPr>
            <p:grpSpPr bwMode="auto">
              <a:xfrm>
                <a:off x="3332" y="770"/>
                <a:ext cx="416" cy="403"/>
                <a:chOff x="3332" y="770"/>
                <a:chExt cx="416" cy="403"/>
              </a:xfrm>
            </p:grpSpPr>
            <p:sp>
              <p:nvSpPr>
                <p:cNvPr id="36879" name="Rectangle 61"/>
                <p:cNvSpPr>
                  <a:spLocks noChangeArrowheads="1"/>
                </p:cNvSpPr>
                <p:nvPr/>
              </p:nvSpPr>
              <p:spPr bwMode="auto">
                <a:xfrm>
                  <a:off x="3360" y="770"/>
                  <a:ext cx="360" cy="403"/>
                </a:xfrm>
                <a:prstGeom prst="rect">
                  <a:avLst/>
                </a:prstGeom>
                <a:noFill/>
                <a:ln w="9525">
                  <a:noFill/>
                  <a:miter lim="800000"/>
                  <a:headEnd/>
                  <a:tailEnd/>
                </a:ln>
              </p:spPr>
              <p:txBody>
                <a:bodyPr/>
                <a:lstStyle/>
                <a:p>
                  <a:pPr algn="ctr"/>
                  <a:r>
                    <a:rPr lang="tr-TR" altLang="tr-TR" sz="1200" b="1">
                      <a:cs typeface="Times New Roman" pitchFamily="18" charset="0"/>
                    </a:rPr>
                    <a:t> </a:t>
                  </a:r>
                </a:p>
                <a:p>
                  <a:pPr algn="ctr" eaLnBrk="0" hangingPunct="0"/>
                  <a:endParaRPr lang="tr-TR" altLang="tr-TR" sz="2400" b="1"/>
                </a:p>
              </p:txBody>
            </p:sp>
            <p:sp>
              <p:nvSpPr>
                <p:cNvPr id="36880" name="Rectangle 62"/>
                <p:cNvSpPr>
                  <a:spLocks noChangeArrowheads="1"/>
                </p:cNvSpPr>
                <p:nvPr/>
              </p:nvSpPr>
              <p:spPr bwMode="auto">
                <a:xfrm>
                  <a:off x="3332" y="770"/>
                  <a:ext cx="416" cy="403"/>
                </a:xfrm>
                <a:prstGeom prst="rect">
                  <a:avLst/>
                </a:prstGeom>
                <a:noFill/>
                <a:ln w="7">
                  <a:solidFill>
                    <a:srgbClr val="A0A0A0"/>
                  </a:solidFill>
                  <a:miter lim="800000"/>
                  <a:headEnd/>
                  <a:tailEnd/>
                </a:ln>
              </p:spPr>
              <p:txBody>
                <a:bodyPr/>
                <a:lstStyle/>
                <a:p>
                  <a:endParaRPr lang="tr-TR" altLang="tr-TR"/>
                </a:p>
              </p:txBody>
            </p:sp>
          </p:grpSp>
        </p:grpSp>
        <p:sp>
          <p:nvSpPr>
            <p:cNvPr id="36869" name="Rectangle 63"/>
            <p:cNvSpPr>
              <a:spLocks noChangeArrowheads="1"/>
            </p:cNvSpPr>
            <p:nvPr/>
          </p:nvSpPr>
          <p:spPr bwMode="auto">
            <a:xfrm>
              <a:off x="-3" y="-3"/>
              <a:ext cx="3754" cy="1179"/>
            </a:xfrm>
            <a:prstGeom prst="rect">
              <a:avLst/>
            </a:prstGeom>
            <a:noFill/>
            <a:ln w="11112">
              <a:solidFill>
                <a:srgbClr val="A0A0A0"/>
              </a:solidFill>
              <a:miter lim="800000"/>
              <a:headEnd/>
              <a:tailEnd/>
            </a:ln>
          </p:spPr>
          <p:txBody>
            <a:bodyPr/>
            <a:lstStyle/>
            <a:p>
              <a:endParaRPr lang="tr-TR" alt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9"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up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836712"/>
            <a:ext cx="8424936" cy="4278094"/>
          </a:xfrm>
          <a:prstGeom prst="rect">
            <a:avLst/>
          </a:prstGeom>
        </p:spPr>
        <p:txBody>
          <a:bodyPr wrap="square">
            <a:spAutoFit/>
          </a:bodyPr>
          <a:lstStyle/>
          <a:p>
            <a:pPr marL="342900" indent="-342900" algn="ctr">
              <a:spcBef>
                <a:spcPct val="20000"/>
              </a:spcBef>
              <a:buClr>
                <a:schemeClr val="hlink"/>
              </a:buClr>
              <a:buSzPct val="80000"/>
              <a:buFont typeface="Wingdings" pitchFamily="2" charset="2"/>
              <a:buNone/>
              <a:defRPr/>
            </a:pPr>
            <a:r>
              <a:rPr lang="tr-TR" sz="4000" b="1" dirty="0" smtClean="0">
                <a:solidFill>
                  <a:srgbClr val="FF0000"/>
                </a:solidFill>
                <a:latin typeface="Calibri" pitchFamily="34" charset="0"/>
              </a:rPr>
              <a:t>Kavram Öğretiminde Kullanılan Yöntemler </a:t>
            </a:r>
          </a:p>
          <a:p>
            <a:pPr marL="342900" indent="-342900" algn="ctr">
              <a:spcBef>
                <a:spcPct val="20000"/>
              </a:spcBef>
              <a:buClr>
                <a:schemeClr val="hlink"/>
              </a:buClr>
              <a:buSzPct val="80000"/>
              <a:buFont typeface="Wingdings" pitchFamily="2" charset="2"/>
              <a:buNone/>
              <a:defRPr/>
            </a:pPr>
            <a:endParaRPr lang="tr-TR" sz="4000" b="1" dirty="0" smtClean="0">
              <a:solidFill>
                <a:srgbClr val="FF0000"/>
              </a:solidFill>
              <a:effectLst>
                <a:outerShdw blurRad="38100" dist="38100" dir="2700000" algn="tl">
                  <a:srgbClr val="000000"/>
                </a:outerShdw>
              </a:effectLst>
              <a:latin typeface="Calibri" pitchFamily="34" charset="0"/>
            </a:endParaRPr>
          </a:p>
          <a:p>
            <a:pPr marL="342900" indent="-342900">
              <a:spcBef>
                <a:spcPct val="20000"/>
              </a:spcBef>
              <a:buClr>
                <a:schemeClr val="hlink"/>
              </a:buClr>
              <a:buSzPct val="80000"/>
              <a:defRPr/>
            </a:pPr>
            <a:r>
              <a:rPr lang="tr-TR" sz="4000" b="1" dirty="0" smtClean="0">
                <a:solidFill>
                  <a:srgbClr val="FF0000"/>
                </a:solidFill>
                <a:latin typeface="Calibri" pitchFamily="34" charset="0"/>
              </a:rPr>
              <a:t>1-</a:t>
            </a:r>
            <a:r>
              <a:rPr lang="tr-TR" sz="4000" b="1" dirty="0" smtClean="0">
                <a:latin typeface="Calibri" pitchFamily="34" charset="0"/>
              </a:rPr>
              <a:t>Doğrudan Öğretim Yöntemi</a:t>
            </a:r>
          </a:p>
          <a:p>
            <a:pPr marL="342900" indent="-342900">
              <a:spcBef>
                <a:spcPct val="20000"/>
              </a:spcBef>
              <a:buClr>
                <a:schemeClr val="hlink"/>
              </a:buClr>
              <a:buSzPct val="80000"/>
              <a:defRPr/>
            </a:pPr>
            <a:r>
              <a:rPr lang="tr-TR" sz="4000" b="1" dirty="0" smtClean="0">
                <a:solidFill>
                  <a:srgbClr val="FF0000"/>
                </a:solidFill>
                <a:latin typeface="Calibri" pitchFamily="34" charset="0"/>
              </a:rPr>
              <a:t>2-</a:t>
            </a:r>
            <a:r>
              <a:rPr lang="tr-TR" sz="4000" b="1" dirty="0" smtClean="0">
                <a:latin typeface="Calibri" pitchFamily="34" charset="0"/>
              </a:rPr>
              <a:t>Yanlışsız Öğretim Yöntemleri</a:t>
            </a:r>
          </a:p>
          <a:p>
            <a:pPr marL="342900" indent="-342900">
              <a:spcBef>
                <a:spcPct val="20000"/>
              </a:spcBef>
              <a:buClr>
                <a:schemeClr val="hlink"/>
              </a:buClr>
              <a:buSzPct val="80000"/>
              <a:defRPr/>
            </a:pPr>
            <a:r>
              <a:rPr lang="tr-TR" sz="4000" b="1" dirty="0" smtClean="0">
                <a:solidFill>
                  <a:srgbClr val="FF0000"/>
                </a:solidFill>
                <a:latin typeface="Calibri" pitchFamily="34" charset="0"/>
              </a:rPr>
              <a:t>3-</a:t>
            </a:r>
            <a:r>
              <a:rPr lang="tr-TR" sz="4000" b="1" dirty="0" smtClean="0">
                <a:latin typeface="Calibri" pitchFamily="34" charset="0"/>
              </a:rPr>
              <a:t>Basamaklandırılmış Öğretim Yöntemi</a:t>
            </a:r>
            <a:endParaRPr lang="tr-TR" sz="4000" b="1" dirty="0">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142875" y="277813"/>
            <a:ext cx="8858250" cy="774700"/>
          </a:xfrm>
          <a:prstGeom prst="rect">
            <a:avLst/>
          </a:prstGeom>
          <a:noFill/>
          <a:ln w="9525">
            <a:noFill/>
            <a:miter lim="800000"/>
            <a:headEnd/>
            <a:tailEnd/>
          </a:ln>
        </p:spPr>
        <p:txBody>
          <a:bodyPr anchor="ctr" anchorCtr="1"/>
          <a:lstStyle/>
          <a:p>
            <a:pPr algn="ctr"/>
            <a:r>
              <a:rPr lang="tr-TR" altLang="tr-TR" sz="3600" b="1" dirty="0">
                <a:solidFill>
                  <a:srgbClr val="FF0000"/>
                </a:solidFill>
                <a:latin typeface="Calibri" pitchFamily="34" charset="0"/>
              </a:rPr>
              <a:t>Doğrudan Öğretim Yöntemi</a:t>
            </a:r>
          </a:p>
        </p:txBody>
      </p:sp>
      <p:sp>
        <p:nvSpPr>
          <p:cNvPr id="60421" name="Rectangle 5"/>
          <p:cNvSpPr>
            <a:spLocks noChangeArrowheads="1"/>
          </p:cNvSpPr>
          <p:nvPr/>
        </p:nvSpPr>
        <p:spPr bwMode="auto">
          <a:xfrm>
            <a:off x="0" y="981075"/>
            <a:ext cx="9144000" cy="5419725"/>
          </a:xfrm>
          <a:prstGeom prst="rect">
            <a:avLst/>
          </a:prstGeom>
          <a:noFill/>
          <a:ln w="9525">
            <a:noFill/>
            <a:miter lim="800000"/>
            <a:headEnd/>
            <a:tailEnd/>
          </a:ln>
          <a:effectLst/>
        </p:spPr>
        <p:txBody>
          <a:bodyPr/>
          <a:lstStyle/>
          <a:p>
            <a:pPr marL="342900" indent="-342900">
              <a:lnSpc>
                <a:spcPct val="80000"/>
              </a:lnSpc>
              <a:spcBef>
                <a:spcPct val="20000"/>
              </a:spcBef>
              <a:buSzPct val="75000"/>
              <a:defRPr/>
            </a:pPr>
            <a:r>
              <a:rPr lang="tr-TR" sz="2800" b="1" dirty="0" smtClean="0">
                <a:solidFill>
                  <a:srgbClr val="000000"/>
                </a:solidFill>
                <a:latin typeface="Calibri" pitchFamily="34" charset="0"/>
              </a:rPr>
              <a:t>    </a:t>
            </a:r>
            <a:r>
              <a:rPr lang="tr-TR" sz="2800" b="1" dirty="0" smtClean="0">
                <a:latin typeface="Calibri" pitchFamily="34" charset="0"/>
              </a:rPr>
              <a:t>Bu </a:t>
            </a:r>
            <a:r>
              <a:rPr lang="tr-TR" sz="2800" b="1" dirty="0">
                <a:latin typeface="Calibri" pitchFamily="34" charset="0"/>
              </a:rPr>
              <a:t>yöntemde, </a:t>
            </a:r>
            <a:r>
              <a:rPr lang="tr-TR" sz="2800" b="1" dirty="0" smtClean="0">
                <a:latin typeface="Calibri" pitchFamily="34" charset="0"/>
              </a:rPr>
              <a:t>ayırt edici </a:t>
            </a:r>
            <a:r>
              <a:rPr lang="tr-TR" sz="2800" b="1" dirty="0">
                <a:latin typeface="Calibri" pitchFamily="34" charset="0"/>
              </a:rPr>
              <a:t>öğrenme sürecinden yararlanılmaktadır. </a:t>
            </a:r>
          </a:p>
          <a:p>
            <a:pPr marL="342900" indent="-342900">
              <a:lnSpc>
                <a:spcPct val="80000"/>
              </a:lnSpc>
              <a:spcBef>
                <a:spcPct val="20000"/>
              </a:spcBef>
              <a:buSzPct val="75000"/>
              <a:defRPr/>
            </a:pPr>
            <a:endParaRPr lang="tr-TR" sz="900" b="1" dirty="0">
              <a:latin typeface="Calibri" pitchFamily="34" charset="0"/>
            </a:endParaRPr>
          </a:p>
          <a:p>
            <a:pPr marL="342900" indent="-342900">
              <a:lnSpc>
                <a:spcPct val="80000"/>
              </a:lnSpc>
              <a:spcBef>
                <a:spcPct val="20000"/>
              </a:spcBef>
              <a:buSzPct val="75000"/>
              <a:defRPr/>
            </a:pPr>
            <a:r>
              <a:rPr lang="tr-TR" sz="2800" b="1" dirty="0" smtClean="0">
                <a:latin typeface="Calibri" pitchFamily="34" charset="0"/>
              </a:rPr>
              <a:t>    Öncelikle </a:t>
            </a:r>
            <a:r>
              <a:rPr lang="tr-TR" sz="2800" b="1" dirty="0">
                <a:latin typeface="Calibri" pitchFamily="34" charset="0"/>
              </a:rPr>
              <a:t>öğretmen tarafından kavramın analizi yapılarak ilişkili ve ilişkisiz niteliklerin kolaydan zora doğru sıraya konulmasıyla öğretim basamakları oluşturulmaktadır. </a:t>
            </a:r>
          </a:p>
          <a:p>
            <a:pPr marL="342900" indent="-342900">
              <a:lnSpc>
                <a:spcPct val="80000"/>
              </a:lnSpc>
              <a:spcBef>
                <a:spcPct val="20000"/>
              </a:spcBef>
              <a:buSzPct val="75000"/>
              <a:defRPr/>
            </a:pPr>
            <a:endParaRPr lang="tr-TR" sz="800" b="1" dirty="0">
              <a:latin typeface="Calibri" pitchFamily="34" charset="0"/>
            </a:endParaRPr>
          </a:p>
          <a:p>
            <a:pPr marL="342900" indent="-342900">
              <a:lnSpc>
                <a:spcPct val="80000"/>
              </a:lnSpc>
              <a:spcBef>
                <a:spcPct val="20000"/>
              </a:spcBef>
              <a:buSzPct val="75000"/>
              <a:defRPr/>
            </a:pPr>
            <a:r>
              <a:rPr lang="tr-TR" sz="2800" b="1" dirty="0" smtClean="0">
                <a:latin typeface="Calibri" pitchFamily="34" charset="0"/>
              </a:rPr>
              <a:t>    Bu </a:t>
            </a:r>
            <a:r>
              <a:rPr lang="tr-TR" sz="2800" b="1" dirty="0">
                <a:latin typeface="Calibri" pitchFamily="34" charset="0"/>
              </a:rPr>
              <a:t>basamaklara uygun olarak kavramın olumlu ve olumsuz örnekleri hazırlanmaktadır. </a:t>
            </a:r>
          </a:p>
          <a:p>
            <a:pPr marL="342900" indent="-342900">
              <a:lnSpc>
                <a:spcPct val="80000"/>
              </a:lnSpc>
              <a:spcBef>
                <a:spcPct val="20000"/>
              </a:spcBef>
              <a:buSzPct val="75000"/>
              <a:defRPr/>
            </a:pPr>
            <a:endParaRPr lang="tr-TR" sz="800" b="1" dirty="0">
              <a:latin typeface="Calibri" pitchFamily="34" charset="0"/>
            </a:endParaRPr>
          </a:p>
          <a:p>
            <a:pPr marL="342900" indent="-342900">
              <a:lnSpc>
                <a:spcPct val="80000"/>
              </a:lnSpc>
              <a:spcBef>
                <a:spcPct val="20000"/>
              </a:spcBef>
              <a:buSzPct val="75000"/>
              <a:defRPr/>
            </a:pPr>
            <a:r>
              <a:rPr lang="tr-TR" sz="2800" b="1" dirty="0" smtClean="0">
                <a:latin typeface="Calibri" pitchFamily="34" charset="0"/>
              </a:rPr>
              <a:t>    Öğrenciye </a:t>
            </a:r>
            <a:r>
              <a:rPr lang="tr-TR" sz="2800" b="1" dirty="0">
                <a:latin typeface="Calibri" pitchFamily="34" charset="0"/>
              </a:rPr>
              <a:t>kavramın olumlu ve olumsuz örnekleri sunulmakta ve doğru tepkiler pekiştirilmekte, yanlış tepkiler görmezlikten gelinip, tekrar sunu yapılmaktadır. </a:t>
            </a:r>
          </a:p>
          <a:p>
            <a:pPr marL="342900" indent="-342900">
              <a:lnSpc>
                <a:spcPct val="80000"/>
              </a:lnSpc>
              <a:spcBef>
                <a:spcPct val="20000"/>
              </a:spcBef>
              <a:buSzPct val="75000"/>
              <a:defRPr/>
            </a:pPr>
            <a:endParaRPr lang="tr-TR" sz="900" b="1" dirty="0">
              <a:latin typeface="Calibri" pitchFamily="34" charset="0"/>
            </a:endParaRPr>
          </a:p>
          <a:p>
            <a:pPr marL="342900" indent="-342900">
              <a:lnSpc>
                <a:spcPct val="80000"/>
              </a:lnSpc>
              <a:spcBef>
                <a:spcPct val="20000"/>
              </a:spcBef>
              <a:buSzPct val="75000"/>
              <a:defRPr/>
            </a:pPr>
            <a:r>
              <a:rPr lang="tr-TR" sz="2800" b="1" dirty="0" smtClean="0">
                <a:latin typeface="Calibri" pitchFamily="34" charset="0"/>
              </a:rPr>
              <a:t>    Ayrımlı </a:t>
            </a:r>
            <a:r>
              <a:rPr lang="tr-TR" sz="2800" b="1" dirty="0">
                <a:latin typeface="Calibri" pitchFamily="34" charset="0"/>
              </a:rPr>
              <a:t>pekiştirmelere yer verilerek öğretim yapılır.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1000"/>
                                        <p:tgtEl>
                                          <p:spTgt spid="60420"/>
                                        </p:tgtEl>
                                      </p:cBhvr>
                                    </p:animEffect>
                                    <p:anim calcmode="lin" valueType="num">
                                      <p:cBhvr>
                                        <p:cTn id="8" dur="1000" fill="hold"/>
                                        <p:tgtEl>
                                          <p:spTgt spid="60420"/>
                                        </p:tgtEl>
                                        <p:attrNameLst>
                                          <p:attrName>ppt_x</p:attrName>
                                        </p:attrNameLst>
                                      </p:cBhvr>
                                      <p:tavLst>
                                        <p:tav tm="0">
                                          <p:val>
                                            <p:strVal val="#ppt_x"/>
                                          </p:val>
                                        </p:tav>
                                        <p:tav tm="100000">
                                          <p:val>
                                            <p:strVal val="#ppt_x"/>
                                          </p:val>
                                        </p:tav>
                                      </p:tavLst>
                                    </p:anim>
                                    <p:anim calcmode="lin" valueType="num">
                                      <p:cBhvr>
                                        <p:cTn id="9" dur="1000" fill="hold"/>
                                        <p:tgtEl>
                                          <p:spTgt spid="604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60421"/>
                                        </p:tgtEl>
                                        <p:attrNameLst>
                                          <p:attrName>style.visibility</p:attrName>
                                        </p:attrNameLst>
                                      </p:cBhvr>
                                      <p:to>
                                        <p:strVal val="visible"/>
                                      </p:to>
                                    </p:set>
                                    <p:animEffect transition="in" filter="checkerboard(down)">
                                      <p:cBhvr>
                                        <p:cTn id="13" dur="20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9512" y="332656"/>
            <a:ext cx="8839200" cy="5715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468313" y="403225"/>
            <a:ext cx="8229600" cy="1384300"/>
          </a:xfrm>
          <a:prstGeom prst="rect">
            <a:avLst/>
          </a:prstGeom>
          <a:noFill/>
          <a:ln w="9525">
            <a:noFill/>
            <a:miter lim="800000"/>
            <a:headEnd/>
            <a:tailEnd/>
          </a:ln>
          <a:effectLst/>
        </p:spPr>
        <p:txBody>
          <a:bodyPr anchor="ctr"/>
          <a:lstStyle/>
          <a:p>
            <a:pPr algn="ctr">
              <a:defRPr/>
            </a:pPr>
            <a:r>
              <a:rPr lang="tr-TR" sz="3200" b="1" dirty="0">
                <a:solidFill>
                  <a:srgbClr val="FF0000"/>
                </a:solidFill>
              </a:rPr>
              <a:t>KAVRAMIN DOĞRUDAN ÖĞRETİM YÖNTEMİNE GÖRE SUNULMASI</a:t>
            </a:r>
          </a:p>
        </p:txBody>
      </p:sp>
      <p:sp>
        <p:nvSpPr>
          <p:cNvPr id="106501" name="Rectangle 5"/>
          <p:cNvSpPr>
            <a:spLocks noChangeArrowheads="1"/>
          </p:cNvSpPr>
          <p:nvPr/>
        </p:nvSpPr>
        <p:spPr bwMode="auto">
          <a:xfrm>
            <a:off x="468313" y="1773238"/>
            <a:ext cx="8229600" cy="3373437"/>
          </a:xfrm>
          <a:prstGeom prst="rect">
            <a:avLst/>
          </a:prstGeom>
          <a:noFill/>
          <a:ln w="9525">
            <a:noFill/>
            <a:miter lim="800000"/>
            <a:headEnd/>
            <a:tailEnd/>
          </a:ln>
          <a:effectLst/>
        </p:spPr>
        <p:txBody>
          <a:bodyPr/>
          <a:lstStyle/>
          <a:p>
            <a:pPr marL="342900" indent="-342900">
              <a:lnSpc>
                <a:spcPct val="80000"/>
              </a:lnSpc>
              <a:spcBef>
                <a:spcPct val="20000"/>
              </a:spcBef>
              <a:buSzPct val="75000"/>
              <a:defRPr/>
            </a:pPr>
            <a:r>
              <a:rPr lang="tr-TR" sz="3600" b="1" dirty="0" smtClean="0"/>
              <a:t>         Kavramın </a:t>
            </a:r>
            <a:r>
              <a:rPr lang="tr-TR" sz="3600" b="1" dirty="0"/>
              <a:t>sunulmasından önce, öğretimin amacına uygun olarak, sunu sırasında kullanılacak araçlar ve değerlendirmede kullanılacak araçlar hazırlanır</a:t>
            </a:r>
          </a:p>
          <a:p>
            <a:pPr marL="342900" indent="-342900">
              <a:lnSpc>
                <a:spcPct val="80000"/>
              </a:lnSpc>
              <a:spcBef>
                <a:spcPct val="20000"/>
              </a:spcBef>
              <a:buSzPct val="75000"/>
              <a:defRPr/>
            </a:pPr>
            <a:r>
              <a:rPr lang="tr-TR" sz="3600" b="1" dirty="0" smtClean="0"/>
              <a:t>         </a:t>
            </a:r>
            <a:r>
              <a:rPr lang="tr-TR" sz="3600" b="1" dirty="0" smtClean="0"/>
              <a:t>Doğrudan öğretim</a:t>
            </a:r>
            <a:r>
              <a:rPr lang="tr-TR" sz="3600" b="1" dirty="0" smtClean="0"/>
              <a:t> </a:t>
            </a:r>
            <a:r>
              <a:rPr lang="tr-TR" sz="3600" b="1" dirty="0"/>
              <a:t>yöntemiyle birebir ve grup öğretimi yapılabilir.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6500"/>
                                        </p:tgtEl>
                                        <p:attrNameLst>
                                          <p:attrName>style.visibility</p:attrName>
                                        </p:attrNameLst>
                                      </p:cBhvr>
                                      <p:to>
                                        <p:strVal val="visible"/>
                                      </p:to>
                                    </p:set>
                                    <p:anim calcmode="lin" valueType="num">
                                      <p:cBhvr additive="base">
                                        <p:cTn id="7" dur="500" fill="hold"/>
                                        <p:tgtEl>
                                          <p:spTgt spid="106500"/>
                                        </p:tgtEl>
                                        <p:attrNameLst>
                                          <p:attrName>ppt_x</p:attrName>
                                        </p:attrNameLst>
                                      </p:cBhvr>
                                      <p:tavLst>
                                        <p:tav tm="0">
                                          <p:val>
                                            <p:strVal val="#ppt_x"/>
                                          </p:val>
                                        </p:tav>
                                        <p:tav tm="100000">
                                          <p:val>
                                            <p:strVal val="#ppt_x"/>
                                          </p:val>
                                        </p:tav>
                                      </p:tavLst>
                                    </p:anim>
                                    <p:anim calcmode="lin" valueType="num">
                                      <p:cBhvr additive="base">
                                        <p:cTn id="8" dur="500" fill="hold"/>
                                        <p:tgtEl>
                                          <p:spTgt spid="1065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diamond(in)">
                                      <p:cBhvr>
                                        <p:cTn id="12" dur="20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0" y="1124744"/>
            <a:ext cx="9144000" cy="5082257"/>
          </a:xfrm>
          <a:prstGeom prst="rect">
            <a:avLst/>
          </a:prstGeom>
          <a:noFill/>
          <a:ln w="9525">
            <a:noFill/>
            <a:miter lim="800000"/>
            <a:headEnd/>
            <a:tailEnd/>
          </a:ln>
          <a:effectLst/>
        </p:spPr>
        <p:txBody>
          <a:bodyPr/>
          <a:lstStyle/>
          <a:p>
            <a:pPr marL="342900" indent="-342900">
              <a:lnSpc>
                <a:spcPct val="90000"/>
              </a:lnSpc>
              <a:spcBef>
                <a:spcPct val="20000"/>
              </a:spcBef>
              <a:buSzPct val="75000"/>
              <a:defRPr/>
            </a:pPr>
            <a:r>
              <a:rPr lang="tr-TR" sz="3200" b="1" dirty="0" smtClean="0">
                <a:latin typeface="Calibri" pitchFamily="34" charset="0"/>
              </a:rPr>
              <a:t>          Sunuya </a:t>
            </a:r>
            <a:r>
              <a:rPr lang="tr-TR" sz="3200" b="1" dirty="0">
                <a:latin typeface="Calibri" pitchFamily="34" charset="0"/>
              </a:rPr>
              <a:t>başlarken, öncelikle çocuklara ne öğretileceği açık olarak söylenmelidir.</a:t>
            </a:r>
          </a:p>
          <a:p>
            <a:pPr marL="342900" indent="-342900">
              <a:lnSpc>
                <a:spcPct val="90000"/>
              </a:lnSpc>
              <a:spcBef>
                <a:spcPct val="20000"/>
              </a:spcBef>
              <a:buSzPct val="75000"/>
              <a:defRPr/>
            </a:pPr>
            <a:r>
              <a:rPr lang="tr-TR" sz="3200" b="1" dirty="0" smtClean="0">
                <a:latin typeface="Calibri" pitchFamily="34" charset="0"/>
              </a:rPr>
              <a:t>          Sunu </a:t>
            </a:r>
            <a:r>
              <a:rPr lang="tr-TR" sz="3200" b="1" dirty="0">
                <a:latin typeface="Calibri" pitchFamily="34" charset="0"/>
              </a:rPr>
              <a:t>sırasında kullanılacak araçlar kabaca öğrencilere </a:t>
            </a:r>
            <a:r>
              <a:rPr lang="tr-TR" sz="3200" b="1" dirty="0" smtClean="0">
                <a:latin typeface="Calibri" pitchFamily="34" charset="0"/>
              </a:rPr>
              <a:t>gösterilip, incelemelerine </a:t>
            </a:r>
            <a:r>
              <a:rPr lang="tr-TR" sz="3200" b="1" dirty="0">
                <a:latin typeface="Calibri" pitchFamily="34" charset="0"/>
              </a:rPr>
              <a:t>izin verilir.</a:t>
            </a:r>
          </a:p>
          <a:p>
            <a:pPr marL="342900" indent="-342900">
              <a:lnSpc>
                <a:spcPct val="90000"/>
              </a:lnSpc>
              <a:spcBef>
                <a:spcPct val="20000"/>
              </a:spcBef>
              <a:buSzPct val="75000"/>
              <a:defRPr/>
            </a:pPr>
            <a:r>
              <a:rPr lang="tr-TR" sz="3200" b="1" dirty="0" smtClean="0">
                <a:latin typeface="Calibri" pitchFamily="34" charset="0"/>
              </a:rPr>
              <a:t>          Daha </a:t>
            </a:r>
            <a:r>
              <a:rPr lang="tr-TR" sz="3200" b="1" dirty="0">
                <a:latin typeface="Calibri" pitchFamily="34" charset="0"/>
              </a:rPr>
              <a:t>sonra sunu sırasında kullanılacak birinci araç seti çıkarılır.(bir olumlu-bir olumsuz örnek.bir kırmızı balon,bir mavi balon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up)">
                                      <p:cBhvr>
                                        <p:cTn id="7" dur="30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406400"/>
            <a:ext cx="9144000" cy="5976938"/>
          </a:xfrm>
          <a:prstGeom prst="rect">
            <a:avLst/>
          </a:prstGeom>
          <a:noFill/>
          <a:ln w="9525">
            <a:noFill/>
            <a:miter lim="800000"/>
            <a:headEnd/>
            <a:tailEnd/>
          </a:ln>
          <a:effectLst/>
        </p:spPr>
        <p:txBody>
          <a:bodyPr/>
          <a:lstStyle/>
          <a:p>
            <a:pPr marL="342900" indent="-342900">
              <a:spcBef>
                <a:spcPct val="20000"/>
              </a:spcBef>
              <a:buSzPct val="75000"/>
              <a:defRPr/>
            </a:pPr>
            <a:r>
              <a:rPr lang="tr-TR" sz="3600" b="1" dirty="0" smtClean="0">
                <a:solidFill>
                  <a:srgbClr val="000000"/>
                </a:solidFill>
              </a:rPr>
              <a:t>          </a:t>
            </a:r>
            <a:r>
              <a:rPr lang="tr-TR" sz="3600" b="1" dirty="0" smtClean="0">
                <a:latin typeface="Calibri" pitchFamily="34" charset="0"/>
              </a:rPr>
              <a:t>Öğretmen </a:t>
            </a:r>
            <a:r>
              <a:rPr lang="tr-TR" sz="3600" b="1" dirty="0">
                <a:latin typeface="Calibri" pitchFamily="34" charset="0"/>
              </a:rPr>
              <a:t>önce kırmızı balonu eline alır.Öğrencilerin göz hizasından geçirerek;’’buna bakın bu ne renk’’ der.</a:t>
            </a:r>
          </a:p>
          <a:p>
            <a:pPr marL="342900" indent="-342900">
              <a:spcBef>
                <a:spcPct val="20000"/>
              </a:spcBef>
              <a:buSzPct val="75000"/>
              <a:defRPr/>
            </a:pPr>
            <a:r>
              <a:rPr lang="tr-TR" sz="3600" b="1" dirty="0" smtClean="0">
                <a:latin typeface="Calibri" pitchFamily="34" charset="0"/>
              </a:rPr>
              <a:t>          Sonra </a:t>
            </a:r>
            <a:r>
              <a:rPr lang="tr-TR" sz="3600" b="1" dirty="0">
                <a:latin typeface="Calibri" pitchFamily="34" charset="0"/>
              </a:rPr>
              <a:t>mavi balonu eline alır ve ’’buna bakın  bu ne renk ’’ der.</a:t>
            </a:r>
          </a:p>
          <a:p>
            <a:pPr marL="342900" indent="-342900">
              <a:spcBef>
                <a:spcPct val="20000"/>
              </a:spcBef>
              <a:buSzPct val="75000"/>
              <a:defRPr/>
            </a:pPr>
            <a:r>
              <a:rPr lang="tr-TR" sz="3600" b="1" dirty="0" smtClean="0">
                <a:latin typeface="Calibri" pitchFamily="34" charset="0"/>
              </a:rPr>
              <a:t>          Sonra </a:t>
            </a:r>
            <a:r>
              <a:rPr lang="tr-TR" sz="3600" b="1" dirty="0">
                <a:latin typeface="Calibri" pitchFamily="34" charset="0"/>
              </a:rPr>
              <a:t>her ikisini de eline alır.Kırmızı balonu öne çıkarır ‘’bu kırmızı ‘’ der.Kırmızı balonu biraz geri çeker, mavi balonu öne çıkarır.’’bu kırmızı değil’’ der.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wipe(up)">
                                      <p:cBhvr>
                                        <p:cTn id="7" dur="20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161925" y="476250"/>
            <a:ext cx="8820150" cy="5905500"/>
          </a:xfrm>
          <a:prstGeom prst="rect">
            <a:avLst/>
          </a:prstGeom>
          <a:noFill/>
          <a:ln w="9525">
            <a:noFill/>
            <a:miter lim="800000"/>
            <a:headEnd/>
            <a:tailEnd/>
          </a:ln>
          <a:effectLst/>
        </p:spPr>
        <p:txBody>
          <a:bodyPr/>
          <a:lstStyle/>
          <a:p>
            <a:pPr marL="342900" indent="-342900">
              <a:spcBef>
                <a:spcPct val="20000"/>
              </a:spcBef>
              <a:buSzPct val="75000"/>
              <a:defRPr/>
            </a:pPr>
            <a:r>
              <a:rPr lang="tr-TR" sz="3600" b="1" dirty="0" smtClean="0">
                <a:effectLst>
                  <a:outerShdw blurRad="38100" dist="38100" dir="2700000" algn="tl">
                    <a:srgbClr val="000000">
                      <a:alpha val="43137"/>
                    </a:srgbClr>
                  </a:outerShdw>
                </a:effectLst>
                <a:latin typeface="Calibri" pitchFamily="34" charset="0"/>
              </a:rPr>
              <a:t>        </a:t>
            </a:r>
            <a:r>
              <a:rPr lang="tr-TR" sz="3600" b="1" dirty="0" smtClean="0">
                <a:latin typeface="Calibri" pitchFamily="34" charset="0"/>
              </a:rPr>
              <a:t>Sonra </a:t>
            </a:r>
            <a:r>
              <a:rPr lang="tr-TR" sz="3600" b="1" dirty="0">
                <a:latin typeface="Calibri" pitchFamily="34" charset="0"/>
              </a:rPr>
              <a:t>her iki balonu aralarında boşluk olacak şekilde yan yana öğrencinin önüne koyar.</a:t>
            </a:r>
          </a:p>
          <a:p>
            <a:pPr marL="342900" indent="-342900">
              <a:spcBef>
                <a:spcPct val="20000"/>
              </a:spcBef>
              <a:buSzPct val="75000"/>
              <a:defRPr/>
            </a:pPr>
            <a:r>
              <a:rPr lang="tr-TR" sz="3600" b="1" dirty="0" smtClean="0">
                <a:latin typeface="Calibri" pitchFamily="34" charset="0"/>
              </a:rPr>
              <a:t>        Her </a:t>
            </a:r>
            <a:r>
              <a:rPr lang="tr-TR" sz="3600" b="1" dirty="0">
                <a:latin typeface="Calibri" pitchFamily="34" charset="0"/>
              </a:rPr>
              <a:t>iki balonu öğrenciye incelettirir.</a:t>
            </a:r>
          </a:p>
          <a:p>
            <a:pPr marL="342900" indent="-342900">
              <a:spcBef>
                <a:spcPct val="20000"/>
              </a:spcBef>
              <a:buSzPct val="75000"/>
              <a:defRPr/>
            </a:pPr>
            <a:r>
              <a:rPr lang="tr-TR" sz="3600" b="1" dirty="0" smtClean="0">
                <a:latin typeface="Calibri" pitchFamily="34" charset="0"/>
              </a:rPr>
              <a:t>    Buna </a:t>
            </a:r>
            <a:r>
              <a:rPr lang="tr-TR" sz="3600" b="1" dirty="0">
                <a:latin typeface="Calibri" pitchFamily="34" charset="0"/>
              </a:rPr>
              <a:t>bak bu ne renk,buna bak bu ne renk derken parmaklarıyla dokunur. Sonra ’’önündekilere bak,kırmızı olanı göster’’ denir.</a:t>
            </a:r>
          </a:p>
          <a:p>
            <a:pPr marL="342900" indent="-342900">
              <a:spcBef>
                <a:spcPct val="20000"/>
              </a:spcBef>
              <a:buSzPct val="75000"/>
              <a:defRPr/>
            </a:pPr>
            <a:r>
              <a:rPr lang="tr-TR" sz="3600" b="1" dirty="0" smtClean="0">
                <a:latin typeface="Calibri" pitchFamily="34" charset="0"/>
              </a:rPr>
              <a:t>        Gösterirse </a:t>
            </a:r>
            <a:r>
              <a:rPr lang="tr-TR" sz="3600" b="1" dirty="0">
                <a:latin typeface="Calibri" pitchFamily="34" charset="0"/>
              </a:rPr>
              <a:t>daha önceden belirlenen </a:t>
            </a:r>
            <a:r>
              <a:rPr lang="tr-TR" sz="3600" b="1" dirty="0" err="1" smtClean="0">
                <a:latin typeface="Calibri" pitchFamily="34" charset="0"/>
              </a:rPr>
              <a:t>pekiştireçle</a:t>
            </a:r>
            <a:r>
              <a:rPr lang="tr-TR" sz="3600" b="1" dirty="0" smtClean="0">
                <a:latin typeface="Calibri" pitchFamily="34" charset="0"/>
              </a:rPr>
              <a:t> </a:t>
            </a:r>
            <a:r>
              <a:rPr lang="tr-TR" sz="3600" b="1" dirty="0">
                <a:latin typeface="Calibri" pitchFamily="34" charset="0"/>
              </a:rPr>
              <a:t>pekiştirilir.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wipe(up)">
                                      <p:cBhvr>
                                        <p:cTn id="7" dur="20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539552" y="1556792"/>
            <a:ext cx="8229600" cy="4525963"/>
          </a:xfrm>
        </p:spPr>
        <p:txBody>
          <a:bodyPr>
            <a:normAutofit lnSpcReduction="10000"/>
          </a:bodyPr>
          <a:lstStyle/>
          <a:p>
            <a:pPr>
              <a:buClr>
                <a:schemeClr val="hlink"/>
              </a:buClr>
              <a:buSzPct val="80000"/>
              <a:buNone/>
              <a:defRPr/>
            </a:pPr>
            <a:r>
              <a:rPr lang="tr-TR" sz="3600" b="1" dirty="0" smtClean="0">
                <a:solidFill>
                  <a:srgbClr val="FF0000"/>
                </a:solidFill>
                <a:latin typeface="Calibri" pitchFamily="34" charset="0"/>
              </a:rPr>
              <a:t>Eğitim açısından </a:t>
            </a:r>
            <a:r>
              <a:rPr lang="tr-TR" sz="3600" b="1" dirty="0" smtClean="0">
                <a:latin typeface="Calibri" pitchFamily="34" charset="0"/>
              </a:rPr>
              <a:t>kavram ise, ortak tepkiye yol açan ilişkili uyaran takımıdır. (</a:t>
            </a:r>
            <a:r>
              <a:rPr lang="tr-TR" sz="3600" b="1" dirty="0" err="1" smtClean="0">
                <a:latin typeface="Calibri" pitchFamily="34" charset="0"/>
              </a:rPr>
              <a:t>Özyürek</a:t>
            </a:r>
            <a:r>
              <a:rPr lang="tr-TR" sz="3600" b="1" dirty="0" smtClean="0">
                <a:latin typeface="Calibri" pitchFamily="34" charset="0"/>
              </a:rPr>
              <a:t>, 1984). </a:t>
            </a:r>
          </a:p>
          <a:p>
            <a:pPr>
              <a:buClr>
                <a:schemeClr val="hlink"/>
              </a:buClr>
              <a:buSzPct val="80000"/>
              <a:buNone/>
              <a:defRPr/>
            </a:pPr>
            <a:endParaRPr lang="tr-TR" sz="3600" b="1" dirty="0" smtClean="0">
              <a:latin typeface="Calibri" pitchFamily="34" charset="0"/>
            </a:endParaRPr>
          </a:p>
          <a:p>
            <a:pPr>
              <a:buClr>
                <a:schemeClr val="hlink"/>
              </a:buClr>
              <a:buSzPct val="80000"/>
              <a:buNone/>
              <a:defRPr/>
            </a:pPr>
            <a:r>
              <a:rPr lang="tr-TR" sz="3600" b="1" dirty="0" smtClean="0">
                <a:solidFill>
                  <a:srgbClr val="FF0000"/>
                </a:solidFill>
                <a:latin typeface="Calibri" pitchFamily="34" charset="0"/>
              </a:rPr>
              <a:t>örn.; </a:t>
            </a:r>
            <a:r>
              <a:rPr lang="tr-TR" sz="3600" b="1" dirty="0" smtClean="0">
                <a:latin typeface="Calibri" pitchFamily="34" charset="0"/>
              </a:rPr>
              <a:t>kırmızı gösterilerek ne renk olduğu sorulduğunda tüm bireylerden “kırmızı” diyerek ortak tepki vermelerini beklemek gibi.</a:t>
            </a:r>
            <a:r>
              <a:rPr lang="tr-TR" b="1" dirty="0" smtClean="0">
                <a:latin typeface="Calibri" pitchFamily="34" charset="0"/>
              </a:rPr>
              <a:t>	</a:t>
            </a:r>
          </a:p>
          <a:p>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0" y="490538"/>
            <a:ext cx="9144000" cy="4114800"/>
          </a:xfrm>
          <a:prstGeom prst="rect">
            <a:avLst/>
          </a:prstGeom>
          <a:noFill/>
          <a:ln w="9525">
            <a:noFill/>
            <a:miter lim="800000"/>
            <a:headEnd/>
            <a:tailEnd/>
          </a:ln>
          <a:effectLst/>
        </p:spPr>
        <p:txBody>
          <a:bodyPr/>
          <a:lstStyle/>
          <a:p>
            <a:pPr marL="342900" indent="-342900">
              <a:lnSpc>
                <a:spcPct val="80000"/>
              </a:lnSpc>
              <a:spcBef>
                <a:spcPct val="20000"/>
              </a:spcBef>
              <a:buSzPct val="75000"/>
              <a:defRPr/>
            </a:pPr>
            <a:r>
              <a:rPr lang="tr-TR" sz="3600" b="1" dirty="0" smtClean="0">
                <a:latin typeface="Calibri" pitchFamily="34" charset="0"/>
              </a:rPr>
              <a:t>          Eğer </a:t>
            </a:r>
            <a:r>
              <a:rPr lang="tr-TR" sz="3600" b="1" dirty="0">
                <a:latin typeface="Calibri" pitchFamily="34" charset="0"/>
              </a:rPr>
              <a:t>çocuk yanlış tepki verirse,hiçbir şey söylemeden,araçlar toplanır,sunu tekrar edilir.Aynı şekilde araçlar incelettirilip soru yönergesi tekrar edilir.</a:t>
            </a:r>
          </a:p>
          <a:p>
            <a:pPr marL="342900" indent="-342900">
              <a:lnSpc>
                <a:spcPct val="80000"/>
              </a:lnSpc>
              <a:spcBef>
                <a:spcPct val="20000"/>
              </a:spcBef>
              <a:buSzPct val="75000"/>
              <a:defRPr/>
            </a:pPr>
            <a:r>
              <a:rPr lang="tr-TR" sz="3600" b="1" dirty="0" smtClean="0">
                <a:latin typeface="Calibri" pitchFamily="34" charset="0"/>
              </a:rPr>
              <a:t>          Gerektiğinde </a:t>
            </a:r>
            <a:r>
              <a:rPr lang="tr-TR" sz="3600" b="1" dirty="0">
                <a:latin typeface="Calibri" pitchFamily="34" charset="0"/>
              </a:rPr>
              <a:t>öğrencinin doğru tepkileri betimlenerek pekiştirilir.(aferin kırmızı olanı gösterdin)</a:t>
            </a:r>
          </a:p>
          <a:p>
            <a:pPr marL="342900" indent="-342900">
              <a:lnSpc>
                <a:spcPct val="80000"/>
              </a:lnSpc>
              <a:spcBef>
                <a:spcPct val="20000"/>
              </a:spcBef>
              <a:buSzPct val="75000"/>
              <a:defRPr/>
            </a:pPr>
            <a:r>
              <a:rPr lang="tr-TR" sz="3600" b="1" dirty="0" smtClean="0">
                <a:latin typeface="Calibri" pitchFamily="34" charset="0"/>
              </a:rPr>
              <a:t>          Sonra </a:t>
            </a:r>
            <a:r>
              <a:rPr lang="tr-TR" sz="3600" b="1" dirty="0">
                <a:latin typeface="Calibri" pitchFamily="34" charset="0"/>
              </a:rPr>
              <a:t>tekrar araçlar incelettirilerek ‘’hangisi kırmızı değil göster’’denilir.</a:t>
            </a:r>
          </a:p>
          <a:p>
            <a:pPr marL="342900" indent="-342900">
              <a:lnSpc>
                <a:spcPct val="80000"/>
              </a:lnSpc>
              <a:spcBef>
                <a:spcPct val="20000"/>
              </a:spcBef>
              <a:buSzPct val="75000"/>
              <a:defRPr/>
            </a:pPr>
            <a:r>
              <a:rPr lang="tr-TR" sz="3600" b="1" dirty="0" smtClean="0">
                <a:latin typeface="Calibri" pitchFamily="34" charset="0"/>
              </a:rPr>
              <a:t>          Gösterdiğinde </a:t>
            </a:r>
            <a:r>
              <a:rPr lang="tr-TR" sz="3600" b="1" dirty="0">
                <a:latin typeface="Calibri" pitchFamily="34" charset="0"/>
              </a:rPr>
              <a:t>aferin bu kırmızı değil diye öğrencinin doğru davranışı pekiştirilir.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wipe(up)">
                                      <p:cBhvr>
                                        <p:cTn id="7" dur="20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179388" y="836613"/>
            <a:ext cx="8964612" cy="4114800"/>
          </a:xfrm>
          <a:prstGeom prst="rect">
            <a:avLst/>
          </a:prstGeom>
          <a:noFill/>
          <a:ln w="9525">
            <a:noFill/>
            <a:miter lim="800000"/>
            <a:headEnd/>
            <a:tailEnd/>
          </a:ln>
          <a:effectLst/>
        </p:spPr>
        <p:txBody>
          <a:bodyPr/>
          <a:lstStyle/>
          <a:p>
            <a:pPr marL="342900" indent="-342900">
              <a:spcBef>
                <a:spcPct val="20000"/>
              </a:spcBef>
              <a:buSzPct val="75000"/>
              <a:defRPr/>
            </a:pPr>
            <a:r>
              <a:rPr lang="tr-TR" sz="3600" b="1" dirty="0" smtClean="0"/>
              <a:t>          Tüm </a:t>
            </a:r>
            <a:r>
              <a:rPr lang="tr-TR" sz="3600" b="1" dirty="0"/>
              <a:t>çocuklara birinci araç setiyle olumlu olumsuz örnekleri doğru olarak gösterildikten sonra kırmızı olan bir tarafa,kırmızı olmayan diğer tarafa olacak şekilde bir masanın üstüne yada panoya yerleştirilir.</a:t>
            </a:r>
          </a:p>
          <a:p>
            <a:pPr marL="342900" indent="-342900">
              <a:spcBef>
                <a:spcPct val="20000"/>
              </a:spcBef>
              <a:buSzPct val="75000"/>
              <a:defRPr/>
            </a:pPr>
            <a:r>
              <a:rPr lang="tr-TR" sz="3600" b="1" dirty="0" smtClean="0"/>
              <a:t>          Yerleştirme </a:t>
            </a:r>
            <a:r>
              <a:rPr lang="tr-TR" sz="3600" b="1" dirty="0"/>
              <a:t>işi öğrencilere yaptırılarak öğrencilerin sınıf kontrolü sağlanır.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wipe(up)">
                                      <p:cBhvr>
                                        <p:cTn id="7" dur="20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ChangeArrowheads="1"/>
          </p:cNvSpPr>
          <p:nvPr/>
        </p:nvSpPr>
        <p:spPr bwMode="auto">
          <a:xfrm>
            <a:off x="452438" y="1331913"/>
            <a:ext cx="8229600" cy="4114800"/>
          </a:xfrm>
          <a:prstGeom prst="rect">
            <a:avLst/>
          </a:prstGeom>
          <a:noFill/>
          <a:ln w="9525">
            <a:noFill/>
            <a:miter lim="800000"/>
            <a:headEnd/>
            <a:tailEnd/>
          </a:ln>
          <a:effectLst/>
        </p:spPr>
        <p:txBody>
          <a:bodyPr/>
          <a:lstStyle/>
          <a:p>
            <a:pPr marL="342900" indent="-342900">
              <a:spcBef>
                <a:spcPct val="20000"/>
              </a:spcBef>
              <a:buSzPct val="75000"/>
              <a:defRPr/>
            </a:pPr>
            <a:r>
              <a:rPr lang="tr-TR" sz="3600" b="1" dirty="0" smtClean="0">
                <a:latin typeface="Calibri" pitchFamily="34" charset="0"/>
              </a:rPr>
              <a:t>          İlk </a:t>
            </a:r>
            <a:r>
              <a:rPr lang="tr-TR" sz="3600" b="1" dirty="0">
                <a:latin typeface="Calibri" pitchFamily="34" charset="0"/>
              </a:rPr>
              <a:t>araç setiyle amaç gerçekleştirildikten sonra amaçta belirtilen araç seti kadar sunu yapılır ve aynı işlemler tekrarlanır.</a:t>
            </a:r>
          </a:p>
          <a:p>
            <a:pPr marL="342900" indent="-342900">
              <a:spcBef>
                <a:spcPct val="20000"/>
              </a:spcBef>
              <a:buSzPct val="75000"/>
              <a:defRPr/>
            </a:pPr>
            <a:r>
              <a:rPr lang="tr-TR" sz="3600" b="1" dirty="0" smtClean="0">
                <a:latin typeface="Calibri" pitchFamily="34" charset="0"/>
              </a:rPr>
              <a:t>          O </a:t>
            </a:r>
            <a:r>
              <a:rPr lang="tr-TR" sz="3600" b="1" dirty="0">
                <a:latin typeface="Calibri" pitchFamily="34" charset="0"/>
              </a:rPr>
              <a:t>amaçla ilgili öğretim bittikten sonra araç seti ortadan kaldırılır.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wipe(up)">
                                      <p:cBhvr>
                                        <p:cTn id="7"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647700" y="496888"/>
            <a:ext cx="7847013" cy="58642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236538" y="531813"/>
            <a:ext cx="8553450" cy="4114800"/>
          </a:xfrm>
          <a:prstGeom prst="rect">
            <a:avLst/>
          </a:prstGeom>
          <a:noFill/>
          <a:ln w="9525">
            <a:noFill/>
            <a:miter lim="800000"/>
            <a:headEnd/>
            <a:tailEnd/>
          </a:ln>
          <a:effectLst/>
        </p:spPr>
        <p:txBody>
          <a:bodyPr/>
          <a:lstStyle/>
          <a:p>
            <a:pPr marL="342900" indent="-342900">
              <a:spcBef>
                <a:spcPct val="20000"/>
              </a:spcBef>
              <a:buSzPct val="75000"/>
              <a:defRPr/>
            </a:pPr>
            <a:r>
              <a:rPr lang="tr-TR" sz="3600" b="1" dirty="0" smtClean="0">
                <a:latin typeface="Calibri" pitchFamily="34" charset="0"/>
              </a:rPr>
              <a:t>          Daha </a:t>
            </a:r>
            <a:r>
              <a:rPr lang="tr-TR" sz="3600" b="1" dirty="0">
                <a:latin typeface="Calibri" pitchFamily="34" charset="0"/>
              </a:rPr>
              <a:t>sonra değerlendirmede kullanılacak araç seti çıkarılır.Çocuğun önüne konur.</a:t>
            </a:r>
          </a:p>
          <a:p>
            <a:pPr marL="342900" indent="-342900">
              <a:spcBef>
                <a:spcPct val="20000"/>
              </a:spcBef>
              <a:buSzPct val="75000"/>
              <a:defRPr/>
            </a:pPr>
            <a:r>
              <a:rPr lang="tr-TR" sz="3600" b="1" dirty="0" smtClean="0">
                <a:latin typeface="Calibri" pitchFamily="34" charset="0"/>
              </a:rPr>
              <a:t>          Araçlara </a:t>
            </a:r>
            <a:r>
              <a:rPr lang="tr-TR" sz="3600" b="1" dirty="0">
                <a:latin typeface="Calibri" pitchFamily="34" charset="0"/>
              </a:rPr>
              <a:t>tek tek bakması sağlandıktan sonra;olumlu örneği (kırmızı olanı ) göstermesi,</a:t>
            </a:r>
          </a:p>
          <a:p>
            <a:pPr marL="342900" indent="-342900">
              <a:spcBef>
                <a:spcPct val="20000"/>
              </a:spcBef>
              <a:buSzPct val="75000"/>
              <a:defRPr/>
            </a:pPr>
            <a:r>
              <a:rPr lang="tr-TR" sz="3600" b="1" dirty="0" smtClean="0">
                <a:latin typeface="Calibri" pitchFamily="34" charset="0"/>
              </a:rPr>
              <a:t>          Sonra </a:t>
            </a:r>
            <a:r>
              <a:rPr lang="tr-TR" sz="3600" b="1" dirty="0">
                <a:latin typeface="Calibri" pitchFamily="34" charset="0"/>
              </a:rPr>
              <a:t>olumsuz örneği (kırmızı olmayanı)göstermesi istenir.</a:t>
            </a:r>
          </a:p>
          <a:p>
            <a:pPr marL="342900" indent="-342900">
              <a:spcBef>
                <a:spcPct val="20000"/>
              </a:spcBef>
              <a:buSzPct val="75000"/>
              <a:defRPr/>
            </a:pPr>
            <a:r>
              <a:rPr lang="tr-TR" sz="3600" b="1" dirty="0" smtClean="0">
                <a:latin typeface="Calibri" pitchFamily="34" charset="0"/>
              </a:rPr>
              <a:t>          Çocuk </a:t>
            </a:r>
            <a:r>
              <a:rPr lang="tr-TR" sz="3600" b="1" dirty="0">
                <a:latin typeface="Calibri" pitchFamily="34" charset="0"/>
              </a:rPr>
              <a:t>doğru tepki vermişse yine betimlenerek pekiştirilir.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wipe(up)">
                                      <p:cBhvr>
                                        <p:cTn id="7" dur="2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ChangeArrowheads="1"/>
          </p:cNvSpPr>
          <p:nvPr/>
        </p:nvSpPr>
        <p:spPr bwMode="auto">
          <a:xfrm>
            <a:off x="0" y="1039813"/>
            <a:ext cx="9144000" cy="4114800"/>
          </a:xfrm>
          <a:prstGeom prst="rect">
            <a:avLst/>
          </a:prstGeom>
          <a:noFill/>
          <a:ln w="9525">
            <a:noFill/>
            <a:miter lim="800000"/>
            <a:headEnd/>
            <a:tailEnd/>
          </a:ln>
          <a:effectLst/>
        </p:spPr>
        <p:txBody>
          <a:bodyPr/>
          <a:lstStyle/>
          <a:p>
            <a:pPr marL="342900" indent="-342900">
              <a:spcBef>
                <a:spcPct val="20000"/>
              </a:spcBef>
              <a:buSzPct val="75000"/>
              <a:defRPr/>
            </a:pPr>
            <a:r>
              <a:rPr lang="tr-TR" sz="3600" b="1" dirty="0" smtClean="0">
                <a:solidFill>
                  <a:srgbClr val="000000"/>
                </a:solidFill>
                <a:effectLst>
                  <a:outerShdw blurRad="38100" dist="38100" dir="2700000" algn="tl">
                    <a:srgbClr val="FFFFFF"/>
                  </a:outerShdw>
                </a:effectLst>
              </a:rPr>
              <a:t>          </a:t>
            </a:r>
            <a:r>
              <a:rPr lang="tr-TR" sz="3600" b="1" dirty="0" smtClean="0">
                <a:latin typeface="Calibri" pitchFamily="34" charset="0"/>
              </a:rPr>
              <a:t>Öğrenci </a:t>
            </a:r>
            <a:r>
              <a:rPr lang="tr-TR" sz="3600" b="1" dirty="0">
                <a:latin typeface="Calibri" pitchFamily="34" charset="0"/>
              </a:rPr>
              <a:t>doğru tepki vermemişse,</a:t>
            </a:r>
          </a:p>
          <a:p>
            <a:pPr marL="342900" indent="-342900">
              <a:spcBef>
                <a:spcPct val="20000"/>
              </a:spcBef>
              <a:buSzPct val="75000"/>
              <a:defRPr/>
            </a:pPr>
            <a:r>
              <a:rPr lang="tr-TR" sz="3600" b="1" dirty="0">
                <a:latin typeface="Calibri" pitchFamily="34" charset="0"/>
              </a:rPr>
              <a:t>  öğretmen hiçbir şey söylemeden araçları toplar. Sunuyu elindeki değerlendirme araçlarıyla tekrarlar.</a:t>
            </a:r>
          </a:p>
          <a:p>
            <a:pPr marL="342900" indent="-342900">
              <a:spcBef>
                <a:spcPct val="20000"/>
              </a:spcBef>
              <a:buSzPct val="75000"/>
              <a:defRPr/>
            </a:pPr>
            <a:r>
              <a:rPr lang="tr-TR" sz="3600" b="1" dirty="0">
                <a:latin typeface="Calibri" pitchFamily="34" charset="0"/>
              </a:rPr>
              <a:t>	</a:t>
            </a:r>
            <a:r>
              <a:rPr lang="tr-TR" sz="3600" b="1" dirty="0" smtClean="0">
                <a:latin typeface="Calibri" pitchFamily="34" charset="0"/>
              </a:rPr>
              <a:t>       Tekrar </a:t>
            </a:r>
            <a:r>
              <a:rPr lang="tr-TR" sz="3600" b="1" dirty="0">
                <a:latin typeface="Calibri" pitchFamily="34" charset="0"/>
              </a:rPr>
              <a:t>aynı araçları öğrencinin önüne koyar, soru yönergesini tekrarlar.</a:t>
            </a:r>
          </a:p>
          <a:p>
            <a:pPr marL="342900" indent="-342900">
              <a:spcBef>
                <a:spcPct val="20000"/>
              </a:spcBef>
              <a:buSzPct val="75000"/>
              <a:defRPr/>
            </a:pPr>
            <a:r>
              <a:rPr lang="tr-TR" sz="3600" b="1" dirty="0">
                <a:latin typeface="Calibri" pitchFamily="34" charset="0"/>
              </a:rPr>
              <a:t>  </a:t>
            </a:r>
            <a:r>
              <a:rPr lang="tr-TR" sz="3600" b="1" dirty="0" smtClean="0">
                <a:latin typeface="Calibri" pitchFamily="34" charset="0"/>
              </a:rPr>
              <a:t>         Sırasıyla </a:t>
            </a:r>
            <a:r>
              <a:rPr lang="tr-TR" sz="3600" b="1" dirty="0">
                <a:latin typeface="Calibri" pitchFamily="34" charset="0"/>
              </a:rPr>
              <a:t>öğrenciye değerlendirme araç setindeki araçlar kullanarak sunu yapılır.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wipe(up)">
                                      <p:cBhvr>
                                        <p:cTn id="7" dur="20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type="body" idx="1"/>
          </p:nvPr>
        </p:nvSpPr>
        <p:spPr>
          <a:xfrm>
            <a:off x="251520" y="1052736"/>
            <a:ext cx="8642350" cy="4114800"/>
          </a:xfrm>
        </p:spPr>
        <p:txBody>
          <a:bodyPr/>
          <a:lstStyle/>
          <a:p>
            <a:pPr eaLnBrk="1" hangingPunct="1">
              <a:lnSpc>
                <a:spcPct val="90000"/>
              </a:lnSpc>
              <a:buNone/>
            </a:pPr>
            <a:r>
              <a:rPr lang="tr-TR" altLang="tr-TR" sz="3600" b="1" dirty="0" smtClean="0">
                <a:latin typeface="Calibri" pitchFamily="34" charset="0"/>
              </a:rPr>
              <a:t>          Dört defada en az üç tepki doğruysa amaç gerçekleşmiş sayılır.</a:t>
            </a:r>
          </a:p>
          <a:p>
            <a:pPr eaLnBrk="1" hangingPunct="1">
              <a:lnSpc>
                <a:spcPct val="90000"/>
              </a:lnSpc>
              <a:buNone/>
            </a:pPr>
            <a:r>
              <a:rPr lang="tr-TR" altLang="tr-TR" sz="3600" b="1" dirty="0" smtClean="0">
                <a:latin typeface="Calibri" pitchFamily="34" charset="0"/>
              </a:rPr>
              <a:t>          Eğer ölçütü karşılayacak en az tepki sağlanamamışsa (3/4) sunu sırasında kullanılan araç setiyle değerlendirmeye devam edilerek ölçütün karşılanmasına çalışılır.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to="" calcmode="lin" valueType="num">
                                      <p:cBhvr>
                                        <p:cTn id="7" dur="1" fill="hold"/>
                                        <p:tgtEl>
                                          <p:spTgt spid="252931">
                                            <p:txEl>
                                              <p:pRg st="0" end="0"/>
                                            </p:txEl>
                                          </p:spTgt>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252931">
                                            <p:txEl>
                                              <p:pRg st="1" end="1"/>
                                            </p:txEl>
                                          </p:spTgt>
                                        </p:tgtEl>
                                        <p:attrNameLst>
                                          <p:attrName>style.visibility</p:attrName>
                                        </p:attrNameLst>
                                      </p:cBhvr>
                                      <p:to>
                                        <p:strVal val="visible"/>
                                      </p:to>
                                    </p:set>
                                    <p:anim to="" calcmode="lin" valueType="num">
                                      <p:cBhvr>
                                        <p:cTn id="11" dur="1" fill="hold"/>
                                        <p:tgtEl>
                                          <p:spTgt spid="25293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0" y="854075"/>
            <a:ext cx="8737600" cy="4114800"/>
          </a:xfrm>
          <a:prstGeom prst="rect">
            <a:avLst/>
          </a:prstGeom>
          <a:noFill/>
          <a:ln w="9525">
            <a:noFill/>
            <a:miter lim="800000"/>
            <a:headEnd/>
            <a:tailEnd/>
          </a:ln>
        </p:spPr>
        <p:txBody>
          <a:bodyPr/>
          <a:lstStyle/>
          <a:p>
            <a:pPr marL="342900" indent="-342900">
              <a:lnSpc>
                <a:spcPct val="90000"/>
              </a:lnSpc>
              <a:spcBef>
                <a:spcPct val="20000"/>
              </a:spcBef>
              <a:buSzPct val="75000"/>
            </a:pPr>
            <a:r>
              <a:rPr lang="tr-TR" altLang="tr-TR" sz="3600" b="1" dirty="0" smtClean="0">
                <a:solidFill>
                  <a:srgbClr val="000000"/>
                </a:solidFill>
              </a:rPr>
              <a:t>          </a:t>
            </a:r>
            <a:r>
              <a:rPr lang="tr-TR" altLang="tr-TR" sz="3600" b="1" dirty="0" smtClean="0">
                <a:solidFill>
                  <a:srgbClr val="000000"/>
                </a:solidFill>
                <a:latin typeface="Calibri" pitchFamily="34" charset="0"/>
              </a:rPr>
              <a:t>Eğer </a:t>
            </a:r>
            <a:r>
              <a:rPr lang="tr-TR" altLang="tr-TR" sz="3600" b="1" dirty="0">
                <a:solidFill>
                  <a:srgbClr val="000000"/>
                </a:solidFill>
                <a:latin typeface="Calibri" pitchFamily="34" charset="0"/>
              </a:rPr>
              <a:t>bir ders saati içerisinde çocuk ölçütü karşılayamadıysa,çocuğun doğru tepki verdiği bir anda ders bitirilir. Diğer ders saatine kadar amacın gerçekleşmemesine neden olan öğretimsel </a:t>
            </a:r>
            <a:r>
              <a:rPr lang="tr-TR" altLang="tr-TR" sz="3600" b="1" dirty="0" smtClean="0">
                <a:solidFill>
                  <a:srgbClr val="000000"/>
                </a:solidFill>
                <a:latin typeface="Calibri" pitchFamily="34" charset="0"/>
              </a:rPr>
              <a:t>öğeler </a:t>
            </a:r>
            <a:r>
              <a:rPr lang="tr-TR" altLang="tr-TR" sz="3600" b="1" dirty="0">
                <a:solidFill>
                  <a:srgbClr val="000000"/>
                </a:solidFill>
                <a:latin typeface="Calibri" pitchFamily="34" charset="0"/>
              </a:rPr>
              <a:t>de (araç, </a:t>
            </a:r>
            <a:r>
              <a:rPr lang="tr-TR" altLang="tr-TR" sz="3600" b="1" dirty="0" err="1" smtClean="0">
                <a:solidFill>
                  <a:srgbClr val="000000"/>
                </a:solidFill>
                <a:latin typeface="Calibri" pitchFamily="34" charset="0"/>
              </a:rPr>
              <a:t>pekiştireçler</a:t>
            </a:r>
            <a:r>
              <a:rPr lang="tr-TR" altLang="tr-TR" sz="3600" b="1" dirty="0">
                <a:solidFill>
                  <a:srgbClr val="000000"/>
                </a:solidFill>
                <a:latin typeface="Calibri" pitchFamily="34" charset="0"/>
              </a:rPr>
              <a:t>, öğretimin yapıldığında öğrencinin yeri,göz hizasında yapılıp yapılmadığı) değişikliğe gidilerek öğretim amacı gerçekleştirmeye çalışılır.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ipe(up)">
                                      <p:cBhvr>
                                        <p:cTn id="7" dur="2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defRPr/>
            </a:pPr>
            <a:r>
              <a:rPr lang="tr-TR" b="1" dirty="0" smtClean="0">
                <a:solidFill>
                  <a:srgbClr val="FF0000"/>
                </a:solidFill>
                <a:latin typeface="Calibri" pitchFamily="34" charset="0"/>
              </a:rPr>
              <a:t>Yanlışsız Öğretim</a:t>
            </a:r>
          </a:p>
        </p:txBody>
      </p:sp>
      <p:sp>
        <p:nvSpPr>
          <p:cNvPr id="309251" name="Rectangle 3"/>
          <p:cNvSpPr>
            <a:spLocks noGrp="1" noChangeArrowheads="1"/>
          </p:cNvSpPr>
          <p:nvPr>
            <p:ph type="body" idx="1"/>
          </p:nvPr>
        </p:nvSpPr>
        <p:spPr/>
        <p:txBody>
          <a:bodyPr>
            <a:normAutofit/>
          </a:bodyPr>
          <a:lstStyle/>
          <a:p>
            <a:pPr eaLnBrk="1" hangingPunct="1">
              <a:buNone/>
              <a:defRPr/>
            </a:pPr>
            <a:r>
              <a:rPr lang="tr-TR" b="1" dirty="0" smtClean="0">
                <a:latin typeface="Calibri" pitchFamily="34" charset="0"/>
              </a:rPr>
              <a:t>              </a:t>
            </a:r>
            <a:r>
              <a:rPr lang="tr-TR" b="1" dirty="0" err="1" smtClean="0">
                <a:latin typeface="Calibri" pitchFamily="34" charset="0"/>
              </a:rPr>
              <a:t>Cipani</a:t>
            </a:r>
            <a:r>
              <a:rPr lang="tr-TR" b="1" dirty="0" smtClean="0">
                <a:latin typeface="Calibri" pitchFamily="34" charset="0"/>
              </a:rPr>
              <a:t> ve </a:t>
            </a:r>
            <a:r>
              <a:rPr lang="tr-TR" b="1" dirty="0" err="1" smtClean="0">
                <a:latin typeface="Calibri" pitchFamily="34" charset="0"/>
              </a:rPr>
              <a:t>Madigan</a:t>
            </a:r>
            <a:r>
              <a:rPr lang="tr-TR" b="1" dirty="0" smtClean="0">
                <a:latin typeface="Calibri" pitchFamily="34" charset="0"/>
              </a:rPr>
              <a:t> (</a:t>
            </a:r>
            <a:r>
              <a:rPr lang="tr-TR" b="1" dirty="0" smtClean="0">
                <a:latin typeface="Calibri" pitchFamily="34" charset="0"/>
              </a:rPr>
              <a:t>1986) geleneksel öğretim yöntemlerinin uygulanmasıyla yarar elde edemeyen bireyler için farklı öğretim yöntemleri kullandıklarını ifade etmişlerdir.</a:t>
            </a:r>
          </a:p>
          <a:p>
            <a:pPr eaLnBrk="1" hangingPunct="1">
              <a:buNone/>
              <a:defRPr/>
            </a:pPr>
            <a:r>
              <a:rPr lang="tr-TR" b="1" dirty="0" smtClean="0">
                <a:latin typeface="Calibri" pitchFamily="34" charset="0"/>
              </a:rPr>
              <a:t>              Yanlışsız </a:t>
            </a:r>
            <a:r>
              <a:rPr lang="tr-TR" b="1" dirty="0" smtClean="0">
                <a:latin typeface="Calibri" pitchFamily="34" charset="0"/>
              </a:rPr>
              <a:t>öğretimi, </a:t>
            </a:r>
            <a:r>
              <a:rPr lang="tr-TR" b="1" dirty="0" smtClean="0">
                <a:latin typeface="Calibri" pitchFamily="34" charset="0"/>
              </a:rPr>
              <a:t>uyaran ya da hedef davranışla ilgili araç gereçlerin programlanarak sunulması olarak açıklamışlardır.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9250"/>
                                        </p:tgtEl>
                                        <p:attrNameLst>
                                          <p:attrName>style.visibility</p:attrName>
                                        </p:attrNameLst>
                                      </p:cBhvr>
                                      <p:to>
                                        <p:strVal val="visible"/>
                                      </p:to>
                                    </p:set>
                                    <p:anim to="" calcmode="lin" valueType="num">
                                      <p:cBhvr>
                                        <p:cTn id="7" dur="1" fill="hold"/>
                                        <p:tgtEl>
                                          <p:spTgt spid="30925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9251">
                                            <p:txEl>
                                              <p:pRg st="0" end="0"/>
                                            </p:txEl>
                                          </p:spTgt>
                                        </p:tgtEl>
                                        <p:attrNameLst>
                                          <p:attrName>style.visibility</p:attrName>
                                        </p:attrNameLst>
                                      </p:cBhvr>
                                      <p:to>
                                        <p:strVal val="visible"/>
                                      </p:to>
                                    </p:set>
                                    <p:anim to="" calcmode="lin" valueType="num">
                                      <p:cBhvr>
                                        <p:cTn id="12" dur="1" fill="hold"/>
                                        <p:tgtEl>
                                          <p:spTgt spid="30925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09251">
                                            <p:txEl>
                                              <p:pRg st="1" end="1"/>
                                            </p:txEl>
                                          </p:spTgt>
                                        </p:tgtEl>
                                        <p:attrNameLst>
                                          <p:attrName>style.visibility</p:attrName>
                                        </p:attrNameLst>
                                      </p:cBhvr>
                                      <p:to>
                                        <p:strVal val="visible"/>
                                      </p:to>
                                    </p:set>
                                    <p:anim to="" calcmode="lin" valueType="num">
                                      <p:cBhvr>
                                        <p:cTn id="17" dur="1" fill="hold"/>
                                        <p:tgtEl>
                                          <p:spTgt spid="30925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764704"/>
            <a:ext cx="7704856" cy="5509200"/>
          </a:xfrm>
          <a:prstGeom prst="rect">
            <a:avLst/>
          </a:prstGeom>
        </p:spPr>
        <p:txBody>
          <a:bodyPr wrap="square">
            <a:spAutoFit/>
          </a:bodyPr>
          <a:lstStyle/>
          <a:p>
            <a:pPr>
              <a:defRPr/>
            </a:pPr>
            <a:r>
              <a:rPr lang="tr-TR" sz="3200" b="1" dirty="0" smtClean="0">
                <a:latin typeface="Calibri" pitchFamily="34" charset="0"/>
              </a:rPr>
              <a:t>        </a:t>
            </a:r>
            <a:r>
              <a:rPr lang="tr-TR" sz="3200" b="1" dirty="0" smtClean="0">
                <a:solidFill>
                  <a:srgbClr val="FF0000"/>
                </a:solidFill>
                <a:latin typeface="Calibri" pitchFamily="34" charset="0"/>
              </a:rPr>
              <a:t>Tepki İpuçlarının kullanıldığı yöntemler, </a:t>
            </a:r>
            <a:r>
              <a:rPr lang="tr-TR" sz="3200" b="1" dirty="0" smtClean="0">
                <a:latin typeface="Calibri" pitchFamily="34" charset="0"/>
              </a:rPr>
              <a:t>bireyin tepkide bulunmadan önce ipucu sunularak doğru tepkide bulunmasının sağlandığı yöntemlerdir.</a:t>
            </a:r>
          </a:p>
          <a:p>
            <a:pPr>
              <a:defRPr/>
            </a:pPr>
            <a:r>
              <a:rPr lang="tr-TR" sz="3200" b="1" dirty="0" smtClean="0">
                <a:latin typeface="Calibri" pitchFamily="34" charset="0"/>
              </a:rPr>
              <a:t>         </a:t>
            </a:r>
            <a:r>
              <a:rPr lang="tr-TR" sz="3200" b="1" dirty="0" smtClean="0">
                <a:solidFill>
                  <a:srgbClr val="FF0000"/>
                </a:solidFill>
                <a:latin typeface="Calibri" pitchFamily="34" charset="0"/>
              </a:rPr>
              <a:t>Uyaran ipuçlarının kullanıldığı yöntemler </a:t>
            </a:r>
            <a:r>
              <a:rPr lang="tr-TR" sz="3200" b="1" dirty="0" smtClean="0">
                <a:latin typeface="Calibri" pitchFamily="34" charset="0"/>
              </a:rPr>
              <a:t>ise, hedef davranışı başlatması beklenen hedef uyaranda ve ipucu sağlayan uyaranda, hedef uyaranın algılanmasını kolaylaştırmak amacıyla, sistematik uyarlamalar yapılması olarak tanımlanmaktadır.</a:t>
            </a:r>
            <a:endParaRPr lang="tr-TR" sz="3200" b="1"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611560" y="980728"/>
            <a:ext cx="7772400" cy="1470025"/>
          </a:xfrm>
        </p:spPr>
        <p:txBody>
          <a:bodyPr>
            <a:normAutofit fontScale="90000"/>
          </a:bodyPr>
          <a:lstStyle/>
          <a:p>
            <a:r>
              <a:rPr lang="tr-TR" b="1" dirty="0" smtClean="0">
                <a:solidFill>
                  <a:srgbClr val="FF0000"/>
                </a:solidFill>
              </a:rPr>
              <a:t>Kavramlar somut ve soyut (tanımlanmış) olarak incelenebilir;</a:t>
            </a:r>
            <a:endParaRPr lang="tr-TR" dirty="0">
              <a:solidFill>
                <a:srgbClr val="FF0000"/>
              </a:solidFill>
            </a:endParaRPr>
          </a:p>
        </p:txBody>
      </p:sp>
      <p:sp>
        <p:nvSpPr>
          <p:cNvPr id="4" name="3 Alt Başlık"/>
          <p:cNvSpPr>
            <a:spLocks noGrp="1"/>
          </p:cNvSpPr>
          <p:nvPr>
            <p:ph type="subTitle" idx="1"/>
          </p:nvPr>
        </p:nvSpPr>
        <p:spPr>
          <a:xfrm>
            <a:off x="1371600" y="2852936"/>
            <a:ext cx="6400800" cy="2785864"/>
          </a:xfrm>
        </p:spPr>
        <p:txBody>
          <a:bodyPr>
            <a:normAutofit fontScale="55000" lnSpcReduction="20000"/>
          </a:bodyPr>
          <a:lstStyle/>
          <a:p>
            <a:r>
              <a:rPr lang="tr-TR" b="1" i="1" dirty="0" smtClean="0">
                <a:solidFill>
                  <a:srgbClr val="33CC33"/>
                </a:solidFill>
                <a:effectLst>
                  <a:outerShdw blurRad="38100" dist="38100" dir="2700000" algn="tl">
                    <a:srgbClr val="000000"/>
                  </a:outerShdw>
                </a:effectLst>
              </a:rPr>
              <a:t/>
            </a:r>
            <a:br>
              <a:rPr lang="tr-TR" b="1" i="1" dirty="0" smtClean="0">
                <a:solidFill>
                  <a:srgbClr val="33CC33"/>
                </a:solidFill>
                <a:effectLst>
                  <a:outerShdw blurRad="38100" dist="38100" dir="2700000" algn="tl">
                    <a:srgbClr val="000000"/>
                  </a:outerShdw>
                </a:effectLst>
              </a:rPr>
            </a:br>
            <a:endParaRPr lang="tr-TR" dirty="0" smtClean="0"/>
          </a:p>
          <a:p>
            <a:pPr marL="342900" indent="-342900">
              <a:lnSpc>
                <a:spcPct val="90000"/>
              </a:lnSpc>
              <a:buClr>
                <a:schemeClr val="hlink"/>
              </a:buClr>
              <a:buSzPct val="80000"/>
              <a:defRPr/>
            </a:pPr>
            <a:r>
              <a:rPr lang="tr-TR" sz="5100" b="1" dirty="0" smtClean="0">
                <a:solidFill>
                  <a:srgbClr val="FF0000"/>
                </a:solidFill>
              </a:rPr>
              <a:t>Somut Kavramlar: </a:t>
            </a:r>
            <a:r>
              <a:rPr lang="tr-TR" sz="5100" b="1" dirty="0" smtClean="0">
                <a:solidFill>
                  <a:schemeClr val="tx1"/>
                </a:solidFill>
              </a:rPr>
              <a:t>Fiziksel özellikleri duyu organları ile algılanabilen kavramlardır. Somut kavramlar genellikle okul öncesi dönemde öğrenilmektedir. </a:t>
            </a:r>
            <a:endParaRPr lang="tr-TR" sz="5100" b="1" i="1" dirty="0" smtClean="0">
              <a:solidFill>
                <a:schemeClr val="tx1"/>
              </a:solidFill>
            </a:endParaRPr>
          </a:p>
          <a:p>
            <a:pPr marL="342900" indent="-342900">
              <a:lnSpc>
                <a:spcPct val="90000"/>
              </a:lnSpc>
              <a:buClr>
                <a:schemeClr val="hlink"/>
              </a:buClr>
              <a:buSzPct val="80000"/>
              <a:defRPr/>
            </a:pPr>
            <a:r>
              <a:rPr lang="tr-TR" sz="5100" b="1" i="1" dirty="0" smtClean="0">
                <a:solidFill>
                  <a:schemeClr val="tx1"/>
                </a:solidFill>
              </a:rPr>
              <a:t>	</a:t>
            </a:r>
          </a:p>
          <a:p>
            <a:pPr marL="342900" indent="-342900">
              <a:lnSpc>
                <a:spcPct val="90000"/>
              </a:lnSpc>
              <a:buClr>
                <a:schemeClr val="hlink"/>
              </a:buClr>
              <a:buSzPct val="80000"/>
              <a:defRPr/>
            </a:pPr>
            <a:r>
              <a:rPr lang="tr-TR" sz="5100" b="1" i="1" dirty="0" smtClean="0">
                <a:solidFill>
                  <a:schemeClr val="tx1"/>
                </a:solidFill>
              </a:rPr>
              <a:t>    </a:t>
            </a:r>
            <a:r>
              <a:rPr lang="tr-TR" sz="5100" b="1" dirty="0" smtClean="0">
                <a:solidFill>
                  <a:srgbClr val="FF0000"/>
                </a:solidFill>
              </a:rPr>
              <a:t>Örnek: ?</a:t>
            </a:r>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764704"/>
            <a:ext cx="7920880" cy="5016758"/>
          </a:xfrm>
          <a:prstGeom prst="rect">
            <a:avLst/>
          </a:prstGeom>
        </p:spPr>
        <p:txBody>
          <a:bodyPr wrap="square">
            <a:spAutoFit/>
          </a:bodyPr>
          <a:lstStyle/>
          <a:p>
            <a:pPr>
              <a:defRPr/>
            </a:pPr>
            <a:r>
              <a:rPr lang="tr-TR" sz="3200" b="1" dirty="0" smtClean="0">
                <a:latin typeface="Calibri" pitchFamily="34" charset="0"/>
              </a:rPr>
              <a:t>       Soru yada ifade olarak sunulabilen hedef uyaran bireye yanıt vermesi gerektiğini anımsatmak üzere kullanılır.</a:t>
            </a:r>
          </a:p>
          <a:p>
            <a:pPr>
              <a:defRPr/>
            </a:pPr>
            <a:r>
              <a:rPr lang="tr-TR" sz="3200" b="1" dirty="0" smtClean="0">
                <a:latin typeface="Calibri" pitchFamily="34" charset="0"/>
              </a:rPr>
              <a:t>       Bireyin tepkisi üzerindeki etkisine göre iki tür ipucu söz konusudur.</a:t>
            </a:r>
          </a:p>
          <a:p>
            <a:pPr>
              <a:defRPr/>
            </a:pPr>
            <a:r>
              <a:rPr lang="tr-TR" sz="3200" b="1" dirty="0" smtClean="0">
                <a:latin typeface="Calibri" pitchFamily="34" charset="0"/>
              </a:rPr>
              <a:t>       Kontrol edici ipucu, bireyin doğru tepkisini kesinleştiren ipucudur.</a:t>
            </a:r>
          </a:p>
          <a:p>
            <a:pPr>
              <a:defRPr/>
            </a:pPr>
            <a:r>
              <a:rPr lang="tr-TR" sz="3200" b="1" dirty="0" smtClean="0">
                <a:latin typeface="Calibri" pitchFamily="34" charset="0"/>
              </a:rPr>
              <a:t>       Kontrol edici olmayan ipucu, bireyin doğru tepkide bulunma olasılığını arttıran ancak kesinleştirmeyen ipucudur.</a:t>
            </a:r>
            <a:endParaRPr lang="tr-TR" sz="3200" b="1" dirty="0">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836712"/>
            <a:ext cx="7848872" cy="5509200"/>
          </a:xfrm>
          <a:prstGeom prst="rect">
            <a:avLst/>
          </a:prstGeom>
        </p:spPr>
        <p:txBody>
          <a:bodyPr wrap="square">
            <a:spAutoFit/>
          </a:bodyPr>
          <a:lstStyle/>
          <a:p>
            <a:pPr>
              <a:defRPr/>
            </a:pPr>
            <a:r>
              <a:rPr lang="tr-TR" sz="3200" b="1" dirty="0" smtClean="0">
                <a:solidFill>
                  <a:srgbClr val="FF0000"/>
                </a:solidFill>
                <a:latin typeface="Calibri" pitchFamily="34" charset="0"/>
              </a:rPr>
              <a:t>Deneme:</a:t>
            </a:r>
            <a:r>
              <a:rPr lang="tr-TR" sz="3200" b="1" dirty="0" smtClean="0">
                <a:latin typeface="Calibri" pitchFamily="34" charset="0"/>
              </a:rPr>
              <a:t> Davranış öncesi uyaranları, bireyin davranışını ve davranış sonrası uyaranları kapsar. </a:t>
            </a:r>
          </a:p>
          <a:p>
            <a:pPr>
              <a:defRPr/>
            </a:pPr>
            <a:r>
              <a:rPr lang="tr-TR" sz="3200" b="1" dirty="0" smtClean="0">
                <a:solidFill>
                  <a:srgbClr val="FF0000"/>
                </a:solidFill>
                <a:latin typeface="Calibri" pitchFamily="34" charset="0"/>
              </a:rPr>
              <a:t>Yanıt Aralığı: </a:t>
            </a:r>
            <a:r>
              <a:rPr lang="tr-TR" sz="3200" b="1" dirty="0" smtClean="0">
                <a:latin typeface="Calibri" pitchFamily="34" charset="0"/>
              </a:rPr>
              <a:t>Hedef uyaran </a:t>
            </a:r>
            <a:r>
              <a:rPr lang="tr-TR" sz="3200" b="1" dirty="0" smtClean="0">
                <a:latin typeface="Calibri" pitchFamily="34" charset="0"/>
              </a:rPr>
              <a:t>(ana yönerge) ve </a:t>
            </a:r>
            <a:r>
              <a:rPr lang="tr-TR" sz="3200" b="1" dirty="0" smtClean="0">
                <a:latin typeface="Calibri" pitchFamily="34" charset="0"/>
              </a:rPr>
              <a:t>ipucu sunulduktan sonra bireyin yanıt vermesini beklemek üzere geçen süre olarak tanımlanmaktadır.</a:t>
            </a:r>
          </a:p>
          <a:p>
            <a:pPr>
              <a:defRPr/>
            </a:pPr>
            <a:r>
              <a:rPr lang="tr-TR" sz="3200" b="1" dirty="0" smtClean="0">
                <a:solidFill>
                  <a:srgbClr val="FF0000"/>
                </a:solidFill>
                <a:latin typeface="Calibri" pitchFamily="34" charset="0"/>
              </a:rPr>
              <a:t>Denemeler arası süre: </a:t>
            </a:r>
            <a:r>
              <a:rPr lang="tr-TR" sz="3200" b="1" dirty="0" smtClean="0">
                <a:latin typeface="Calibri" pitchFamily="34" charset="0"/>
              </a:rPr>
              <a:t>Bireye hedef uyaran ve ipucu sunularak yanıt aralığı süresince bireyin yanıt </a:t>
            </a:r>
            <a:r>
              <a:rPr lang="tr-TR" sz="3200" b="1" dirty="0" smtClean="0">
                <a:latin typeface="Calibri" pitchFamily="34" charset="0"/>
              </a:rPr>
              <a:t>vermesini </a:t>
            </a:r>
            <a:r>
              <a:rPr lang="tr-TR" sz="3200" b="1" dirty="0" smtClean="0">
                <a:latin typeface="Calibri" pitchFamily="34" charset="0"/>
              </a:rPr>
              <a:t>bekledikten sonra yeni bir hedef uyaran sunmak üzere geçen süredir</a:t>
            </a:r>
            <a:r>
              <a:rPr lang="tr-TR" sz="3200" b="1" dirty="0" smtClean="0">
                <a:latin typeface="Calibri" pitchFamily="34" charset="0"/>
              </a:rPr>
              <a:t>.</a:t>
            </a:r>
            <a:endParaRPr lang="tr-TR" sz="3200" b="1" dirty="0" smtClean="0">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052736"/>
            <a:ext cx="7848872" cy="3416320"/>
          </a:xfrm>
          <a:prstGeom prst="rect">
            <a:avLst/>
          </a:prstGeom>
        </p:spPr>
        <p:txBody>
          <a:bodyPr wrap="square">
            <a:spAutoFit/>
          </a:bodyPr>
          <a:lstStyle/>
          <a:p>
            <a:pPr>
              <a:defRPr/>
            </a:pPr>
            <a:r>
              <a:rPr lang="tr-TR" sz="3600" b="1" dirty="0" smtClean="0">
                <a:solidFill>
                  <a:srgbClr val="FF0000"/>
                </a:solidFill>
                <a:latin typeface="Calibri" pitchFamily="34" charset="0"/>
              </a:rPr>
              <a:t>Silikleştirme (Geri Çekim):</a:t>
            </a:r>
            <a:r>
              <a:rPr lang="tr-TR" sz="3600" b="1" dirty="0" smtClean="0">
                <a:latin typeface="Calibri" pitchFamily="34" charset="0"/>
              </a:rPr>
              <a:t> Yanlışsız </a:t>
            </a:r>
            <a:r>
              <a:rPr lang="tr-TR" sz="3600" b="1" dirty="0" smtClean="0">
                <a:latin typeface="Calibri" pitchFamily="34" charset="0"/>
              </a:rPr>
              <a:t>öğretim yöntemlerinde silikleştirme üç şekilde yapılmaktadır. </a:t>
            </a:r>
          </a:p>
          <a:p>
            <a:pPr marL="82296" indent="0">
              <a:buFont typeface="Arial" charset="0"/>
              <a:buNone/>
              <a:defRPr/>
            </a:pPr>
            <a:r>
              <a:rPr lang="tr-TR" sz="3600" b="1" dirty="0" smtClean="0">
                <a:solidFill>
                  <a:srgbClr val="FF0000"/>
                </a:solidFill>
                <a:latin typeface="Calibri" pitchFamily="34" charset="0"/>
              </a:rPr>
              <a:t>a) </a:t>
            </a:r>
            <a:r>
              <a:rPr lang="tr-TR" sz="3600" b="1" dirty="0" smtClean="0">
                <a:latin typeface="Calibri" pitchFamily="34" charset="0"/>
              </a:rPr>
              <a:t>ipucunda silikleştirme, </a:t>
            </a:r>
          </a:p>
          <a:p>
            <a:pPr marL="82296" indent="0">
              <a:buFont typeface="Arial" charset="0"/>
              <a:buNone/>
              <a:defRPr/>
            </a:pPr>
            <a:r>
              <a:rPr lang="tr-TR" sz="3600" b="1" dirty="0" smtClean="0">
                <a:solidFill>
                  <a:srgbClr val="FF0000"/>
                </a:solidFill>
                <a:latin typeface="Calibri" pitchFamily="34" charset="0"/>
              </a:rPr>
              <a:t>b) </a:t>
            </a:r>
            <a:r>
              <a:rPr lang="tr-TR" sz="3600" b="1" dirty="0" err="1" smtClean="0">
                <a:latin typeface="Calibri" pitchFamily="34" charset="0"/>
              </a:rPr>
              <a:t>pekiştireçlerde</a:t>
            </a:r>
            <a:r>
              <a:rPr lang="tr-TR" sz="3600" b="1" dirty="0" smtClean="0">
                <a:latin typeface="Calibri" pitchFamily="34" charset="0"/>
              </a:rPr>
              <a:t> silikleştirme, </a:t>
            </a:r>
          </a:p>
          <a:p>
            <a:pPr marL="82296" indent="0">
              <a:buFont typeface="Arial" charset="0"/>
              <a:buNone/>
              <a:defRPr/>
            </a:pPr>
            <a:r>
              <a:rPr lang="tr-TR" sz="3600" b="1" dirty="0" smtClean="0">
                <a:solidFill>
                  <a:srgbClr val="FF0000"/>
                </a:solidFill>
                <a:latin typeface="Calibri" pitchFamily="34" charset="0"/>
              </a:rPr>
              <a:t>c) </a:t>
            </a:r>
            <a:r>
              <a:rPr lang="tr-TR" sz="3600" b="1" dirty="0" smtClean="0">
                <a:latin typeface="Calibri" pitchFamily="34" charset="0"/>
              </a:rPr>
              <a:t>uyaranda silikleştirme</a:t>
            </a:r>
            <a:endParaRPr lang="tr-TR" sz="3600" b="1" dirty="0">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683568" y="764704"/>
            <a:ext cx="7772400" cy="1470025"/>
          </a:xfrm>
        </p:spPr>
        <p:txBody>
          <a:bodyPr/>
          <a:lstStyle/>
          <a:p>
            <a:r>
              <a:rPr lang="tr-TR" b="1" dirty="0" smtClean="0">
                <a:solidFill>
                  <a:srgbClr val="FF0000"/>
                </a:solidFill>
                <a:latin typeface="Calibri" pitchFamily="34" charset="0"/>
              </a:rPr>
              <a:t>Yanlışsız Öğretim Yöntemleri</a:t>
            </a:r>
            <a:endParaRPr lang="tr-TR" b="1" dirty="0">
              <a:solidFill>
                <a:srgbClr val="FF0000"/>
              </a:solidFill>
              <a:latin typeface="Calibri" pitchFamily="34" charset="0"/>
            </a:endParaRPr>
          </a:p>
        </p:txBody>
      </p:sp>
      <p:sp>
        <p:nvSpPr>
          <p:cNvPr id="4" name="3 Alt Başlık"/>
          <p:cNvSpPr>
            <a:spLocks noGrp="1"/>
          </p:cNvSpPr>
          <p:nvPr>
            <p:ph type="subTitle" idx="1"/>
          </p:nvPr>
        </p:nvSpPr>
        <p:spPr>
          <a:xfrm>
            <a:off x="1259632" y="2708920"/>
            <a:ext cx="6400800" cy="1752600"/>
          </a:xfrm>
        </p:spPr>
        <p:txBody>
          <a:bodyPr>
            <a:normAutofit fontScale="92500" lnSpcReduction="10000"/>
          </a:bodyPr>
          <a:lstStyle/>
          <a:p>
            <a:pPr>
              <a:defRPr/>
            </a:pPr>
            <a:r>
              <a:rPr lang="tr-TR" sz="3600" b="1" dirty="0" smtClean="0">
                <a:solidFill>
                  <a:schemeClr val="tx1"/>
                </a:solidFill>
                <a:latin typeface="Calibri" pitchFamily="34" charset="0"/>
              </a:rPr>
              <a:t>Eş Zamanlı İpucuyla Öğretim</a:t>
            </a:r>
          </a:p>
          <a:p>
            <a:pPr marL="82296">
              <a:defRPr/>
            </a:pPr>
            <a:endParaRPr lang="tr-TR" sz="3600" b="1" dirty="0" smtClean="0">
              <a:solidFill>
                <a:schemeClr val="tx1"/>
              </a:solidFill>
              <a:latin typeface="Calibri" pitchFamily="34" charset="0"/>
            </a:endParaRPr>
          </a:p>
          <a:p>
            <a:pPr>
              <a:defRPr/>
            </a:pPr>
            <a:r>
              <a:rPr lang="tr-TR" sz="3600" b="1" dirty="0" smtClean="0">
                <a:solidFill>
                  <a:schemeClr val="tx1"/>
                </a:solidFill>
                <a:latin typeface="Calibri" pitchFamily="34" charset="0"/>
              </a:rPr>
              <a:t>Sabit Bekleme Süreli Öğretim</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a:defRPr/>
            </a:pPr>
            <a:endParaRPr lang="tr-TR" dirty="0"/>
          </a:p>
        </p:txBody>
      </p:sp>
      <p:pic>
        <p:nvPicPr>
          <p:cNvPr id="59396" name="Picture 2"/>
          <p:cNvPicPr>
            <a:picLocks noChangeAspect="1" noChangeArrowheads="1"/>
          </p:cNvPicPr>
          <p:nvPr/>
        </p:nvPicPr>
        <p:blipFill>
          <a:blip r:embed="rId2" cstate="print"/>
          <a:srcRect/>
          <a:stretch>
            <a:fillRect/>
          </a:stretch>
        </p:blipFill>
        <p:spPr bwMode="auto">
          <a:xfrm>
            <a:off x="304800" y="609600"/>
            <a:ext cx="8153400" cy="5943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rgbClr val="FF0000"/>
                </a:solidFill>
                <a:latin typeface="Calibri" pitchFamily="34" charset="0"/>
              </a:rPr>
              <a:t>Sabit Bekleme Süreli Öğretim</a:t>
            </a:r>
            <a:endParaRPr lang="tr-TR" b="1" dirty="0">
              <a:solidFill>
                <a:srgbClr val="FF0000"/>
              </a:solidFill>
              <a:latin typeface="Calibri" pitchFamily="34" charset="0"/>
            </a:endParaRPr>
          </a:p>
        </p:txBody>
      </p:sp>
      <p:sp>
        <p:nvSpPr>
          <p:cNvPr id="3" name="İçerik Yer Tutucusu 2"/>
          <p:cNvSpPr>
            <a:spLocks noGrp="1"/>
          </p:cNvSpPr>
          <p:nvPr>
            <p:ph idx="1"/>
          </p:nvPr>
        </p:nvSpPr>
        <p:spPr/>
        <p:txBody>
          <a:bodyPr>
            <a:normAutofit fontScale="85000" lnSpcReduction="20000"/>
          </a:bodyPr>
          <a:lstStyle/>
          <a:p>
            <a:pPr marL="82296" indent="0">
              <a:buFont typeface="Arial" charset="0"/>
              <a:buNone/>
              <a:defRPr/>
            </a:pPr>
            <a:r>
              <a:rPr lang="tr-TR" b="1" dirty="0" smtClean="0"/>
              <a:t>     Sabit </a:t>
            </a:r>
            <a:r>
              <a:rPr lang="tr-TR" b="1" dirty="0"/>
              <a:t>bekleme süreli öğretim ; öğrenme güçlükleri, hafif-orta-ileri derecede zihin özürlülük, görme e işitme özrü, çok özürlülük ve otizm gibi değişik özür gruplarına öğretim yapmakta etkili bir yöntemdir.</a:t>
            </a:r>
          </a:p>
          <a:p>
            <a:pPr marL="82296" indent="0">
              <a:buFont typeface="Arial" charset="0"/>
              <a:buNone/>
              <a:defRPr/>
            </a:pPr>
            <a:r>
              <a:rPr lang="tr-TR" b="1" dirty="0" smtClean="0"/>
              <a:t>     Sabit </a:t>
            </a:r>
            <a:r>
              <a:rPr lang="tr-TR" b="1" dirty="0"/>
              <a:t>bekleme süreli öğretim iki aşamadan oluşmaktadır: </a:t>
            </a:r>
            <a:endParaRPr lang="tr-TR" b="1" dirty="0" smtClean="0"/>
          </a:p>
          <a:p>
            <a:pPr marL="596646" indent="-514350">
              <a:buNone/>
              <a:defRPr/>
            </a:pPr>
            <a:r>
              <a:rPr lang="tr-TR" b="1" dirty="0" smtClean="0">
                <a:solidFill>
                  <a:srgbClr val="FF0000"/>
                </a:solidFill>
              </a:rPr>
              <a:t>     Sıfır </a:t>
            </a:r>
            <a:r>
              <a:rPr lang="tr-TR" b="1" dirty="0">
                <a:solidFill>
                  <a:srgbClr val="FF0000"/>
                </a:solidFill>
              </a:rPr>
              <a:t>saniye bekleme süreli denemeler </a:t>
            </a:r>
            <a:r>
              <a:rPr lang="tr-TR" b="1" dirty="0" smtClean="0">
                <a:solidFill>
                  <a:srgbClr val="FF0000"/>
                </a:solidFill>
              </a:rPr>
              <a:t> </a:t>
            </a:r>
          </a:p>
          <a:p>
            <a:pPr marL="596646" indent="-514350">
              <a:buNone/>
              <a:defRPr/>
            </a:pPr>
            <a:r>
              <a:rPr lang="tr-TR" b="1" dirty="0" smtClean="0">
                <a:solidFill>
                  <a:srgbClr val="FF0000"/>
                </a:solidFill>
              </a:rPr>
              <a:t>     Sabit </a:t>
            </a:r>
            <a:r>
              <a:rPr lang="tr-TR" b="1" dirty="0">
                <a:solidFill>
                  <a:srgbClr val="FF0000"/>
                </a:solidFill>
              </a:rPr>
              <a:t>bekleme süreli </a:t>
            </a:r>
            <a:r>
              <a:rPr lang="tr-TR" b="1" dirty="0" smtClean="0">
                <a:solidFill>
                  <a:srgbClr val="FF0000"/>
                </a:solidFill>
              </a:rPr>
              <a:t>denemeler</a:t>
            </a:r>
          </a:p>
          <a:p>
            <a:pPr marL="596646" indent="-514350" algn="ctr">
              <a:buNone/>
              <a:defRPr/>
            </a:pPr>
            <a:r>
              <a:rPr lang="tr-TR" b="1" dirty="0" smtClean="0"/>
              <a:t>     Belli </a:t>
            </a:r>
            <a:r>
              <a:rPr lang="tr-TR" b="1" dirty="0"/>
              <a:t>bir sayıda sunulan sıfır saniye bekleme denemelerinde, hedef uyarının ardından bireyin doğru yanıt vermesini sağlamak üzere kontrol edici ipucu sunulur.</a:t>
            </a:r>
          </a:p>
          <a:p>
            <a:pPr>
              <a:defRPr/>
            </a:pP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11560" y="332656"/>
            <a:ext cx="7992888" cy="6124754"/>
          </a:xfrm>
          <a:prstGeom prst="rect">
            <a:avLst/>
          </a:prstGeom>
        </p:spPr>
        <p:txBody>
          <a:bodyPr wrap="square">
            <a:spAutoFit/>
          </a:bodyPr>
          <a:lstStyle/>
          <a:p>
            <a:pPr marL="82296" indent="0">
              <a:buFont typeface="Arial" charset="0"/>
              <a:buNone/>
              <a:defRPr/>
            </a:pPr>
            <a:r>
              <a:rPr lang="tr-TR" sz="2800" b="1" dirty="0" smtClean="0">
                <a:latin typeface="Calibri" pitchFamily="34" charset="0"/>
              </a:rPr>
              <a:t>       Sabit bekleme süreli öğretim uygulamasında gerçekleştirilen ilk birkaç oturumda , beceri yönergesi ve kontrol edici ipucu eşzamanlı olarak sunulur ve bu oturumlara sıfır saniye bekleme süreli denemeler denir.</a:t>
            </a:r>
          </a:p>
          <a:p>
            <a:pPr marL="82296" indent="0">
              <a:buFont typeface="Arial" charset="0"/>
              <a:buNone/>
              <a:defRPr/>
            </a:pPr>
            <a:r>
              <a:rPr lang="tr-TR" sz="2800" b="1" dirty="0" smtClean="0">
                <a:latin typeface="Calibri" pitchFamily="34" charset="0"/>
              </a:rPr>
              <a:t>       Belirli sayıda sıfır saniye bekleme süreli deneme oturumu gerçekleştirildikten sonra uygulamacı beceri yönergesi ve kontrol edici ipucu arasında geçen sabit süreyi belirler ve tüm uygulamalarda bu sabit süre kadar bekler. Bu sürece sabit bekleme süreli deneme oturumları denir. Beceri yönergesi ve kontrol edici ipucu arasında geçen süreye ise ipucunu geciktirme aralığı denir. Bu aralık tüm oturumlarda sabit tutulur.</a:t>
            </a:r>
            <a:endParaRPr lang="tr-TR" sz="2800" b="1" dirty="0">
              <a:latin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620688"/>
            <a:ext cx="7488832" cy="5786199"/>
          </a:xfrm>
          <a:prstGeom prst="rect">
            <a:avLst/>
          </a:prstGeom>
        </p:spPr>
        <p:txBody>
          <a:bodyPr wrap="square">
            <a:spAutoFit/>
          </a:bodyPr>
          <a:lstStyle/>
          <a:p>
            <a:pPr>
              <a:defRPr/>
            </a:pPr>
            <a:r>
              <a:rPr lang="tr-TR" sz="3200" b="1" dirty="0" smtClean="0">
                <a:latin typeface="Calibri" pitchFamily="34" charset="0"/>
              </a:rPr>
              <a:t>       Denekler ipucu alarak iki oturum </a:t>
            </a:r>
            <a:r>
              <a:rPr lang="tr-TR" sz="3200" b="1" dirty="0" err="1" smtClean="0">
                <a:latin typeface="Calibri" pitchFamily="34" charset="0"/>
              </a:rPr>
              <a:t>ard</a:t>
            </a:r>
            <a:r>
              <a:rPr lang="tr-TR" sz="3200" b="1" dirty="0" smtClean="0">
                <a:latin typeface="Calibri" pitchFamily="34" charset="0"/>
              </a:rPr>
              <a:t> arda %100 doğru tepki verinceye değin 0 sn. bekleme süreli deneme gerçekleştirdikleri görülmüştür. Geriye kalan diğer denemelerde ise, ipucunun sunulması sabit bir süre beklenerek gerçekleştirilir. Diğer bir deyişle, hedef uyaran ve kontrol edici ipucu arasında geçen süre 4-5 saniye gibi sabit bir süreye kadar çıkarılır. Bu sürece kontrol edici ipucunun silikleştirilmesi süreci denir.</a:t>
            </a:r>
          </a:p>
          <a:p>
            <a:pPr>
              <a:defRPr/>
            </a:pP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908720"/>
            <a:ext cx="7848872" cy="3970318"/>
          </a:xfrm>
          <a:prstGeom prst="rect">
            <a:avLst/>
          </a:prstGeom>
        </p:spPr>
        <p:txBody>
          <a:bodyPr wrap="square">
            <a:spAutoFit/>
          </a:bodyPr>
          <a:lstStyle/>
          <a:p>
            <a:pPr>
              <a:defRPr/>
            </a:pPr>
            <a:r>
              <a:rPr lang="tr-TR" sz="2800" b="1" dirty="0" smtClean="0">
                <a:latin typeface="Calibri" pitchFamily="34" charset="0"/>
              </a:rPr>
              <a:t>       Sabit bekleme süreli öğretimde ipucu zaman bağlamında silikleştirilmektedir. Bu ifadeyi biraz açıklayacak olursak, sabit bekleme süreli öğretimde ipucunu silikleştirmek için ipucunun türünde ya da özelliklerinde herhangi bir değişiklik ( örneğin, tam fiziksel ipucundan sözel ipucuna geçiş ya da tam fiziksel ipucunun yoğunluğunda bir değişiklik) yapılmaz. Öğretimin tamamında aynı ipucu ile öğretim sürdürülür.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a:p>
        </p:txBody>
      </p:sp>
      <p:sp>
        <p:nvSpPr>
          <p:cNvPr id="3" name="İçerik Yer Tutucusu 2"/>
          <p:cNvSpPr>
            <a:spLocks noGrp="1"/>
          </p:cNvSpPr>
          <p:nvPr>
            <p:ph idx="1"/>
          </p:nvPr>
        </p:nvSpPr>
        <p:spPr/>
        <p:txBody>
          <a:bodyPr/>
          <a:lstStyle/>
          <a:p>
            <a:pPr>
              <a:defRPr/>
            </a:pPr>
            <a:endParaRPr lang="tr-TR" dirty="0"/>
          </a:p>
        </p:txBody>
      </p:sp>
      <p:pic>
        <p:nvPicPr>
          <p:cNvPr id="64516" name="Picture 2"/>
          <p:cNvPicPr>
            <a:picLocks noChangeAspect="1" noChangeArrowheads="1"/>
          </p:cNvPicPr>
          <p:nvPr/>
        </p:nvPicPr>
        <p:blipFill>
          <a:blip r:embed="rId2" cstate="print"/>
          <a:srcRect/>
          <a:stretch>
            <a:fillRect/>
          </a:stretch>
        </p:blipFill>
        <p:spPr bwMode="auto">
          <a:xfrm>
            <a:off x="346075" y="263525"/>
            <a:ext cx="8534400" cy="6248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971600" y="764704"/>
            <a:ext cx="7776864" cy="4315027"/>
          </a:xfrm>
          <a:prstGeom prst="rect">
            <a:avLst/>
          </a:prstGeom>
        </p:spPr>
        <p:txBody>
          <a:bodyPr wrap="square">
            <a:spAutoFit/>
          </a:bodyPr>
          <a:lstStyle/>
          <a:p>
            <a:pPr marL="342900" indent="-342900" algn="just">
              <a:lnSpc>
                <a:spcPct val="90000"/>
              </a:lnSpc>
              <a:spcBef>
                <a:spcPct val="20000"/>
              </a:spcBef>
              <a:buClr>
                <a:schemeClr val="hlink"/>
              </a:buClr>
              <a:buSzPct val="80000"/>
              <a:buFont typeface="Wingdings" pitchFamily="2" charset="2"/>
              <a:buNone/>
              <a:defRPr/>
            </a:pPr>
            <a:r>
              <a:rPr lang="tr-TR" sz="2800" b="1" dirty="0" smtClean="0">
                <a:solidFill>
                  <a:srgbClr val="FF0000"/>
                </a:solidFill>
                <a:latin typeface="Calibri" pitchFamily="34" charset="0"/>
              </a:rPr>
              <a:t>Soyut (tanımlanmış) Kavramlar: </a:t>
            </a:r>
            <a:r>
              <a:rPr lang="tr-TR" sz="2800" b="1" dirty="0" smtClean="0">
                <a:latin typeface="Calibri" pitchFamily="34" charset="0"/>
              </a:rPr>
              <a:t>Bazı kavramlar, kavramın nitelikleri ya da kavramlar arasındaki ilişkiler, objenin kendisi somut olarak gösterilerek açıklanamaz. Bu tür  kavramların tanımlanması gereklidir. </a:t>
            </a:r>
          </a:p>
          <a:p>
            <a:pPr marL="342900" indent="-342900" algn="just">
              <a:lnSpc>
                <a:spcPct val="90000"/>
              </a:lnSpc>
              <a:spcBef>
                <a:spcPct val="20000"/>
              </a:spcBef>
              <a:buClr>
                <a:schemeClr val="hlink"/>
              </a:buClr>
              <a:buSzPct val="80000"/>
              <a:buFont typeface="Wingdings" pitchFamily="2" charset="2"/>
              <a:buNone/>
              <a:defRPr/>
            </a:pPr>
            <a:endParaRPr lang="tr-TR" sz="2800" b="1" dirty="0" smtClean="0">
              <a:latin typeface="Calibri" pitchFamily="34" charset="0"/>
            </a:endParaRPr>
          </a:p>
          <a:p>
            <a:pPr marL="342900" indent="-342900" algn="just">
              <a:lnSpc>
                <a:spcPct val="90000"/>
              </a:lnSpc>
              <a:spcBef>
                <a:spcPct val="20000"/>
              </a:spcBef>
              <a:buClr>
                <a:schemeClr val="hlink"/>
              </a:buClr>
              <a:buSzPct val="80000"/>
              <a:buFont typeface="Wingdings" pitchFamily="2" charset="2"/>
              <a:buNone/>
              <a:defRPr/>
            </a:pPr>
            <a:r>
              <a:rPr lang="tr-TR" sz="2800" b="1" dirty="0" smtClean="0">
                <a:solidFill>
                  <a:srgbClr val="FF0000"/>
                </a:solidFill>
                <a:latin typeface="Calibri" pitchFamily="34" charset="0"/>
              </a:rPr>
              <a:t>Örnek: ?</a:t>
            </a:r>
          </a:p>
          <a:p>
            <a:pPr marL="342900" indent="-342900" algn="just">
              <a:lnSpc>
                <a:spcPct val="90000"/>
              </a:lnSpc>
              <a:spcBef>
                <a:spcPct val="20000"/>
              </a:spcBef>
              <a:buClr>
                <a:schemeClr val="hlink"/>
              </a:buClr>
              <a:buSzPct val="80000"/>
              <a:buFont typeface="Wingdings" pitchFamily="2" charset="2"/>
              <a:buNone/>
              <a:defRPr/>
            </a:pPr>
            <a:endParaRPr lang="tr-TR" sz="2800" b="1" dirty="0" smtClean="0">
              <a:latin typeface="Calibri" pitchFamily="34" charset="0"/>
            </a:endParaRPr>
          </a:p>
          <a:p>
            <a:pPr marL="342900" indent="-342900" algn="just">
              <a:lnSpc>
                <a:spcPct val="90000"/>
              </a:lnSpc>
              <a:spcBef>
                <a:spcPct val="20000"/>
              </a:spcBef>
              <a:buClr>
                <a:schemeClr val="hlink"/>
              </a:buClr>
              <a:buSzPct val="80000"/>
              <a:buFont typeface="Wingdings" pitchFamily="2" charset="2"/>
              <a:buNone/>
              <a:defRPr/>
            </a:pPr>
            <a:r>
              <a:rPr lang="tr-TR" sz="2800" b="1" dirty="0" smtClean="0">
                <a:latin typeface="Calibri" pitchFamily="34" charset="0"/>
              </a:rPr>
              <a:t>	*Somut kavramlar, soyut kavramların öğrenilmesinde önkoşul dur. </a:t>
            </a:r>
            <a:endParaRPr lang="tr-TR" sz="2800" b="1" dirty="0">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476672"/>
            <a:ext cx="7772400" cy="1470025"/>
          </a:xfrm>
        </p:spPr>
        <p:txBody>
          <a:bodyPr/>
          <a:lstStyle/>
          <a:p>
            <a:r>
              <a:rPr lang="tr-TR" b="1" dirty="0" smtClean="0">
                <a:solidFill>
                  <a:srgbClr val="FF0000"/>
                </a:solidFill>
                <a:latin typeface="Calibri" pitchFamily="34" charset="0"/>
              </a:rPr>
              <a:t>EŞZAMANLI İPUCUYLA ÖĞRETİM</a:t>
            </a:r>
            <a:endParaRPr lang="tr-TR" b="1" dirty="0">
              <a:solidFill>
                <a:srgbClr val="FF0000"/>
              </a:solidFill>
              <a:latin typeface="Calibri" pitchFamily="34" charset="0"/>
            </a:endParaRPr>
          </a:p>
        </p:txBody>
      </p:sp>
      <p:sp>
        <p:nvSpPr>
          <p:cNvPr id="3" name="2 Alt Başlık"/>
          <p:cNvSpPr>
            <a:spLocks noGrp="1"/>
          </p:cNvSpPr>
          <p:nvPr>
            <p:ph type="subTitle" idx="1"/>
          </p:nvPr>
        </p:nvSpPr>
        <p:spPr>
          <a:xfrm>
            <a:off x="467544" y="1844824"/>
            <a:ext cx="7920880" cy="1752600"/>
          </a:xfrm>
        </p:spPr>
        <p:txBody>
          <a:bodyPr>
            <a:normAutofit fontScale="25000" lnSpcReduction="20000"/>
          </a:bodyPr>
          <a:lstStyle/>
          <a:p>
            <a:pPr marL="82296" algn="l">
              <a:defRPr/>
            </a:pPr>
            <a:r>
              <a:rPr lang="tr-TR" sz="9600" b="1" dirty="0" smtClean="0">
                <a:solidFill>
                  <a:schemeClr val="tx1"/>
                </a:solidFill>
                <a:latin typeface="Calibri" pitchFamily="34" charset="0"/>
              </a:rPr>
              <a:t>       Eşzamanlı ipucuyla öğretim, sabit bekleme süreli öğretimin 0 sn. denemeleri gibi gerçekleştirilmektedir. </a:t>
            </a:r>
          </a:p>
          <a:p>
            <a:pPr marL="82296" algn="l">
              <a:defRPr/>
            </a:pPr>
            <a:r>
              <a:rPr lang="tr-TR" sz="9600" b="1" dirty="0" smtClean="0">
                <a:solidFill>
                  <a:schemeClr val="tx1"/>
                </a:solidFill>
                <a:latin typeface="Calibri" pitchFamily="34" charset="0"/>
              </a:rPr>
              <a:t>       Eşzamanlı ipucuyla öğretimde hedef uyaranın (örneğin, "Semih, bu işaretin anlamı ne?") hemen ardından kontrol edici ipucu sunulur (örneğin, "Bu işaret 'Giriş Yok' demektir.") ve birey kontrol edici ipucunu model alır.                Eşzamanlı ipucuyla öğretimde her denemede kontrol edici ipucunun sunulması nedeniyle bireye bağımsız olarak tepki verme olanağı tanınmamaktadır. Bu nedenle, uyaran kontrol transferinin (kontrol edici ipucundan </a:t>
            </a:r>
            <a:r>
              <a:rPr lang="tr-TR" sz="9600" b="1" dirty="0" smtClean="0">
                <a:solidFill>
                  <a:schemeClr val="tx1"/>
                </a:solidFill>
                <a:latin typeface="Calibri" pitchFamily="34" charset="0"/>
              </a:rPr>
              <a:t>ayırt edici </a:t>
            </a:r>
            <a:r>
              <a:rPr lang="tr-TR" sz="9600" b="1" dirty="0" smtClean="0">
                <a:solidFill>
                  <a:schemeClr val="tx1"/>
                </a:solidFill>
                <a:latin typeface="Calibri" pitchFamily="34" charset="0"/>
              </a:rPr>
              <a:t>uyarana) gerçekleşip gerçekleşmediği, öğretim oturumlarından hemen önce düzenlenen yoklama oturumlarında anlaşılmaktadır.</a:t>
            </a:r>
          </a:p>
          <a:p>
            <a:pPr>
              <a:defRPr/>
            </a:pPr>
            <a:endParaRPr lang="tr-TR" dirty="0" smtClean="0"/>
          </a:p>
          <a:p>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83568" y="764704"/>
            <a:ext cx="7488832" cy="4832092"/>
          </a:xfrm>
          <a:prstGeom prst="rect">
            <a:avLst/>
          </a:prstGeom>
        </p:spPr>
        <p:txBody>
          <a:bodyPr wrap="square">
            <a:spAutoFit/>
          </a:bodyPr>
          <a:lstStyle/>
          <a:p>
            <a:pPr>
              <a:defRPr/>
            </a:pPr>
            <a:r>
              <a:rPr lang="tr-TR" sz="2800" b="1" dirty="0" smtClean="0">
                <a:latin typeface="Calibri" pitchFamily="34" charset="0"/>
              </a:rPr>
              <a:t>       Sabit bekleme süreli öğretim ile eşzamanlı ipucuyla öğretim arasında, yukarıda açıklanan önemli benzerlikler yanında, yöntemlerin uygulanmasında gerekli önkoşul davranışlar ve uygulama bakımından bazı farklılıklar da vardır.         Sabit bekleme süreli öğretimde öğrencinin kontrol edici ipucunu beklemesi gerekmektedir; bir başka deyişle, sabit bekleme süreli öğretim öğrencinin ipucunu bekleme önkoşul becerisine sahip olmasını gerektirmektedir. </a:t>
            </a:r>
          </a:p>
          <a:p>
            <a:pPr>
              <a:defRPr/>
            </a:pPr>
            <a:endParaRPr lang="tr-TR" sz="2800" dirty="0">
              <a:latin typeface="Calibri"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476672"/>
            <a:ext cx="8064896" cy="5970865"/>
          </a:xfrm>
          <a:prstGeom prst="rect">
            <a:avLst/>
          </a:prstGeom>
        </p:spPr>
        <p:txBody>
          <a:bodyPr wrap="square">
            <a:spAutoFit/>
          </a:bodyPr>
          <a:lstStyle/>
          <a:p>
            <a:pPr>
              <a:defRPr/>
            </a:pPr>
            <a:r>
              <a:rPr lang="tr-TR" sz="2800" b="1" dirty="0" smtClean="0">
                <a:latin typeface="Calibri" pitchFamily="34" charset="0"/>
              </a:rPr>
              <a:t>        Eşzamanlı ipucuyla öğretim bu önkoşul beceriyi gerekli kılmaz. Eğer öğrenci bu beceriye sahip değilse, sabit bekleme süreli öğretimle öğretime başlanmada! önce öğrenciye kontrol edici ipucunu beklemesi öğretilir. İki yöntem arasındaki bir diğer farklılık ise, yöntemin gerektirdiği uygulamacı davranışlarındaki farklılıklardır. Anımsayacağınız gibi, sabit bekleme süreli öğretimde iki tür uygulamacı davranışı söz konusudur: 0 sn. bekleme süreli denemeler ve sabit bekleme süreli denemeler.    Eşzamanlı ipucuyla öğretim ise yalnızca bir tür deneme, 0 sn. bekleme süreli deneme, gerekmektedir. </a:t>
            </a:r>
          </a:p>
          <a:p>
            <a:pPr>
              <a:defRPr/>
            </a:pPr>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764704"/>
            <a:ext cx="7776864" cy="4401205"/>
          </a:xfrm>
          <a:prstGeom prst="rect">
            <a:avLst/>
          </a:prstGeom>
        </p:spPr>
        <p:txBody>
          <a:bodyPr wrap="square">
            <a:spAutoFit/>
          </a:bodyPr>
          <a:lstStyle/>
          <a:p>
            <a:pPr>
              <a:defRPr/>
            </a:pPr>
            <a:r>
              <a:rPr lang="tr-TR" sz="2800" b="1" dirty="0" smtClean="0">
                <a:latin typeface="Calibri" pitchFamily="34" charset="0"/>
              </a:rPr>
              <a:t>       Bu gibi durumlar dikkate alındığında, eşzamanlı ipucuyla öğretim gerçekleştirmek daha uygun ve kolay olabilir. Sabit bekleme süreli öğretimin ilk birkaç oturumu sıfır saniye sabit bekleme süreli oturumlar biçiminde uygulanır (kontrol edici ipucu hedef uyaranın hemen ardından sunulur) ve bu birkaç oturumdan sonra hedef uyaran ile kontrol edici ipucu arasında ipucunu geciktirme süresi bırakılarak öğrenciye bağımsız olarak yanıt verme şansı tanınır.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457200" y="277813"/>
            <a:ext cx="8229600" cy="487362"/>
          </a:xfrm>
          <a:prstGeom prst="rect">
            <a:avLst/>
          </a:prstGeom>
          <a:noFill/>
          <a:ln w="9525">
            <a:noFill/>
            <a:miter lim="800000"/>
            <a:headEnd/>
            <a:tailEnd/>
          </a:ln>
        </p:spPr>
        <p:txBody>
          <a:bodyPr anchor="ctr" anchorCtr="1"/>
          <a:lstStyle/>
          <a:p>
            <a:pPr>
              <a:lnSpc>
                <a:spcPct val="85000"/>
              </a:lnSpc>
            </a:pPr>
            <a:r>
              <a:rPr lang="tr-TR" sz="3400" b="1" dirty="0">
                <a:solidFill>
                  <a:srgbClr val="FF0000"/>
                </a:solidFill>
                <a:latin typeface="Calibri" pitchFamily="34" charset="0"/>
              </a:rPr>
              <a:t>Basamaklandırılmış Yöntem</a:t>
            </a:r>
          </a:p>
        </p:txBody>
      </p:sp>
      <p:sp>
        <p:nvSpPr>
          <p:cNvPr id="65541" name="Rectangle 5"/>
          <p:cNvSpPr>
            <a:spLocks noChangeArrowheads="1"/>
          </p:cNvSpPr>
          <p:nvPr/>
        </p:nvSpPr>
        <p:spPr bwMode="auto">
          <a:xfrm>
            <a:off x="250825" y="908050"/>
            <a:ext cx="8642350" cy="5616575"/>
          </a:xfrm>
          <a:prstGeom prst="rect">
            <a:avLst/>
          </a:prstGeom>
          <a:noFill/>
          <a:ln w="9525">
            <a:noFill/>
            <a:miter lim="800000"/>
            <a:headEnd/>
            <a:tailEnd/>
          </a:ln>
        </p:spPr>
        <p:txBody>
          <a:bodyPr/>
          <a:lstStyle/>
          <a:p>
            <a:pPr marL="342900" indent="-342900">
              <a:lnSpc>
                <a:spcPct val="80000"/>
              </a:lnSpc>
              <a:spcBef>
                <a:spcPct val="60000"/>
              </a:spcBef>
              <a:buClr>
                <a:schemeClr val="tx1"/>
              </a:buClr>
            </a:pPr>
            <a:r>
              <a:rPr lang="tr-TR" sz="3000" b="1" dirty="0" smtClean="0"/>
              <a:t>           </a:t>
            </a:r>
            <a:r>
              <a:rPr lang="tr-TR" sz="3200" b="1" dirty="0" err="1" smtClean="0">
                <a:latin typeface="Calibri" pitchFamily="34" charset="0"/>
              </a:rPr>
              <a:t>Cawley</a:t>
            </a:r>
            <a:r>
              <a:rPr lang="tr-TR" sz="3200" b="1" dirty="0" smtClean="0">
                <a:latin typeface="Calibri" pitchFamily="34" charset="0"/>
              </a:rPr>
              <a:t> </a:t>
            </a:r>
            <a:r>
              <a:rPr lang="tr-TR" sz="3200" b="1" dirty="0">
                <a:latin typeface="Calibri" pitchFamily="34" charset="0"/>
              </a:rPr>
              <a:t>ve arkadaşları tarafından özellikle zihin özürlü öğrencilere matematik kavram ve becerilerini </a:t>
            </a:r>
            <a:r>
              <a:rPr lang="tr-TR" sz="3200" b="1" dirty="0" smtClean="0">
                <a:latin typeface="Calibri" pitchFamily="34" charset="0"/>
              </a:rPr>
              <a:t>kazandırmak </a:t>
            </a:r>
            <a:r>
              <a:rPr lang="tr-TR" sz="3200" b="1" dirty="0">
                <a:latin typeface="Calibri" pitchFamily="34" charset="0"/>
              </a:rPr>
              <a:t>için geliştirilen bir matematik beceri ve işlemleri öğretim modelidir. </a:t>
            </a:r>
          </a:p>
          <a:p>
            <a:pPr marL="342900" indent="-342900">
              <a:lnSpc>
                <a:spcPct val="80000"/>
              </a:lnSpc>
              <a:spcBef>
                <a:spcPct val="60000"/>
              </a:spcBef>
              <a:buClr>
                <a:schemeClr val="tx1"/>
              </a:buClr>
            </a:pPr>
            <a:r>
              <a:rPr lang="tr-TR" sz="3200" b="1" dirty="0" smtClean="0">
                <a:latin typeface="Calibri" pitchFamily="34" charset="0"/>
              </a:rPr>
              <a:t>          Öğretilecek </a:t>
            </a:r>
            <a:r>
              <a:rPr lang="tr-TR" sz="3200" b="1" dirty="0">
                <a:latin typeface="Calibri" pitchFamily="34" charset="0"/>
              </a:rPr>
              <a:t>matematiksel kavram ya da beceri küçük basamaklara bölünmektedir. </a:t>
            </a:r>
          </a:p>
          <a:p>
            <a:pPr marL="342900" indent="-342900">
              <a:lnSpc>
                <a:spcPct val="80000"/>
              </a:lnSpc>
              <a:spcBef>
                <a:spcPct val="60000"/>
              </a:spcBef>
              <a:buClr>
                <a:schemeClr val="tx1"/>
              </a:buClr>
            </a:pPr>
            <a:r>
              <a:rPr lang="tr-TR" sz="3200" b="1" dirty="0" smtClean="0">
                <a:latin typeface="Calibri" pitchFamily="34" charset="0"/>
              </a:rPr>
              <a:t>          Matematik </a:t>
            </a:r>
            <a:r>
              <a:rPr lang="tr-TR" sz="3200" b="1" dirty="0">
                <a:latin typeface="Calibri" pitchFamily="34" charset="0"/>
              </a:rPr>
              <a:t>beceri ve işlemlerin öğretiminde öğretimsel içeriğin ve materyallerin hazırlanıp sunulması için öğretmen, öğrenci ve öğretmen-öğrenci-materyal arasında kurulan etkileşimi içeren ve 16 değişik kombinasyondan oluşan bir öğretim modelidir.</a:t>
            </a:r>
          </a:p>
          <a:p>
            <a:pPr marL="342900" indent="-342900">
              <a:lnSpc>
                <a:spcPct val="80000"/>
              </a:lnSpc>
              <a:spcBef>
                <a:spcPct val="60000"/>
              </a:spcBef>
              <a:buClr>
                <a:schemeClr val="tx1"/>
              </a:buClr>
            </a:pPr>
            <a:endParaRPr lang="tr-TR"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1000"/>
                                        <p:tgtEl>
                                          <p:spTgt spid="65540"/>
                                        </p:tgtEl>
                                      </p:cBhvr>
                                    </p:animEffect>
                                    <p:anim calcmode="lin" valueType="num">
                                      <p:cBhvr>
                                        <p:cTn id="8" dur="1000" fill="hold"/>
                                        <p:tgtEl>
                                          <p:spTgt spid="65540"/>
                                        </p:tgtEl>
                                        <p:attrNameLst>
                                          <p:attrName>ppt_x</p:attrName>
                                        </p:attrNameLst>
                                      </p:cBhvr>
                                      <p:tavLst>
                                        <p:tav tm="0">
                                          <p:val>
                                            <p:strVal val="#ppt_x"/>
                                          </p:val>
                                        </p:tav>
                                        <p:tav tm="100000">
                                          <p:val>
                                            <p:strVal val="#ppt_x"/>
                                          </p:val>
                                        </p:tav>
                                      </p:tavLst>
                                    </p:anim>
                                    <p:anim calcmode="lin" valueType="num">
                                      <p:cBhvr>
                                        <p:cTn id="9" dur="1000" fill="hold"/>
                                        <p:tgtEl>
                                          <p:spTgt spid="655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65541"/>
                                        </p:tgtEl>
                                        <p:attrNameLst>
                                          <p:attrName>style.visibility</p:attrName>
                                        </p:attrNameLst>
                                      </p:cBhvr>
                                      <p:to>
                                        <p:strVal val="visible"/>
                                      </p:to>
                                    </p:set>
                                    <p:animEffect transition="in" filter="wheel(4)">
                                      <p:cBhvr>
                                        <p:cTn id="14" dur="2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ChangeArrowheads="1"/>
          </p:cNvSpPr>
          <p:nvPr/>
        </p:nvSpPr>
        <p:spPr bwMode="auto">
          <a:xfrm>
            <a:off x="536575" y="685800"/>
            <a:ext cx="8229600" cy="4525963"/>
          </a:xfrm>
          <a:prstGeom prst="rect">
            <a:avLst/>
          </a:prstGeom>
          <a:noFill/>
          <a:ln w="9525">
            <a:noFill/>
            <a:miter lim="800000"/>
            <a:headEnd/>
            <a:tailEnd/>
          </a:ln>
        </p:spPr>
        <p:txBody>
          <a:bodyPr/>
          <a:lstStyle/>
          <a:p>
            <a:pPr marL="342900" indent="-342900">
              <a:lnSpc>
                <a:spcPct val="80000"/>
              </a:lnSpc>
              <a:spcBef>
                <a:spcPct val="60000"/>
              </a:spcBef>
              <a:buClr>
                <a:schemeClr val="tx1"/>
              </a:buClr>
            </a:pPr>
            <a:r>
              <a:rPr lang="tr-TR" sz="3200" b="1" dirty="0" smtClean="0"/>
              <a:t>          Öğretim </a:t>
            </a:r>
            <a:r>
              <a:rPr lang="tr-TR" sz="3200" b="1" dirty="0"/>
              <a:t>süreci gerçek nesnelerle başlamakta, resimlerle devam etmekte ve yazılı ya da sözlü sembollerle tamamlanmaktadır.</a:t>
            </a:r>
          </a:p>
          <a:p>
            <a:pPr marL="342900" indent="-342900">
              <a:lnSpc>
                <a:spcPct val="80000"/>
              </a:lnSpc>
              <a:spcBef>
                <a:spcPct val="60000"/>
              </a:spcBef>
              <a:buClr>
                <a:schemeClr val="tx1"/>
              </a:buClr>
            </a:pPr>
            <a:r>
              <a:rPr lang="tr-TR" sz="3200" b="1" dirty="0" smtClean="0"/>
              <a:t>          Öğretmen-öğrenci </a:t>
            </a:r>
            <a:r>
              <a:rPr lang="tr-TR" sz="3200" b="1" dirty="0"/>
              <a:t>etkileşimini, öğretmenin sunu düzeyini belirten girdi ve öğrencinin tepki düzeyini belirten çıktı davranışları oluşturmaktadır.</a:t>
            </a:r>
          </a:p>
          <a:p>
            <a:pPr marL="342900" indent="-342900">
              <a:lnSpc>
                <a:spcPct val="80000"/>
              </a:lnSpc>
              <a:spcBef>
                <a:spcPct val="60000"/>
              </a:spcBef>
              <a:buClr>
                <a:schemeClr val="tx1"/>
              </a:buClr>
            </a:pPr>
            <a:r>
              <a:rPr lang="tr-TR" sz="3200" b="1" dirty="0" smtClean="0"/>
              <a:t>          Her </a:t>
            </a:r>
            <a:r>
              <a:rPr lang="tr-TR" sz="3200" b="1" dirty="0"/>
              <a:t>bir öğretim amacı için, öğretmenin ve öğrencinin davranışlarının açık olarak belirtilmesi gerekmektedir.</a:t>
            </a:r>
          </a:p>
          <a:p>
            <a:pPr marL="342900" indent="-342900">
              <a:lnSpc>
                <a:spcPct val="80000"/>
              </a:lnSpc>
              <a:spcBef>
                <a:spcPct val="60000"/>
              </a:spcBef>
              <a:buClr>
                <a:schemeClr val="tx1"/>
              </a:buClr>
              <a:buFontTx/>
              <a:buChar char="•"/>
            </a:pPr>
            <a:endParaRPr lang="tr-T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wheel(4)">
                                      <p:cBhvr>
                                        <p:cTn id="7" dur="20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a:grpSpLocks/>
          </p:cNvGrpSpPr>
          <p:nvPr/>
        </p:nvGrpSpPr>
        <p:grpSpPr bwMode="auto">
          <a:xfrm>
            <a:off x="503238" y="1341438"/>
            <a:ext cx="8532812" cy="4824412"/>
            <a:chOff x="317" y="845"/>
            <a:chExt cx="5375" cy="3039"/>
          </a:xfrm>
        </p:grpSpPr>
        <p:sp>
          <p:nvSpPr>
            <p:cNvPr id="67589" name="Rectangle 5"/>
            <p:cNvSpPr>
              <a:spLocks noChangeArrowheads="1"/>
            </p:cNvSpPr>
            <p:nvPr/>
          </p:nvSpPr>
          <p:spPr bwMode="auto">
            <a:xfrm>
              <a:off x="4617" y="3457"/>
              <a:ext cx="1075" cy="427"/>
            </a:xfrm>
            <a:prstGeom prst="rect">
              <a:avLst/>
            </a:prstGeom>
            <a:noFill/>
            <a:ln w="19050">
              <a:solidFill>
                <a:schemeClr val="tx1"/>
              </a:solidFill>
              <a:miter lim="800000"/>
              <a:headEnd/>
              <a:tailEnd/>
            </a:ln>
            <a:effectLst/>
          </p:spPr>
          <p:txBody>
            <a:bodyPr/>
            <a:lstStyle/>
            <a:p>
              <a:pPr algn="ctr">
                <a:defRPr/>
              </a:pPr>
              <a:r>
                <a:rPr lang="en-US" sz="2000" b="1">
                  <a:effectLst>
                    <a:outerShdw blurRad="38100" dist="38100" dir="2700000" algn="tl">
                      <a:srgbClr val="000000"/>
                    </a:outerShdw>
                  </a:effectLst>
                  <a:cs typeface="Times New Roman" pitchFamily="18" charset="0"/>
                </a:rPr>
                <a:t>Yaz-yaz</a:t>
              </a:r>
            </a:p>
          </p:txBody>
        </p:sp>
        <p:sp>
          <p:nvSpPr>
            <p:cNvPr id="67590" name="Rectangle 6"/>
            <p:cNvSpPr>
              <a:spLocks noChangeArrowheads="1"/>
            </p:cNvSpPr>
            <p:nvPr/>
          </p:nvSpPr>
          <p:spPr bwMode="auto">
            <a:xfrm>
              <a:off x="3436" y="3457"/>
              <a:ext cx="1181" cy="427"/>
            </a:xfrm>
            <a:prstGeom prst="rect">
              <a:avLst/>
            </a:prstGeom>
            <a:noFill/>
            <a:ln w="19050">
              <a:solidFill>
                <a:schemeClr val="tx1"/>
              </a:solidFill>
              <a:miter lim="800000"/>
              <a:headEnd/>
              <a:tailEnd/>
            </a:ln>
            <a:effectLst/>
          </p:spPr>
          <p:txBody>
            <a:bodyPr/>
            <a:lstStyle/>
            <a:p>
              <a:pPr algn="ctr">
                <a:defRPr/>
              </a:pPr>
              <a:r>
                <a:rPr lang="en-US" sz="2000" b="1">
                  <a:effectLst>
                    <a:outerShdw blurRad="38100" dist="38100" dir="2700000" algn="tl">
                      <a:srgbClr val="000000"/>
                    </a:outerShdw>
                  </a:effectLst>
                  <a:cs typeface="Times New Roman" pitchFamily="18" charset="0"/>
                </a:rPr>
                <a:t>Söyle-yaz</a:t>
              </a:r>
            </a:p>
          </p:txBody>
        </p:sp>
        <p:sp>
          <p:nvSpPr>
            <p:cNvPr id="67591" name="Rectangle 7"/>
            <p:cNvSpPr>
              <a:spLocks noChangeArrowheads="1"/>
            </p:cNvSpPr>
            <p:nvPr/>
          </p:nvSpPr>
          <p:spPr bwMode="auto">
            <a:xfrm>
              <a:off x="2165" y="3457"/>
              <a:ext cx="1271" cy="427"/>
            </a:xfrm>
            <a:prstGeom prst="rect">
              <a:avLst/>
            </a:prstGeom>
            <a:noFill/>
            <a:ln w="19050">
              <a:solidFill>
                <a:schemeClr val="tx1"/>
              </a:solidFill>
              <a:miter lim="800000"/>
              <a:headEnd/>
              <a:tailEnd/>
            </a:ln>
            <a:effectLst/>
          </p:spPr>
          <p:txBody>
            <a:bodyPr/>
            <a:lstStyle/>
            <a:p>
              <a:pPr algn="ctr">
                <a:defRPr/>
              </a:pPr>
              <a:r>
                <a:rPr lang="en-US" sz="2000" b="1">
                  <a:effectLst>
                    <a:outerShdw blurRad="38100" dist="38100" dir="2700000" algn="tl">
                      <a:srgbClr val="000000"/>
                    </a:outerShdw>
                  </a:effectLst>
                  <a:cs typeface="Times New Roman" pitchFamily="18" charset="0"/>
                </a:rPr>
                <a:t>Göster-yaz</a:t>
              </a:r>
            </a:p>
          </p:txBody>
        </p:sp>
        <p:sp>
          <p:nvSpPr>
            <p:cNvPr id="67592" name="Rectangle 8"/>
            <p:cNvSpPr>
              <a:spLocks noChangeArrowheads="1"/>
            </p:cNvSpPr>
            <p:nvPr/>
          </p:nvSpPr>
          <p:spPr bwMode="auto">
            <a:xfrm>
              <a:off x="1122" y="3457"/>
              <a:ext cx="1043" cy="427"/>
            </a:xfrm>
            <a:prstGeom prst="rect">
              <a:avLst/>
            </a:prstGeom>
            <a:noFill/>
            <a:ln w="19050">
              <a:solidFill>
                <a:schemeClr val="tx1"/>
              </a:solidFill>
              <a:miter lim="800000"/>
              <a:headEnd/>
              <a:tailEnd/>
            </a:ln>
            <a:effectLst/>
          </p:spPr>
          <p:txBody>
            <a:bodyPr/>
            <a:lstStyle/>
            <a:p>
              <a:pPr algn="ctr">
                <a:defRPr/>
              </a:pPr>
              <a:r>
                <a:rPr lang="en-US" sz="2000" b="1">
                  <a:effectLst>
                    <a:outerShdw blurRad="38100" dist="38100" dir="2700000" algn="tl">
                      <a:srgbClr val="000000"/>
                    </a:outerShdw>
                  </a:effectLst>
                  <a:cs typeface="Times New Roman" pitchFamily="18" charset="0"/>
                </a:rPr>
                <a:t>Yap-yaz</a:t>
              </a:r>
            </a:p>
          </p:txBody>
        </p:sp>
        <p:sp>
          <p:nvSpPr>
            <p:cNvPr id="67593" name="Rectangle 9"/>
            <p:cNvSpPr>
              <a:spLocks noChangeArrowheads="1"/>
            </p:cNvSpPr>
            <p:nvPr/>
          </p:nvSpPr>
          <p:spPr bwMode="auto">
            <a:xfrm>
              <a:off x="317" y="3457"/>
              <a:ext cx="805" cy="427"/>
            </a:xfrm>
            <a:prstGeom prst="rect">
              <a:avLst/>
            </a:prstGeom>
            <a:noFill/>
            <a:ln w="19050">
              <a:solidFill>
                <a:schemeClr val="tx1"/>
              </a:solidFill>
              <a:miter lim="800000"/>
              <a:headEnd/>
              <a:tailEnd/>
            </a:ln>
            <a:effectLst/>
          </p:spPr>
          <p:txBody>
            <a:bodyPr/>
            <a:lstStyle/>
            <a:p>
              <a:pPr algn="ctr">
                <a:defRPr/>
              </a:pPr>
              <a:r>
                <a:rPr lang="en-US" sz="2000" b="1" dirty="0">
                  <a:solidFill>
                    <a:srgbClr val="FF0000"/>
                  </a:solidFill>
                  <a:effectLst>
                    <a:outerShdw blurRad="38100" dist="38100" dir="2700000" algn="tl">
                      <a:srgbClr val="000000"/>
                    </a:outerShdw>
                  </a:effectLst>
                  <a:cs typeface="Times New Roman" pitchFamily="18" charset="0"/>
                </a:rPr>
                <a:t>YAZ</a:t>
              </a:r>
            </a:p>
          </p:txBody>
        </p:sp>
        <p:sp>
          <p:nvSpPr>
            <p:cNvPr id="67594" name="Rectangle 10"/>
            <p:cNvSpPr>
              <a:spLocks noChangeArrowheads="1"/>
            </p:cNvSpPr>
            <p:nvPr/>
          </p:nvSpPr>
          <p:spPr bwMode="auto">
            <a:xfrm>
              <a:off x="4617" y="2730"/>
              <a:ext cx="1075" cy="727"/>
            </a:xfrm>
            <a:prstGeom prst="rect">
              <a:avLst/>
            </a:prstGeom>
            <a:noFill/>
            <a:ln w="19050">
              <a:solidFill>
                <a:schemeClr val="tx1"/>
              </a:solidFill>
              <a:miter lim="800000"/>
              <a:headEnd/>
              <a:tailEnd/>
            </a:ln>
            <a:effectLst/>
          </p:spPr>
          <p:txBody>
            <a:bodyPr/>
            <a:lstStyle/>
            <a:p>
              <a:pPr algn="ctr">
                <a:defRPr/>
              </a:pPr>
              <a:endParaRPr lang="tr-TR" sz="2000" b="1">
                <a:effectLst>
                  <a:outerShdw blurRad="38100" dist="38100" dir="2700000" algn="tl">
                    <a:srgbClr val="000000"/>
                  </a:outerShdw>
                </a:effectLst>
                <a:cs typeface="Times New Roman" pitchFamily="18" charset="0"/>
              </a:endParaRPr>
            </a:p>
            <a:p>
              <a:pPr algn="ctr">
                <a:defRPr/>
              </a:pPr>
              <a:r>
                <a:rPr lang="en-US" sz="2000" b="1">
                  <a:effectLst>
                    <a:outerShdw blurRad="38100" dist="38100" dir="2700000" algn="tl">
                      <a:srgbClr val="000000"/>
                    </a:outerShdw>
                  </a:effectLst>
                  <a:cs typeface="Times New Roman" pitchFamily="18" charset="0"/>
                </a:rPr>
                <a:t>Yaz-söyle</a:t>
              </a:r>
            </a:p>
          </p:txBody>
        </p:sp>
        <p:sp>
          <p:nvSpPr>
            <p:cNvPr id="67595" name="Rectangle 11"/>
            <p:cNvSpPr>
              <a:spLocks noChangeArrowheads="1"/>
            </p:cNvSpPr>
            <p:nvPr/>
          </p:nvSpPr>
          <p:spPr bwMode="auto">
            <a:xfrm>
              <a:off x="3436" y="2730"/>
              <a:ext cx="1181" cy="727"/>
            </a:xfrm>
            <a:prstGeom prst="rect">
              <a:avLst/>
            </a:prstGeom>
            <a:noFill/>
            <a:ln w="19050">
              <a:solidFill>
                <a:schemeClr val="tx1"/>
              </a:solidFill>
              <a:miter lim="800000"/>
              <a:headEnd/>
              <a:tailEnd/>
            </a:ln>
            <a:effectLst/>
          </p:spPr>
          <p:txBody>
            <a:bodyPr/>
            <a:lstStyle/>
            <a:p>
              <a:pPr algn="ctr">
                <a:defRPr/>
              </a:pPr>
              <a:endParaRPr lang="tr-TR" sz="2000" b="1">
                <a:effectLst>
                  <a:outerShdw blurRad="38100" dist="38100" dir="2700000" algn="tl">
                    <a:srgbClr val="000000"/>
                  </a:outerShdw>
                </a:effectLst>
                <a:cs typeface="Times New Roman" pitchFamily="18" charset="0"/>
              </a:endParaRPr>
            </a:p>
            <a:p>
              <a:pPr algn="ctr">
                <a:defRPr/>
              </a:pPr>
              <a:r>
                <a:rPr lang="en-US" sz="2000" b="1">
                  <a:effectLst>
                    <a:outerShdw blurRad="38100" dist="38100" dir="2700000" algn="tl">
                      <a:srgbClr val="000000"/>
                    </a:outerShdw>
                  </a:effectLst>
                  <a:cs typeface="Times New Roman" pitchFamily="18" charset="0"/>
                </a:rPr>
                <a:t>Söyle-söyle</a:t>
              </a:r>
            </a:p>
          </p:txBody>
        </p:sp>
        <p:sp>
          <p:nvSpPr>
            <p:cNvPr id="67596" name="Rectangle 12"/>
            <p:cNvSpPr>
              <a:spLocks noChangeArrowheads="1"/>
            </p:cNvSpPr>
            <p:nvPr/>
          </p:nvSpPr>
          <p:spPr bwMode="auto">
            <a:xfrm>
              <a:off x="2165" y="2730"/>
              <a:ext cx="1271" cy="727"/>
            </a:xfrm>
            <a:prstGeom prst="rect">
              <a:avLst/>
            </a:prstGeom>
            <a:noFill/>
            <a:ln w="19050">
              <a:solidFill>
                <a:schemeClr val="tx1"/>
              </a:solidFill>
              <a:miter lim="800000"/>
              <a:headEnd/>
              <a:tailEnd/>
            </a:ln>
            <a:effectLst/>
          </p:spPr>
          <p:txBody>
            <a:bodyPr/>
            <a:lstStyle/>
            <a:p>
              <a:pPr algn="ctr">
                <a:defRPr/>
              </a:pPr>
              <a:endParaRPr lang="tr-TR" sz="2000" b="1">
                <a:effectLst>
                  <a:outerShdw blurRad="38100" dist="38100" dir="2700000" algn="tl">
                    <a:srgbClr val="000000"/>
                  </a:outerShdw>
                </a:effectLst>
                <a:cs typeface="Times New Roman" pitchFamily="18" charset="0"/>
              </a:endParaRPr>
            </a:p>
            <a:p>
              <a:pPr algn="ctr">
                <a:defRPr/>
              </a:pPr>
              <a:r>
                <a:rPr lang="en-US" sz="2000" b="1">
                  <a:effectLst>
                    <a:outerShdw blurRad="38100" dist="38100" dir="2700000" algn="tl">
                      <a:srgbClr val="000000"/>
                    </a:outerShdw>
                  </a:effectLst>
                  <a:cs typeface="Times New Roman" pitchFamily="18" charset="0"/>
                </a:rPr>
                <a:t>Göster-söyle</a:t>
              </a:r>
            </a:p>
          </p:txBody>
        </p:sp>
        <p:sp>
          <p:nvSpPr>
            <p:cNvPr id="67597" name="Rectangle 13"/>
            <p:cNvSpPr>
              <a:spLocks noChangeArrowheads="1"/>
            </p:cNvSpPr>
            <p:nvPr/>
          </p:nvSpPr>
          <p:spPr bwMode="auto">
            <a:xfrm>
              <a:off x="1122" y="2730"/>
              <a:ext cx="1043" cy="727"/>
            </a:xfrm>
            <a:prstGeom prst="rect">
              <a:avLst/>
            </a:prstGeom>
            <a:noFill/>
            <a:ln w="19050">
              <a:solidFill>
                <a:schemeClr val="tx1"/>
              </a:solidFill>
              <a:miter lim="800000"/>
              <a:headEnd/>
              <a:tailEnd/>
            </a:ln>
            <a:effectLst/>
          </p:spPr>
          <p:txBody>
            <a:bodyPr/>
            <a:lstStyle/>
            <a:p>
              <a:pPr algn="ctr">
                <a:defRPr/>
              </a:pPr>
              <a:endParaRPr lang="tr-TR" sz="2000" b="1">
                <a:effectLst>
                  <a:outerShdw blurRad="38100" dist="38100" dir="2700000" algn="tl">
                    <a:srgbClr val="000000"/>
                  </a:outerShdw>
                </a:effectLst>
                <a:cs typeface="Times New Roman" pitchFamily="18" charset="0"/>
              </a:endParaRPr>
            </a:p>
            <a:p>
              <a:pPr algn="ctr">
                <a:defRPr/>
              </a:pPr>
              <a:r>
                <a:rPr lang="en-US" sz="2000" b="1">
                  <a:effectLst>
                    <a:outerShdw blurRad="38100" dist="38100" dir="2700000" algn="tl">
                      <a:srgbClr val="000000"/>
                    </a:outerShdw>
                  </a:effectLst>
                  <a:cs typeface="Times New Roman" pitchFamily="18" charset="0"/>
                </a:rPr>
                <a:t>Yap-söyle</a:t>
              </a:r>
            </a:p>
          </p:txBody>
        </p:sp>
        <p:sp>
          <p:nvSpPr>
            <p:cNvPr id="67598" name="Rectangle 14"/>
            <p:cNvSpPr>
              <a:spLocks noChangeArrowheads="1"/>
            </p:cNvSpPr>
            <p:nvPr/>
          </p:nvSpPr>
          <p:spPr bwMode="auto">
            <a:xfrm>
              <a:off x="317" y="2730"/>
              <a:ext cx="805" cy="727"/>
            </a:xfrm>
            <a:prstGeom prst="rect">
              <a:avLst/>
            </a:prstGeom>
            <a:noFill/>
            <a:ln w="19050">
              <a:solidFill>
                <a:schemeClr val="tx1"/>
              </a:solidFill>
              <a:miter lim="800000"/>
              <a:headEnd/>
              <a:tailEnd/>
            </a:ln>
            <a:effectLst/>
          </p:spPr>
          <p:txBody>
            <a:bodyPr/>
            <a:lstStyle/>
            <a:p>
              <a:pPr algn="ctr">
                <a:defRPr/>
              </a:pPr>
              <a:endParaRPr lang="tr-TR" sz="2000" b="1" dirty="0">
                <a:effectLst>
                  <a:outerShdw blurRad="38100" dist="38100" dir="2700000" algn="tl">
                    <a:srgbClr val="000000"/>
                  </a:outerShdw>
                </a:effectLst>
                <a:cs typeface="Times New Roman" pitchFamily="18" charset="0"/>
              </a:endParaRPr>
            </a:p>
            <a:p>
              <a:pPr algn="ctr">
                <a:defRPr/>
              </a:pPr>
              <a:r>
                <a:rPr lang="en-US" sz="2000" b="1" dirty="0">
                  <a:solidFill>
                    <a:srgbClr val="FF0000"/>
                  </a:solidFill>
                  <a:effectLst>
                    <a:outerShdw blurRad="38100" dist="38100" dir="2700000" algn="tl">
                      <a:srgbClr val="000000"/>
                    </a:outerShdw>
                  </a:effectLst>
                  <a:cs typeface="Times New Roman" pitchFamily="18" charset="0"/>
                </a:rPr>
                <a:t>SÖYLE</a:t>
              </a:r>
            </a:p>
          </p:txBody>
        </p:sp>
        <p:sp>
          <p:nvSpPr>
            <p:cNvPr id="67599" name="Rectangle 15"/>
            <p:cNvSpPr>
              <a:spLocks noChangeArrowheads="1"/>
            </p:cNvSpPr>
            <p:nvPr/>
          </p:nvSpPr>
          <p:spPr bwMode="auto">
            <a:xfrm>
              <a:off x="4617" y="2003"/>
              <a:ext cx="1075" cy="727"/>
            </a:xfrm>
            <a:prstGeom prst="rect">
              <a:avLst/>
            </a:prstGeom>
            <a:noFill/>
            <a:ln w="19050">
              <a:solidFill>
                <a:schemeClr val="tx1"/>
              </a:solidFill>
              <a:miter lim="800000"/>
              <a:headEnd/>
              <a:tailEnd/>
            </a:ln>
            <a:effectLst/>
          </p:spPr>
          <p:txBody>
            <a:bodyPr/>
            <a:lstStyle/>
            <a:p>
              <a:pPr algn="ctr">
                <a:defRPr/>
              </a:pPr>
              <a:endParaRPr lang="tr-TR" sz="2000" b="1">
                <a:effectLst>
                  <a:outerShdw blurRad="38100" dist="38100" dir="2700000" algn="tl">
                    <a:srgbClr val="000000"/>
                  </a:outerShdw>
                </a:effectLst>
                <a:cs typeface="Times New Roman" pitchFamily="18" charset="0"/>
              </a:endParaRPr>
            </a:p>
            <a:p>
              <a:pPr algn="ctr">
                <a:defRPr/>
              </a:pPr>
              <a:r>
                <a:rPr lang="en-US" sz="2000" b="1">
                  <a:effectLst>
                    <a:outerShdw blurRad="38100" dist="38100" dir="2700000" algn="tl">
                      <a:srgbClr val="000000"/>
                    </a:outerShdw>
                  </a:effectLst>
                  <a:cs typeface="Times New Roman" pitchFamily="18" charset="0"/>
                </a:rPr>
                <a:t>Yaz-göster</a:t>
              </a:r>
            </a:p>
          </p:txBody>
        </p:sp>
        <p:sp>
          <p:nvSpPr>
            <p:cNvPr id="67600" name="Rectangle 16"/>
            <p:cNvSpPr>
              <a:spLocks noChangeArrowheads="1"/>
            </p:cNvSpPr>
            <p:nvPr/>
          </p:nvSpPr>
          <p:spPr bwMode="auto">
            <a:xfrm>
              <a:off x="3436" y="2003"/>
              <a:ext cx="1181" cy="727"/>
            </a:xfrm>
            <a:prstGeom prst="rect">
              <a:avLst/>
            </a:prstGeom>
            <a:noFill/>
            <a:ln w="19050">
              <a:solidFill>
                <a:schemeClr val="tx1"/>
              </a:solidFill>
              <a:miter lim="800000"/>
              <a:headEnd/>
              <a:tailEnd/>
            </a:ln>
            <a:effectLst/>
          </p:spPr>
          <p:txBody>
            <a:bodyPr/>
            <a:lstStyle/>
            <a:p>
              <a:pPr algn="ctr">
                <a:defRPr/>
              </a:pPr>
              <a:endParaRPr lang="tr-TR" sz="2000" b="1">
                <a:effectLst>
                  <a:outerShdw blurRad="38100" dist="38100" dir="2700000" algn="tl">
                    <a:srgbClr val="000000"/>
                  </a:outerShdw>
                </a:effectLst>
                <a:cs typeface="Times New Roman" pitchFamily="18" charset="0"/>
              </a:endParaRPr>
            </a:p>
            <a:p>
              <a:pPr algn="ctr">
                <a:defRPr/>
              </a:pPr>
              <a:r>
                <a:rPr lang="en-US" sz="2000" b="1">
                  <a:effectLst>
                    <a:outerShdw blurRad="38100" dist="38100" dir="2700000" algn="tl">
                      <a:srgbClr val="000000"/>
                    </a:outerShdw>
                  </a:effectLst>
                  <a:cs typeface="Times New Roman" pitchFamily="18" charset="0"/>
                </a:rPr>
                <a:t>Söyle-göster</a:t>
              </a:r>
            </a:p>
          </p:txBody>
        </p:sp>
        <p:sp>
          <p:nvSpPr>
            <p:cNvPr id="67601" name="Rectangle 17"/>
            <p:cNvSpPr>
              <a:spLocks noChangeArrowheads="1"/>
            </p:cNvSpPr>
            <p:nvPr/>
          </p:nvSpPr>
          <p:spPr bwMode="auto">
            <a:xfrm>
              <a:off x="2165" y="2003"/>
              <a:ext cx="1271" cy="727"/>
            </a:xfrm>
            <a:prstGeom prst="rect">
              <a:avLst/>
            </a:prstGeom>
            <a:noFill/>
            <a:ln w="19050">
              <a:solidFill>
                <a:schemeClr val="tx1"/>
              </a:solidFill>
              <a:miter lim="800000"/>
              <a:headEnd/>
              <a:tailEnd/>
            </a:ln>
            <a:effectLst/>
          </p:spPr>
          <p:txBody>
            <a:bodyPr/>
            <a:lstStyle/>
            <a:p>
              <a:pPr algn="ctr">
                <a:defRPr/>
              </a:pPr>
              <a:endParaRPr lang="tr-TR" sz="2000" b="1">
                <a:effectLst>
                  <a:outerShdw blurRad="38100" dist="38100" dir="2700000" algn="tl">
                    <a:srgbClr val="000000"/>
                  </a:outerShdw>
                </a:effectLst>
                <a:cs typeface="Times New Roman" pitchFamily="18" charset="0"/>
              </a:endParaRPr>
            </a:p>
            <a:p>
              <a:pPr algn="ctr">
                <a:defRPr/>
              </a:pPr>
              <a:r>
                <a:rPr lang="en-US" sz="2000" b="1">
                  <a:effectLst>
                    <a:outerShdw blurRad="38100" dist="38100" dir="2700000" algn="tl">
                      <a:srgbClr val="000000"/>
                    </a:outerShdw>
                  </a:effectLst>
                  <a:cs typeface="Times New Roman" pitchFamily="18" charset="0"/>
                </a:rPr>
                <a:t>Göster-göster</a:t>
              </a:r>
            </a:p>
          </p:txBody>
        </p:sp>
        <p:sp>
          <p:nvSpPr>
            <p:cNvPr id="67602" name="Rectangle 18"/>
            <p:cNvSpPr>
              <a:spLocks noChangeArrowheads="1"/>
            </p:cNvSpPr>
            <p:nvPr/>
          </p:nvSpPr>
          <p:spPr bwMode="auto">
            <a:xfrm>
              <a:off x="1122" y="2003"/>
              <a:ext cx="1043" cy="727"/>
            </a:xfrm>
            <a:prstGeom prst="rect">
              <a:avLst/>
            </a:prstGeom>
            <a:noFill/>
            <a:ln w="19050">
              <a:solidFill>
                <a:schemeClr val="tx1"/>
              </a:solidFill>
              <a:miter lim="800000"/>
              <a:headEnd/>
              <a:tailEnd/>
            </a:ln>
            <a:effectLst/>
          </p:spPr>
          <p:txBody>
            <a:bodyPr/>
            <a:lstStyle/>
            <a:p>
              <a:pPr algn="ctr">
                <a:defRPr/>
              </a:pPr>
              <a:endParaRPr lang="tr-TR" sz="2000" b="1">
                <a:effectLst>
                  <a:outerShdw blurRad="38100" dist="38100" dir="2700000" algn="tl">
                    <a:srgbClr val="000000"/>
                  </a:outerShdw>
                </a:effectLst>
                <a:cs typeface="Times New Roman" pitchFamily="18" charset="0"/>
              </a:endParaRPr>
            </a:p>
            <a:p>
              <a:pPr algn="ctr">
                <a:defRPr/>
              </a:pPr>
              <a:r>
                <a:rPr lang="en-US" sz="2000" b="1">
                  <a:effectLst>
                    <a:outerShdw blurRad="38100" dist="38100" dir="2700000" algn="tl">
                      <a:srgbClr val="000000"/>
                    </a:outerShdw>
                  </a:effectLst>
                  <a:cs typeface="Times New Roman" pitchFamily="18" charset="0"/>
                </a:rPr>
                <a:t>Yap-göster</a:t>
              </a:r>
            </a:p>
          </p:txBody>
        </p:sp>
        <p:sp>
          <p:nvSpPr>
            <p:cNvPr id="67603" name="Rectangle 19"/>
            <p:cNvSpPr>
              <a:spLocks noChangeArrowheads="1"/>
            </p:cNvSpPr>
            <p:nvPr/>
          </p:nvSpPr>
          <p:spPr bwMode="auto">
            <a:xfrm>
              <a:off x="317" y="2003"/>
              <a:ext cx="805" cy="727"/>
            </a:xfrm>
            <a:prstGeom prst="rect">
              <a:avLst/>
            </a:prstGeom>
            <a:noFill/>
            <a:ln w="19050">
              <a:solidFill>
                <a:schemeClr val="tx1"/>
              </a:solidFill>
              <a:miter lim="800000"/>
              <a:headEnd/>
              <a:tailEnd/>
            </a:ln>
            <a:effectLst/>
          </p:spPr>
          <p:txBody>
            <a:bodyPr/>
            <a:lstStyle/>
            <a:p>
              <a:pPr algn="ctr">
                <a:defRPr/>
              </a:pPr>
              <a:endParaRPr lang="tr-TR" sz="2000" b="1" dirty="0">
                <a:effectLst>
                  <a:outerShdw blurRad="38100" dist="38100" dir="2700000" algn="tl">
                    <a:srgbClr val="000000"/>
                  </a:outerShdw>
                </a:effectLst>
                <a:cs typeface="Times New Roman" pitchFamily="18" charset="0"/>
              </a:endParaRPr>
            </a:p>
            <a:p>
              <a:pPr algn="ctr">
                <a:defRPr/>
              </a:pPr>
              <a:r>
                <a:rPr lang="en-US" sz="2000" b="1" dirty="0">
                  <a:solidFill>
                    <a:srgbClr val="FF0000"/>
                  </a:solidFill>
                  <a:effectLst>
                    <a:outerShdw blurRad="38100" dist="38100" dir="2700000" algn="tl">
                      <a:srgbClr val="000000"/>
                    </a:outerShdw>
                  </a:effectLst>
                  <a:cs typeface="Times New Roman" pitchFamily="18" charset="0"/>
                </a:rPr>
                <a:t>GÖSTER</a:t>
              </a:r>
            </a:p>
          </p:txBody>
        </p:sp>
        <p:sp>
          <p:nvSpPr>
            <p:cNvPr id="67604" name="Rectangle 20"/>
            <p:cNvSpPr>
              <a:spLocks noChangeArrowheads="1"/>
            </p:cNvSpPr>
            <p:nvPr/>
          </p:nvSpPr>
          <p:spPr bwMode="auto">
            <a:xfrm>
              <a:off x="4617" y="1574"/>
              <a:ext cx="1075" cy="429"/>
            </a:xfrm>
            <a:prstGeom prst="rect">
              <a:avLst/>
            </a:prstGeom>
            <a:noFill/>
            <a:ln w="19050">
              <a:solidFill>
                <a:schemeClr val="tx1"/>
              </a:solidFill>
              <a:miter lim="800000"/>
              <a:headEnd/>
              <a:tailEnd/>
            </a:ln>
            <a:effectLst/>
          </p:spPr>
          <p:txBody>
            <a:bodyPr/>
            <a:lstStyle/>
            <a:p>
              <a:pPr algn="ctr">
                <a:defRPr/>
              </a:pPr>
              <a:r>
                <a:rPr lang="en-US" sz="2000" b="1">
                  <a:effectLst>
                    <a:outerShdw blurRad="38100" dist="38100" dir="2700000" algn="tl">
                      <a:srgbClr val="000000"/>
                    </a:outerShdw>
                  </a:effectLst>
                  <a:cs typeface="Times New Roman" pitchFamily="18" charset="0"/>
                </a:rPr>
                <a:t>Yaz-yap</a:t>
              </a:r>
            </a:p>
          </p:txBody>
        </p:sp>
        <p:sp>
          <p:nvSpPr>
            <p:cNvPr id="67605" name="Rectangle 21"/>
            <p:cNvSpPr>
              <a:spLocks noChangeArrowheads="1"/>
            </p:cNvSpPr>
            <p:nvPr/>
          </p:nvSpPr>
          <p:spPr bwMode="auto">
            <a:xfrm>
              <a:off x="3436" y="1574"/>
              <a:ext cx="1181" cy="429"/>
            </a:xfrm>
            <a:prstGeom prst="rect">
              <a:avLst/>
            </a:prstGeom>
            <a:noFill/>
            <a:ln w="19050">
              <a:solidFill>
                <a:schemeClr val="tx1"/>
              </a:solidFill>
              <a:miter lim="800000"/>
              <a:headEnd/>
              <a:tailEnd/>
            </a:ln>
            <a:effectLst/>
          </p:spPr>
          <p:txBody>
            <a:bodyPr/>
            <a:lstStyle/>
            <a:p>
              <a:pPr algn="ctr">
                <a:defRPr/>
              </a:pPr>
              <a:r>
                <a:rPr lang="en-US" sz="2000" b="1">
                  <a:effectLst>
                    <a:outerShdw blurRad="38100" dist="38100" dir="2700000" algn="tl">
                      <a:srgbClr val="000000"/>
                    </a:outerShdw>
                  </a:effectLst>
                  <a:cs typeface="Times New Roman" pitchFamily="18" charset="0"/>
                </a:rPr>
                <a:t>Söyle-yap</a:t>
              </a:r>
            </a:p>
          </p:txBody>
        </p:sp>
        <p:sp>
          <p:nvSpPr>
            <p:cNvPr id="67606" name="Rectangle 22"/>
            <p:cNvSpPr>
              <a:spLocks noChangeArrowheads="1"/>
            </p:cNvSpPr>
            <p:nvPr/>
          </p:nvSpPr>
          <p:spPr bwMode="auto">
            <a:xfrm>
              <a:off x="2165" y="1574"/>
              <a:ext cx="1271" cy="429"/>
            </a:xfrm>
            <a:prstGeom prst="rect">
              <a:avLst/>
            </a:prstGeom>
            <a:noFill/>
            <a:ln w="19050">
              <a:solidFill>
                <a:schemeClr val="tx1"/>
              </a:solidFill>
              <a:miter lim="800000"/>
              <a:headEnd/>
              <a:tailEnd/>
            </a:ln>
            <a:effectLst/>
          </p:spPr>
          <p:txBody>
            <a:bodyPr/>
            <a:lstStyle/>
            <a:p>
              <a:pPr algn="ctr">
                <a:defRPr/>
              </a:pPr>
              <a:r>
                <a:rPr lang="en-US" sz="2000" b="1">
                  <a:effectLst>
                    <a:outerShdw blurRad="38100" dist="38100" dir="2700000" algn="tl">
                      <a:srgbClr val="000000"/>
                    </a:outerShdw>
                  </a:effectLst>
                  <a:cs typeface="Times New Roman" pitchFamily="18" charset="0"/>
                </a:rPr>
                <a:t>Göster-yap</a:t>
              </a:r>
            </a:p>
          </p:txBody>
        </p:sp>
        <p:sp>
          <p:nvSpPr>
            <p:cNvPr id="67607" name="Rectangle 23"/>
            <p:cNvSpPr>
              <a:spLocks noChangeArrowheads="1"/>
            </p:cNvSpPr>
            <p:nvPr/>
          </p:nvSpPr>
          <p:spPr bwMode="auto">
            <a:xfrm>
              <a:off x="1122" y="1574"/>
              <a:ext cx="1043" cy="429"/>
            </a:xfrm>
            <a:prstGeom prst="rect">
              <a:avLst/>
            </a:prstGeom>
            <a:noFill/>
            <a:ln w="19050">
              <a:solidFill>
                <a:schemeClr val="tx1"/>
              </a:solidFill>
              <a:miter lim="800000"/>
              <a:headEnd/>
              <a:tailEnd/>
            </a:ln>
            <a:effectLst/>
          </p:spPr>
          <p:txBody>
            <a:bodyPr/>
            <a:lstStyle/>
            <a:p>
              <a:pPr algn="ctr">
                <a:defRPr/>
              </a:pPr>
              <a:r>
                <a:rPr lang="en-US" sz="2000" b="1">
                  <a:effectLst>
                    <a:outerShdw blurRad="38100" dist="38100" dir="2700000" algn="tl">
                      <a:srgbClr val="000000"/>
                    </a:outerShdw>
                  </a:effectLst>
                  <a:cs typeface="Times New Roman" pitchFamily="18" charset="0"/>
                </a:rPr>
                <a:t>Yap-yap</a:t>
              </a:r>
            </a:p>
          </p:txBody>
        </p:sp>
        <p:sp>
          <p:nvSpPr>
            <p:cNvPr id="67608" name="Rectangle 24"/>
            <p:cNvSpPr>
              <a:spLocks noChangeArrowheads="1"/>
            </p:cNvSpPr>
            <p:nvPr/>
          </p:nvSpPr>
          <p:spPr bwMode="auto">
            <a:xfrm>
              <a:off x="317" y="1574"/>
              <a:ext cx="805" cy="429"/>
            </a:xfrm>
            <a:prstGeom prst="rect">
              <a:avLst/>
            </a:prstGeom>
            <a:noFill/>
            <a:ln w="19050">
              <a:solidFill>
                <a:schemeClr val="tx1"/>
              </a:solidFill>
              <a:miter lim="800000"/>
              <a:headEnd/>
              <a:tailEnd/>
            </a:ln>
            <a:effectLst/>
          </p:spPr>
          <p:txBody>
            <a:bodyPr/>
            <a:lstStyle/>
            <a:p>
              <a:pPr algn="ctr">
                <a:defRPr/>
              </a:pPr>
              <a:r>
                <a:rPr lang="en-US" sz="2000" b="1" dirty="0">
                  <a:solidFill>
                    <a:srgbClr val="FF0000"/>
                  </a:solidFill>
                  <a:effectLst>
                    <a:outerShdw blurRad="38100" dist="38100" dir="2700000" algn="tl">
                      <a:srgbClr val="000000"/>
                    </a:outerShdw>
                  </a:effectLst>
                  <a:ea typeface="Times New Roman" pitchFamily="18" charset="0"/>
                  <a:cs typeface="Arial" charset="0"/>
                </a:rPr>
                <a:t>YAP</a:t>
              </a:r>
            </a:p>
          </p:txBody>
        </p:sp>
        <p:sp>
          <p:nvSpPr>
            <p:cNvPr id="67609" name="Rectangle 25"/>
            <p:cNvSpPr>
              <a:spLocks noChangeArrowheads="1"/>
            </p:cNvSpPr>
            <p:nvPr/>
          </p:nvSpPr>
          <p:spPr bwMode="auto">
            <a:xfrm>
              <a:off x="4617" y="845"/>
              <a:ext cx="1075" cy="729"/>
            </a:xfrm>
            <a:prstGeom prst="rect">
              <a:avLst/>
            </a:prstGeom>
            <a:noFill/>
            <a:ln w="19050">
              <a:solidFill>
                <a:schemeClr val="tx1"/>
              </a:solidFill>
              <a:miter lim="800000"/>
              <a:headEnd/>
              <a:tailEnd/>
            </a:ln>
            <a:effectLst/>
          </p:spPr>
          <p:txBody>
            <a:bodyPr/>
            <a:lstStyle/>
            <a:p>
              <a:pPr algn="ctr">
                <a:defRPr/>
              </a:pPr>
              <a:endParaRPr lang="tr-TR" sz="2000" b="1" dirty="0">
                <a:effectLst>
                  <a:outerShdw blurRad="38100" dist="38100" dir="2700000" algn="tl">
                    <a:srgbClr val="000000"/>
                  </a:outerShdw>
                </a:effectLst>
                <a:cs typeface="Arial" charset="0"/>
              </a:endParaRPr>
            </a:p>
            <a:p>
              <a:pPr algn="ctr">
                <a:defRPr/>
              </a:pPr>
              <a:r>
                <a:rPr lang="en-US" sz="2000" b="1" dirty="0">
                  <a:solidFill>
                    <a:srgbClr val="FF0000"/>
                  </a:solidFill>
                  <a:effectLst>
                    <a:outerShdw blurRad="38100" dist="38100" dir="2700000" algn="tl">
                      <a:srgbClr val="000000"/>
                    </a:outerShdw>
                  </a:effectLst>
                  <a:ea typeface="Times New Roman" pitchFamily="18" charset="0"/>
                  <a:cs typeface="Arial" charset="0"/>
                </a:rPr>
                <a:t>YAZ</a:t>
              </a:r>
            </a:p>
          </p:txBody>
        </p:sp>
        <p:sp>
          <p:nvSpPr>
            <p:cNvPr id="67610" name="Rectangle 26"/>
            <p:cNvSpPr>
              <a:spLocks noChangeArrowheads="1"/>
            </p:cNvSpPr>
            <p:nvPr/>
          </p:nvSpPr>
          <p:spPr bwMode="auto">
            <a:xfrm>
              <a:off x="3436" y="845"/>
              <a:ext cx="1181" cy="729"/>
            </a:xfrm>
            <a:prstGeom prst="rect">
              <a:avLst/>
            </a:prstGeom>
            <a:noFill/>
            <a:ln w="19050">
              <a:solidFill>
                <a:schemeClr val="tx1"/>
              </a:solidFill>
              <a:miter lim="800000"/>
              <a:headEnd/>
              <a:tailEnd/>
            </a:ln>
            <a:effectLst/>
          </p:spPr>
          <p:txBody>
            <a:bodyPr/>
            <a:lstStyle/>
            <a:p>
              <a:pPr algn="ctr">
                <a:defRPr/>
              </a:pPr>
              <a:endParaRPr lang="tr-TR" sz="2000" b="1" dirty="0">
                <a:effectLst>
                  <a:outerShdw blurRad="38100" dist="38100" dir="2700000" algn="tl">
                    <a:srgbClr val="000000"/>
                  </a:outerShdw>
                </a:effectLst>
                <a:cs typeface="Arial" charset="0"/>
              </a:endParaRPr>
            </a:p>
            <a:p>
              <a:pPr algn="ctr">
                <a:defRPr/>
              </a:pPr>
              <a:r>
                <a:rPr lang="en-US" sz="2000" b="1" dirty="0">
                  <a:solidFill>
                    <a:srgbClr val="FF0000"/>
                  </a:solidFill>
                  <a:effectLst>
                    <a:outerShdw blurRad="38100" dist="38100" dir="2700000" algn="tl">
                      <a:srgbClr val="000000"/>
                    </a:outerShdw>
                  </a:effectLst>
                  <a:ea typeface="Times New Roman" pitchFamily="18" charset="0"/>
                  <a:cs typeface="Arial" charset="0"/>
                </a:rPr>
                <a:t>SÖYLE</a:t>
              </a:r>
            </a:p>
          </p:txBody>
        </p:sp>
        <p:sp>
          <p:nvSpPr>
            <p:cNvPr id="67611" name="Rectangle 27"/>
            <p:cNvSpPr>
              <a:spLocks noChangeArrowheads="1"/>
            </p:cNvSpPr>
            <p:nvPr/>
          </p:nvSpPr>
          <p:spPr bwMode="auto">
            <a:xfrm>
              <a:off x="2165" y="845"/>
              <a:ext cx="1271" cy="729"/>
            </a:xfrm>
            <a:prstGeom prst="rect">
              <a:avLst/>
            </a:prstGeom>
            <a:noFill/>
            <a:ln w="19050">
              <a:solidFill>
                <a:schemeClr val="tx1"/>
              </a:solidFill>
              <a:miter lim="800000"/>
              <a:headEnd/>
              <a:tailEnd/>
            </a:ln>
            <a:effectLst/>
          </p:spPr>
          <p:txBody>
            <a:bodyPr/>
            <a:lstStyle/>
            <a:p>
              <a:pPr algn="ctr">
                <a:defRPr/>
              </a:pPr>
              <a:endParaRPr lang="tr-TR" sz="2000" b="1" dirty="0">
                <a:effectLst>
                  <a:outerShdw blurRad="38100" dist="38100" dir="2700000" algn="tl">
                    <a:srgbClr val="000000"/>
                  </a:outerShdw>
                </a:effectLst>
                <a:cs typeface="Arial" charset="0"/>
              </a:endParaRPr>
            </a:p>
            <a:p>
              <a:pPr algn="ctr">
                <a:defRPr/>
              </a:pPr>
              <a:r>
                <a:rPr lang="en-US" sz="2000" b="1" dirty="0">
                  <a:solidFill>
                    <a:srgbClr val="FF0000"/>
                  </a:solidFill>
                  <a:effectLst>
                    <a:outerShdw blurRad="38100" dist="38100" dir="2700000" algn="tl">
                      <a:srgbClr val="000000"/>
                    </a:outerShdw>
                  </a:effectLst>
                  <a:ea typeface="Times New Roman" pitchFamily="18" charset="0"/>
                  <a:cs typeface="Arial" charset="0"/>
                </a:rPr>
                <a:t>GÖSTER</a:t>
              </a:r>
            </a:p>
          </p:txBody>
        </p:sp>
        <p:sp>
          <p:nvSpPr>
            <p:cNvPr id="67612" name="Rectangle 28"/>
            <p:cNvSpPr>
              <a:spLocks noChangeArrowheads="1"/>
            </p:cNvSpPr>
            <p:nvPr/>
          </p:nvSpPr>
          <p:spPr bwMode="auto">
            <a:xfrm>
              <a:off x="1122" y="845"/>
              <a:ext cx="1043" cy="729"/>
            </a:xfrm>
            <a:prstGeom prst="rect">
              <a:avLst/>
            </a:prstGeom>
            <a:noFill/>
            <a:ln w="19050">
              <a:solidFill>
                <a:schemeClr val="tx1"/>
              </a:solidFill>
              <a:miter lim="800000"/>
              <a:headEnd/>
              <a:tailEnd/>
            </a:ln>
            <a:effectLst/>
          </p:spPr>
          <p:txBody>
            <a:bodyPr/>
            <a:lstStyle/>
            <a:p>
              <a:pPr algn="ctr">
                <a:defRPr/>
              </a:pPr>
              <a:endParaRPr lang="tr-TR" sz="2000" b="1" dirty="0">
                <a:effectLst>
                  <a:outerShdw blurRad="38100" dist="38100" dir="2700000" algn="tl">
                    <a:srgbClr val="000000"/>
                  </a:outerShdw>
                </a:effectLst>
                <a:cs typeface="Arial" charset="0"/>
              </a:endParaRPr>
            </a:p>
            <a:p>
              <a:pPr algn="ctr">
                <a:defRPr/>
              </a:pPr>
              <a:r>
                <a:rPr lang="en-US" sz="2000" b="1" dirty="0">
                  <a:solidFill>
                    <a:srgbClr val="FF0000"/>
                  </a:solidFill>
                  <a:effectLst>
                    <a:outerShdw blurRad="38100" dist="38100" dir="2700000" algn="tl">
                      <a:srgbClr val="000000"/>
                    </a:outerShdw>
                  </a:effectLst>
                  <a:ea typeface="Times New Roman" pitchFamily="18" charset="0"/>
                  <a:cs typeface="Arial" charset="0"/>
                </a:rPr>
                <a:t>YAP</a:t>
              </a:r>
            </a:p>
          </p:txBody>
        </p:sp>
        <p:sp>
          <p:nvSpPr>
            <p:cNvPr id="67613" name="Rectangle 29"/>
            <p:cNvSpPr>
              <a:spLocks noChangeArrowheads="1"/>
            </p:cNvSpPr>
            <p:nvPr/>
          </p:nvSpPr>
          <p:spPr bwMode="auto">
            <a:xfrm>
              <a:off x="317" y="845"/>
              <a:ext cx="805" cy="729"/>
            </a:xfrm>
            <a:prstGeom prst="rect">
              <a:avLst/>
            </a:prstGeom>
            <a:noFill/>
            <a:ln w="19050">
              <a:solidFill>
                <a:schemeClr val="tx1"/>
              </a:solidFill>
              <a:miter lim="800000"/>
              <a:headEnd/>
              <a:tailEnd/>
            </a:ln>
            <a:effectLst/>
          </p:spPr>
          <p:txBody>
            <a:bodyPr/>
            <a:lstStyle/>
            <a:p>
              <a:pPr algn="ctr">
                <a:spcBef>
                  <a:spcPct val="60000"/>
                </a:spcBef>
                <a:buClr>
                  <a:schemeClr val="tx1"/>
                </a:buClr>
                <a:defRPr/>
              </a:pPr>
              <a:endParaRPr lang="tr-TR" sz="2600" b="1">
                <a:effectLst>
                  <a:outerShdw blurRad="38100" dist="38100" dir="2700000" algn="tl">
                    <a:srgbClr val="000000"/>
                  </a:outerShdw>
                </a:effectLst>
              </a:endParaRPr>
            </a:p>
          </p:txBody>
        </p:sp>
        <p:sp>
          <p:nvSpPr>
            <p:cNvPr id="157725" name="Line 30"/>
            <p:cNvSpPr>
              <a:spLocks noChangeShapeType="1"/>
            </p:cNvSpPr>
            <p:nvPr/>
          </p:nvSpPr>
          <p:spPr bwMode="auto">
            <a:xfrm>
              <a:off x="317" y="845"/>
              <a:ext cx="805" cy="0"/>
            </a:xfrm>
            <a:prstGeom prst="line">
              <a:avLst/>
            </a:prstGeom>
            <a:noFill/>
            <a:ln w="19050" cap="rnd">
              <a:solidFill>
                <a:srgbClr val="000000"/>
              </a:solidFill>
              <a:round/>
              <a:headEnd/>
              <a:tailEnd/>
            </a:ln>
          </p:spPr>
          <p:txBody>
            <a:bodyPr/>
            <a:lstStyle/>
            <a:p>
              <a:endParaRPr lang="tr-TR"/>
            </a:p>
          </p:txBody>
        </p:sp>
        <p:sp>
          <p:nvSpPr>
            <p:cNvPr id="157726" name="Line 31"/>
            <p:cNvSpPr>
              <a:spLocks noChangeShapeType="1"/>
            </p:cNvSpPr>
            <p:nvPr/>
          </p:nvSpPr>
          <p:spPr bwMode="auto">
            <a:xfrm>
              <a:off x="317" y="3884"/>
              <a:ext cx="5375" cy="0"/>
            </a:xfrm>
            <a:prstGeom prst="line">
              <a:avLst/>
            </a:prstGeom>
            <a:noFill/>
            <a:ln w="19050" cap="rnd">
              <a:solidFill>
                <a:srgbClr val="000000"/>
              </a:solidFill>
              <a:round/>
              <a:headEnd/>
              <a:tailEnd/>
            </a:ln>
          </p:spPr>
          <p:txBody>
            <a:bodyPr/>
            <a:lstStyle/>
            <a:p>
              <a:endParaRPr lang="tr-TR"/>
            </a:p>
          </p:txBody>
        </p:sp>
        <p:sp>
          <p:nvSpPr>
            <p:cNvPr id="157727" name="Line 32"/>
            <p:cNvSpPr>
              <a:spLocks noChangeShapeType="1"/>
            </p:cNvSpPr>
            <p:nvPr/>
          </p:nvSpPr>
          <p:spPr bwMode="auto">
            <a:xfrm>
              <a:off x="317" y="845"/>
              <a:ext cx="0" cy="729"/>
            </a:xfrm>
            <a:prstGeom prst="line">
              <a:avLst/>
            </a:prstGeom>
            <a:noFill/>
            <a:ln w="19050" cap="rnd">
              <a:solidFill>
                <a:srgbClr val="000000"/>
              </a:solidFill>
              <a:round/>
              <a:headEnd/>
              <a:tailEnd/>
            </a:ln>
          </p:spPr>
          <p:txBody>
            <a:bodyPr/>
            <a:lstStyle/>
            <a:p>
              <a:endParaRPr lang="tr-TR"/>
            </a:p>
          </p:txBody>
        </p:sp>
        <p:sp>
          <p:nvSpPr>
            <p:cNvPr id="157728" name="Line 33"/>
            <p:cNvSpPr>
              <a:spLocks noChangeShapeType="1"/>
            </p:cNvSpPr>
            <p:nvPr/>
          </p:nvSpPr>
          <p:spPr bwMode="auto">
            <a:xfrm>
              <a:off x="5692" y="845"/>
              <a:ext cx="0" cy="3039"/>
            </a:xfrm>
            <a:prstGeom prst="line">
              <a:avLst/>
            </a:prstGeom>
            <a:noFill/>
            <a:ln w="19050" cap="rnd">
              <a:solidFill>
                <a:srgbClr val="000000"/>
              </a:solidFill>
              <a:round/>
              <a:headEnd/>
              <a:tailEnd/>
            </a:ln>
          </p:spPr>
          <p:txBody>
            <a:bodyPr/>
            <a:lstStyle/>
            <a:p>
              <a:endParaRPr lang="tr-TR"/>
            </a:p>
          </p:txBody>
        </p:sp>
        <p:sp>
          <p:nvSpPr>
            <p:cNvPr id="157729" name="Line 34"/>
            <p:cNvSpPr>
              <a:spLocks noChangeShapeType="1"/>
            </p:cNvSpPr>
            <p:nvPr/>
          </p:nvSpPr>
          <p:spPr bwMode="auto">
            <a:xfrm>
              <a:off x="1122" y="845"/>
              <a:ext cx="4570" cy="0"/>
            </a:xfrm>
            <a:prstGeom prst="line">
              <a:avLst/>
            </a:prstGeom>
            <a:noFill/>
            <a:ln w="19050" cap="rnd">
              <a:solidFill>
                <a:srgbClr val="000000"/>
              </a:solidFill>
              <a:round/>
              <a:headEnd/>
              <a:tailEnd/>
            </a:ln>
          </p:spPr>
          <p:txBody>
            <a:bodyPr/>
            <a:lstStyle/>
            <a:p>
              <a:endParaRPr lang="tr-TR"/>
            </a:p>
          </p:txBody>
        </p:sp>
        <p:sp>
          <p:nvSpPr>
            <p:cNvPr id="157730" name="Line 35"/>
            <p:cNvSpPr>
              <a:spLocks noChangeShapeType="1"/>
            </p:cNvSpPr>
            <p:nvPr/>
          </p:nvSpPr>
          <p:spPr bwMode="auto">
            <a:xfrm>
              <a:off x="317" y="1574"/>
              <a:ext cx="5375" cy="0"/>
            </a:xfrm>
            <a:prstGeom prst="line">
              <a:avLst/>
            </a:prstGeom>
            <a:noFill/>
            <a:ln w="19050" cap="rnd">
              <a:solidFill>
                <a:srgbClr val="000000"/>
              </a:solidFill>
              <a:round/>
              <a:headEnd/>
              <a:tailEnd/>
            </a:ln>
          </p:spPr>
          <p:txBody>
            <a:bodyPr/>
            <a:lstStyle/>
            <a:p>
              <a:endParaRPr lang="tr-TR"/>
            </a:p>
          </p:txBody>
        </p:sp>
        <p:sp>
          <p:nvSpPr>
            <p:cNvPr id="157731" name="Line 36"/>
            <p:cNvSpPr>
              <a:spLocks noChangeShapeType="1"/>
            </p:cNvSpPr>
            <p:nvPr/>
          </p:nvSpPr>
          <p:spPr bwMode="auto">
            <a:xfrm>
              <a:off x="317" y="1574"/>
              <a:ext cx="0" cy="2310"/>
            </a:xfrm>
            <a:prstGeom prst="line">
              <a:avLst/>
            </a:prstGeom>
            <a:noFill/>
            <a:ln w="19050" cap="rnd">
              <a:solidFill>
                <a:srgbClr val="000000"/>
              </a:solidFill>
              <a:round/>
              <a:headEnd/>
              <a:tailEnd/>
            </a:ln>
          </p:spPr>
          <p:txBody>
            <a:bodyPr/>
            <a:lstStyle/>
            <a:p>
              <a:endParaRPr lang="tr-TR"/>
            </a:p>
          </p:txBody>
        </p:sp>
        <p:sp>
          <p:nvSpPr>
            <p:cNvPr id="157732" name="Line 37"/>
            <p:cNvSpPr>
              <a:spLocks noChangeShapeType="1"/>
            </p:cNvSpPr>
            <p:nvPr/>
          </p:nvSpPr>
          <p:spPr bwMode="auto">
            <a:xfrm>
              <a:off x="1122" y="845"/>
              <a:ext cx="0" cy="3039"/>
            </a:xfrm>
            <a:prstGeom prst="line">
              <a:avLst/>
            </a:prstGeom>
            <a:noFill/>
            <a:ln w="19050" cap="rnd">
              <a:solidFill>
                <a:srgbClr val="000000"/>
              </a:solidFill>
              <a:round/>
              <a:headEnd/>
              <a:tailEnd/>
            </a:ln>
          </p:spPr>
          <p:txBody>
            <a:bodyPr/>
            <a:lstStyle/>
            <a:p>
              <a:endParaRPr lang="tr-TR"/>
            </a:p>
          </p:txBody>
        </p:sp>
        <p:sp>
          <p:nvSpPr>
            <p:cNvPr id="157733" name="Line 38"/>
            <p:cNvSpPr>
              <a:spLocks noChangeShapeType="1"/>
            </p:cNvSpPr>
            <p:nvPr/>
          </p:nvSpPr>
          <p:spPr bwMode="auto">
            <a:xfrm>
              <a:off x="2165" y="845"/>
              <a:ext cx="0" cy="3039"/>
            </a:xfrm>
            <a:prstGeom prst="line">
              <a:avLst/>
            </a:prstGeom>
            <a:noFill/>
            <a:ln w="19050" cap="rnd">
              <a:solidFill>
                <a:srgbClr val="000000"/>
              </a:solidFill>
              <a:round/>
              <a:headEnd/>
              <a:tailEnd/>
            </a:ln>
          </p:spPr>
          <p:txBody>
            <a:bodyPr/>
            <a:lstStyle/>
            <a:p>
              <a:endParaRPr lang="tr-TR"/>
            </a:p>
          </p:txBody>
        </p:sp>
        <p:sp>
          <p:nvSpPr>
            <p:cNvPr id="157734" name="Line 39"/>
            <p:cNvSpPr>
              <a:spLocks noChangeShapeType="1"/>
            </p:cNvSpPr>
            <p:nvPr/>
          </p:nvSpPr>
          <p:spPr bwMode="auto">
            <a:xfrm>
              <a:off x="3436" y="845"/>
              <a:ext cx="0" cy="3039"/>
            </a:xfrm>
            <a:prstGeom prst="line">
              <a:avLst/>
            </a:prstGeom>
            <a:noFill/>
            <a:ln w="19050" cap="rnd">
              <a:solidFill>
                <a:srgbClr val="000000"/>
              </a:solidFill>
              <a:round/>
              <a:headEnd/>
              <a:tailEnd/>
            </a:ln>
          </p:spPr>
          <p:txBody>
            <a:bodyPr/>
            <a:lstStyle/>
            <a:p>
              <a:endParaRPr lang="tr-TR"/>
            </a:p>
          </p:txBody>
        </p:sp>
        <p:sp>
          <p:nvSpPr>
            <p:cNvPr id="157735" name="Line 40"/>
            <p:cNvSpPr>
              <a:spLocks noChangeShapeType="1"/>
            </p:cNvSpPr>
            <p:nvPr/>
          </p:nvSpPr>
          <p:spPr bwMode="auto">
            <a:xfrm>
              <a:off x="4617" y="845"/>
              <a:ext cx="0" cy="3039"/>
            </a:xfrm>
            <a:prstGeom prst="line">
              <a:avLst/>
            </a:prstGeom>
            <a:noFill/>
            <a:ln w="19050" cap="rnd">
              <a:solidFill>
                <a:srgbClr val="000000"/>
              </a:solidFill>
              <a:round/>
              <a:headEnd/>
              <a:tailEnd/>
            </a:ln>
          </p:spPr>
          <p:txBody>
            <a:bodyPr/>
            <a:lstStyle/>
            <a:p>
              <a:endParaRPr lang="tr-TR"/>
            </a:p>
          </p:txBody>
        </p:sp>
        <p:sp>
          <p:nvSpPr>
            <p:cNvPr id="157736" name="Line 41"/>
            <p:cNvSpPr>
              <a:spLocks noChangeShapeType="1"/>
            </p:cNvSpPr>
            <p:nvPr/>
          </p:nvSpPr>
          <p:spPr bwMode="auto">
            <a:xfrm>
              <a:off x="317" y="2003"/>
              <a:ext cx="5375" cy="0"/>
            </a:xfrm>
            <a:prstGeom prst="line">
              <a:avLst/>
            </a:prstGeom>
            <a:noFill/>
            <a:ln w="19050" cap="rnd">
              <a:solidFill>
                <a:srgbClr val="000000"/>
              </a:solidFill>
              <a:round/>
              <a:headEnd/>
              <a:tailEnd/>
            </a:ln>
          </p:spPr>
          <p:txBody>
            <a:bodyPr/>
            <a:lstStyle/>
            <a:p>
              <a:endParaRPr lang="tr-TR"/>
            </a:p>
          </p:txBody>
        </p:sp>
        <p:sp>
          <p:nvSpPr>
            <p:cNvPr id="157737" name="Line 42"/>
            <p:cNvSpPr>
              <a:spLocks noChangeShapeType="1"/>
            </p:cNvSpPr>
            <p:nvPr/>
          </p:nvSpPr>
          <p:spPr bwMode="auto">
            <a:xfrm>
              <a:off x="317" y="2730"/>
              <a:ext cx="5375" cy="0"/>
            </a:xfrm>
            <a:prstGeom prst="line">
              <a:avLst/>
            </a:prstGeom>
            <a:noFill/>
            <a:ln w="19050" cap="rnd">
              <a:solidFill>
                <a:srgbClr val="000000"/>
              </a:solidFill>
              <a:round/>
              <a:headEnd/>
              <a:tailEnd/>
            </a:ln>
          </p:spPr>
          <p:txBody>
            <a:bodyPr/>
            <a:lstStyle/>
            <a:p>
              <a:endParaRPr lang="tr-TR"/>
            </a:p>
          </p:txBody>
        </p:sp>
        <p:sp>
          <p:nvSpPr>
            <p:cNvPr id="157738" name="Line 43"/>
            <p:cNvSpPr>
              <a:spLocks noChangeShapeType="1"/>
            </p:cNvSpPr>
            <p:nvPr/>
          </p:nvSpPr>
          <p:spPr bwMode="auto">
            <a:xfrm>
              <a:off x="317" y="3457"/>
              <a:ext cx="5375" cy="0"/>
            </a:xfrm>
            <a:prstGeom prst="line">
              <a:avLst/>
            </a:prstGeom>
            <a:noFill/>
            <a:ln w="19050" cap="rnd">
              <a:solidFill>
                <a:srgbClr val="000000"/>
              </a:solidFill>
              <a:round/>
              <a:headEnd/>
              <a:tailEnd/>
            </a:ln>
          </p:spPr>
          <p:txBody>
            <a:bodyPr/>
            <a:lstStyle/>
            <a:p>
              <a:endParaRPr lang="tr-TR"/>
            </a:p>
          </p:txBody>
        </p:sp>
      </p:grpSp>
      <p:sp>
        <p:nvSpPr>
          <p:cNvPr id="157699" name="Text Box 44"/>
          <p:cNvSpPr txBox="1">
            <a:spLocks noChangeArrowheads="1"/>
          </p:cNvSpPr>
          <p:nvPr/>
        </p:nvSpPr>
        <p:spPr bwMode="auto">
          <a:xfrm>
            <a:off x="971550" y="693738"/>
            <a:ext cx="7993063" cy="579437"/>
          </a:xfrm>
          <a:prstGeom prst="rect">
            <a:avLst/>
          </a:prstGeom>
          <a:noFill/>
          <a:ln w="9525">
            <a:noFill/>
            <a:miter lim="800000"/>
            <a:headEnd/>
            <a:tailEnd/>
          </a:ln>
        </p:spPr>
        <p:txBody>
          <a:bodyPr>
            <a:spAutoFit/>
          </a:bodyPr>
          <a:lstStyle/>
          <a:p>
            <a:pPr algn="ctr"/>
            <a:r>
              <a:rPr lang="tr-TR" sz="3200" b="1" dirty="0">
                <a:solidFill>
                  <a:srgbClr val="FF0000"/>
                </a:solidFill>
              </a:rPr>
              <a:t>ETKİLEŞİM ÜNİTESİ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457200" y="692150"/>
            <a:ext cx="8229600" cy="5434013"/>
          </a:xfrm>
          <a:prstGeom prst="rect">
            <a:avLst/>
          </a:prstGeom>
          <a:noFill/>
          <a:ln w="9525">
            <a:noFill/>
            <a:miter lim="800000"/>
            <a:headEnd/>
            <a:tailEnd/>
          </a:ln>
        </p:spPr>
        <p:txBody>
          <a:bodyPr/>
          <a:lstStyle/>
          <a:p>
            <a:pPr marL="342900" indent="-342900">
              <a:lnSpc>
                <a:spcPct val="90000"/>
              </a:lnSpc>
              <a:spcBef>
                <a:spcPct val="60000"/>
              </a:spcBef>
              <a:buClr>
                <a:schemeClr val="tx1"/>
              </a:buClr>
            </a:pPr>
            <a:r>
              <a:rPr lang="tr-TR" sz="2000" b="1" dirty="0" smtClean="0">
                <a:latin typeface="Arial" charset="0"/>
              </a:rPr>
              <a:t>      Öğretmen-öğrenci </a:t>
            </a:r>
            <a:r>
              <a:rPr lang="tr-TR" sz="2000" b="1" dirty="0">
                <a:latin typeface="Arial" charset="0"/>
              </a:rPr>
              <a:t>etkileşimi dört basamağa ayrılmıştır. Öğretmenin:</a:t>
            </a:r>
          </a:p>
          <a:p>
            <a:pPr marL="342900" indent="-342900">
              <a:lnSpc>
                <a:spcPct val="90000"/>
              </a:lnSpc>
              <a:spcBef>
                <a:spcPct val="60000"/>
              </a:spcBef>
              <a:buClr>
                <a:schemeClr val="tx1"/>
              </a:buClr>
            </a:pPr>
            <a:endParaRPr lang="tr-TR" sz="2000" b="1" dirty="0" smtClean="0">
              <a:solidFill>
                <a:schemeClr val="hlink"/>
              </a:solidFill>
              <a:latin typeface="Arial" charset="0"/>
            </a:endParaRPr>
          </a:p>
          <a:p>
            <a:pPr marL="342900" indent="-342900">
              <a:lnSpc>
                <a:spcPct val="90000"/>
              </a:lnSpc>
              <a:spcBef>
                <a:spcPct val="60000"/>
              </a:spcBef>
              <a:buClr>
                <a:schemeClr val="tx1"/>
              </a:buClr>
            </a:pPr>
            <a:r>
              <a:rPr lang="tr-TR" sz="2000" b="1" dirty="0" smtClean="0">
                <a:solidFill>
                  <a:srgbClr val="FF0000"/>
                </a:solidFill>
                <a:latin typeface="Arial" charset="0"/>
              </a:rPr>
              <a:t>Yap</a:t>
            </a:r>
            <a:r>
              <a:rPr lang="tr-TR" sz="2000" b="1" dirty="0">
                <a:solidFill>
                  <a:srgbClr val="FF0000"/>
                </a:solidFill>
                <a:latin typeface="Arial" charset="0"/>
              </a:rPr>
              <a:t>: </a:t>
            </a:r>
            <a:r>
              <a:rPr lang="tr-TR" sz="2000" b="1" dirty="0">
                <a:latin typeface="Arial" charset="0"/>
              </a:rPr>
              <a:t>Gerçek nesnelerle</a:t>
            </a:r>
          </a:p>
          <a:p>
            <a:pPr marL="342900" indent="-342900">
              <a:lnSpc>
                <a:spcPct val="90000"/>
              </a:lnSpc>
              <a:spcBef>
                <a:spcPct val="60000"/>
              </a:spcBef>
              <a:buClr>
                <a:schemeClr val="tx1"/>
              </a:buClr>
            </a:pPr>
            <a:endParaRPr lang="tr-TR" sz="2000" b="1" dirty="0">
              <a:latin typeface="Arial" charset="0"/>
            </a:endParaRPr>
          </a:p>
          <a:p>
            <a:pPr marL="342900" indent="-342900">
              <a:lnSpc>
                <a:spcPct val="90000"/>
              </a:lnSpc>
              <a:spcBef>
                <a:spcPct val="60000"/>
              </a:spcBef>
              <a:buClr>
                <a:schemeClr val="tx1"/>
              </a:buClr>
            </a:pPr>
            <a:r>
              <a:rPr lang="tr-TR" sz="2000" b="1" dirty="0">
                <a:solidFill>
                  <a:srgbClr val="FF0000"/>
                </a:solidFill>
                <a:latin typeface="Arial" charset="0"/>
              </a:rPr>
              <a:t>Göster: </a:t>
            </a:r>
            <a:r>
              <a:rPr lang="tr-TR" sz="2000" b="1" dirty="0">
                <a:latin typeface="Arial" charset="0"/>
              </a:rPr>
              <a:t>Resimlerle</a:t>
            </a:r>
          </a:p>
          <a:p>
            <a:pPr marL="342900" indent="-342900">
              <a:lnSpc>
                <a:spcPct val="90000"/>
              </a:lnSpc>
              <a:spcBef>
                <a:spcPct val="60000"/>
              </a:spcBef>
              <a:buClr>
                <a:schemeClr val="tx1"/>
              </a:buClr>
            </a:pPr>
            <a:endParaRPr lang="tr-TR" sz="2000" b="1" dirty="0">
              <a:latin typeface="Arial" charset="0"/>
            </a:endParaRPr>
          </a:p>
          <a:p>
            <a:pPr marL="342900" indent="-342900">
              <a:lnSpc>
                <a:spcPct val="90000"/>
              </a:lnSpc>
              <a:spcBef>
                <a:spcPct val="60000"/>
              </a:spcBef>
              <a:buClr>
                <a:schemeClr val="tx1"/>
              </a:buClr>
            </a:pPr>
            <a:r>
              <a:rPr lang="tr-TR" sz="2000" b="1" dirty="0">
                <a:solidFill>
                  <a:srgbClr val="FF0000"/>
                </a:solidFill>
                <a:latin typeface="Arial" charset="0"/>
              </a:rPr>
              <a:t>Söyle: </a:t>
            </a:r>
            <a:r>
              <a:rPr lang="tr-TR" sz="2000" b="1" dirty="0">
                <a:latin typeface="Arial" charset="0"/>
              </a:rPr>
              <a:t>Sözlü sembollerle</a:t>
            </a:r>
          </a:p>
          <a:p>
            <a:pPr marL="342900" indent="-342900">
              <a:lnSpc>
                <a:spcPct val="90000"/>
              </a:lnSpc>
              <a:spcBef>
                <a:spcPct val="60000"/>
              </a:spcBef>
              <a:buClr>
                <a:schemeClr val="tx1"/>
              </a:buClr>
            </a:pPr>
            <a:endParaRPr lang="tr-TR" sz="2000" b="1" dirty="0">
              <a:latin typeface="Arial" charset="0"/>
            </a:endParaRPr>
          </a:p>
          <a:p>
            <a:pPr marL="342900" indent="-342900">
              <a:lnSpc>
                <a:spcPct val="90000"/>
              </a:lnSpc>
              <a:spcBef>
                <a:spcPct val="60000"/>
              </a:spcBef>
              <a:buClr>
                <a:schemeClr val="tx1"/>
              </a:buClr>
            </a:pPr>
            <a:r>
              <a:rPr lang="tr-TR" sz="2000" b="1" dirty="0">
                <a:solidFill>
                  <a:srgbClr val="FF0000"/>
                </a:solidFill>
                <a:latin typeface="Arial" charset="0"/>
              </a:rPr>
              <a:t>Yaz: </a:t>
            </a:r>
            <a:r>
              <a:rPr lang="tr-TR" sz="2000" b="1" dirty="0">
                <a:latin typeface="Arial" charset="0"/>
              </a:rPr>
              <a:t>Yazılı sembollerle sunu  yaptığı basamaklardır. </a:t>
            </a:r>
          </a:p>
          <a:p>
            <a:pPr marL="342900" indent="-342900">
              <a:lnSpc>
                <a:spcPct val="90000"/>
              </a:lnSpc>
              <a:spcBef>
                <a:spcPct val="60000"/>
              </a:spcBef>
              <a:buClr>
                <a:schemeClr val="tx1"/>
              </a:buClr>
            </a:pPr>
            <a:endParaRPr lang="tr-TR" sz="2000" b="1" dirty="0">
              <a:latin typeface="Arial" charset="0"/>
            </a:endParaRPr>
          </a:p>
          <a:p>
            <a:pPr marL="342900" indent="-342900">
              <a:lnSpc>
                <a:spcPct val="90000"/>
              </a:lnSpc>
              <a:spcBef>
                <a:spcPct val="60000"/>
              </a:spcBef>
              <a:buClr>
                <a:schemeClr val="tx1"/>
              </a:buClr>
            </a:pPr>
            <a:r>
              <a:rPr lang="tr-TR" sz="2000" b="1" dirty="0">
                <a:latin typeface="Arial" charset="0"/>
              </a:rPr>
              <a:t>	</a:t>
            </a:r>
            <a:r>
              <a:rPr lang="tr-TR" sz="2000" b="1" dirty="0" smtClean="0">
                <a:solidFill>
                  <a:srgbClr val="FF0000"/>
                </a:solidFill>
                <a:latin typeface="Arial" charset="0"/>
              </a:rPr>
              <a:t> </a:t>
            </a:r>
            <a:r>
              <a:rPr lang="tr-TR" sz="2000" b="1" dirty="0" smtClean="0">
                <a:solidFill>
                  <a:srgbClr val="FF0000"/>
                </a:solidFill>
                <a:latin typeface="Arial" charset="0"/>
              </a:rPr>
              <a:t>Bu </a:t>
            </a:r>
            <a:r>
              <a:rPr lang="tr-TR" sz="2000" b="1" dirty="0">
                <a:solidFill>
                  <a:srgbClr val="FF0000"/>
                </a:solidFill>
                <a:latin typeface="Arial" charset="0"/>
              </a:rPr>
              <a:t>basamaklar da kendi içlerinde, öğrencinin gerçekleştireceği davranışlara göre dörder alt basamağa ayrılmaktadır.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box(in)">
                                      <p:cBhvr>
                                        <p:cTn id="7" dur="5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4"/>
          <p:cNvSpPr>
            <a:spLocks noChangeArrowheads="1"/>
          </p:cNvSpPr>
          <p:nvPr/>
        </p:nvSpPr>
        <p:spPr bwMode="auto">
          <a:xfrm>
            <a:off x="457200" y="277813"/>
            <a:ext cx="8229600" cy="558800"/>
          </a:xfrm>
          <a:prstGeom prst="rect">
            <a:avLst/>
          </a:prstGeom>
          <a:noFill/>
          <a:ln w="9525">
            <a:noFill/>
            <a:miter lim="800000"/>
            <a:headEnd/>
            <a:tailEnd/>
          </a:ln>
        </p:spPr>
        <p:txBody>
          <a:bodyPr anchor="ctr" anchorCtr="1"/>
          <a:lstStyle/>
          <a:p>
            <a:pPr>
              <a:lnSpc>
                <a:spcPct val="85000"/>
              </a:lnSpc>
            </a:pPr>
            <a:r>
              <a:rPr lang="tr-TR" sz="2500" b="1" dirty="0">
                <a:solidFill>
                  <a:srgbClr val="FF0000"/>
                </a:solidFill>
                <a:latin typeface="Arial" charset="0"/>
              </a:rPr>
              <a:t>ETKİLEŞİM ÜNİTESİ</a:t>
            </a:r>
          </a:p>
        </p:txBody>
      </p:sp>
      <p:graphicFrame>
        <p:nvGraphicFramePr>
          <p:cNvPr id="69671" name="Group 39"/>
          <p:cNvGraphicFramePr>
            <a:graphicFrameLocks noGrp="1"/>
          </p:cNvGraphicFramePr>
          <p:nvPr/>
        </p:nvGraphicFramePr>
        <p:xfrm>
          <a:off x="468313" y="836613"/>
          <a:ext cx="8229600" cy="5607051"/>
        </p:xfrm>
        <a:graphic>
          <a:graphicData uri="http://schemas.openxmlformats.org/drawingml/2006/table">
            <a:tbl>
              <a:tblPr/>
              <a:tblGrid>
                <a:gridCol w="2041525"/>
                <a:gridCol w="2041525"/>
                <a:gridCol w="2041525"/>
                <a:gridCol w="2105025"/>
              </a:tblGrid>
              <a:tr h="56356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Times New Roman" pitchFamily="18" charset="0"/>
                        </a:rPr>
                        <a:t>BASAMAKLAR</a:t>
                      </a:r>
                      <a:endParaRPr kumimoji="0" lang="en-US" sz="1100" b="1"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Arial" charset="0"/>
                          <a:cs typeface="Times New Roman" pitchFamily="18" charset="0"/>
                        </a:rPr>
                        <a:t>GİRDİ</a:t>
                      </a:r>
                      <a:endParaRPr kumimoji="0" lang="en-US" sz="1100" b="1" i="0" u="none" strike="noStrike" cap="none" normalizeH="0" baseline="0" dirty="0" smtClean="0">
                        <a:ln>
                          <a:noFill/>
                        </a:ln>
                        <a:solidFill>
                          <a:srgbClr val="FF0000"/>
                        </a:solidFill>
                        <a:effectLst/>
                        <a:latin typeface="Arial"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Arial" charset="0"/>
                          <a:ea typeface="Times New Roman" pitchFamily="18" charset="0"/>
                          <a:cs typeface="Arial" charset="0"/>
                        </a:rPr>
                        <a:t>ÖĞRETMEN SUNUMU</a:t>
                      </a:r>
                      <a:endParaRPr kumimoji="0" lang="en-US" sz="1700" b="1" i="0" u="none" strike="noStrike" cap="none" normalizeH="0" baseline="0" dirty="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Arial" charset="0"/>
                          <a:cs typeface="Times New Roman" pitchFamily="18" charset="0"/>
                        </a:rPr>
                        <a:t>ÇIKTI </a:t>
                      </a:r>
                      <a:endParaRPr kumimoji="0" lang="en-US" sz="1100" b="1" i="0" u="none" strike="noStrike" cap="none" normalizeH="0" baseline="0" dirty="0" smtClean="0">
                        <a:ln>
                          <a:noFill/>
                        </a:ln>
                        <a:solidFill>
                          <a:srgbClr val="FF0000"/>
                        </a:solidFill>
                        <a:effectLst/>
                        <a:latin typeface="Arial"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Arial" charset="0"/>
                          <a:ea typeface="Times New Roman" pitchFamily="18" charset="0"/>
                          <a:cs typeface="Arial" charset="0"/>
                        </a:rPr>
                        <a:t>ÖĞRENCİ TEPKİSİ</a:t>
                      </a:r>
                      <a:endParaRPr kumimoji="0" lang="en-US" sz="1700" b="1" i="0" u="none" strike="noStrike" cap="none" normalizeH="0" baseline="0" dirty="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0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Times New Roman" pitchFamily="18" charset="0"/>
                        </a:rPr>
                        <a:t>YAP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YAP-YAP</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ea typeface="Times New Roman" pitchFamily="18" charset="0"/>
                          <a:cs typeface="Arial" charset="0"/>
                        </a:rPr>
                        <a:t>YAP-GÖSTER</a:t>
                      </a:r>
                      <a:endParaRPr kumimoji="0" lang="en-US" sz="15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YAP-SÖYLE</a:t>
                      </a:r>
                      <a:endParaRPr kumimoji="0" lang="en-US" sz="15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YAP-YAZ</a:t>
                      </a:r>
                      <a:endParaRPr kumimoji="0" lang="en-US" sz="1500" b="1" i="0" u="none" strike="noStrike" cap="none" normalizeH="0" baseline="0" dirty="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İşlem ve becerilerin öğretiminde “nesnelere” yer verilir. </a:t>
                      </a:r>
                      <a:endParaRPr kumimoji="0" lang="en-US" sz="17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Nesneler kullanılır.</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Resimlerle eşleme yapılır.</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Yazılı ve sözlü olarak ifade edilir.</a:t>
                      </a:r>
                      <a:endParaRPr kumimoji="0" lang="en-US" sz="17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2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Times New Roman" pitchFamily="18" charset="0"/>
                        </a:rPr>
                        <a:t>GÖSTER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GÖSTER-YAP</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ea typeface="Times New Roman" pitchFamily="18" charset="0"/>
                          <a:cs typeface="Arial" charset="0"/>
                        </a:rPr>
                        <a:t>GÖSTER-GÖSTER</a:t>
                      </a:r>
                      <a:endParaRPr kumimoji="0" lang="en-US" sz="15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GÖSTER-SÖYLE</a:t>
                      </a:r>
                      <a:endParaRPr kumimoji="0" lang="en-US" sz="15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GÖSTER-YAZ</a:t>
                      </a:r>
                      <a:endParaRPr kumimoji="0" lang="en-US" sz="1500" b="1" i="0" u="none" strike="noStrike" cap="none" normalizeH="0" baseline="0" dirty="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İşlem ve becerilerin öğretiminde “resimli kartlara” yer verilir.</a:t>
                      </a:r>
                      <a:endParaRPr kumimoji="0" lang="en-US" sz="17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Nesneler kullanılır.</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Resimlerle eşleme yapılır.</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Yazılı ve sözlü olarak ifade edilir.</a:t>
                      </a:r>
                      <a:endParaRPr kumimoji="0" lang="en-US" sz="17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0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charset="0"/>
                          <a:cs typeface="Times New Roman" pitchFamily="18" charset="0"/>
                        </a:rPr>
                        <a:t>SÖYLE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SÖYLE-YAP</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ea typeface="Times New Roman" pitchFamily="18" charset="0"/>
                          <a:cs typeface="Arial" charset="0"/>
                        </a:rPr>
                        <a:t>SÖYLE-GÖSTER</a:t>
                      </a:r>
                      <a:endParaRPr kumimoji="0" lang="en-US" sz="15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SÖYLE-SÖYLE</a:t>
                      </a:r>
                      <a:endParaRPr kumimoji="0" lang="en-US" sz="15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SÖYLE-YAZ</a:t>
                      </a:r>
                      <a:endParaRPr kumimoji="0" lang="en-US" sz="1500" b="1" i="0" u="none" strike="noStrike" cap="none" normalizeH="0" baseline="0" dirty="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İşlem ve becerilerin öğretiminde “sözlü ifadelere” yer verilir.</a:t>
                      </a:r>
                      <a:endParaRPr kumimoji="0" lang="en-US" sz="17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Nesneler kullanılır.</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Resimlerle eşleme yapılır.</a:t>
                      </a:r>
                      <a:endParaRPr kumimoji="0" lang="en-US" sz="10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Yazılı ve sözlü olarak ifade edilir.</a:t>
                      </a:r>
                      <a:endParaRPr kumimoji="0" lang="en-US" sz="17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0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cs typeface="Times New Roman" pitchFamily="18" charset="0"/>
                        </a:rPr>
                        <a:t>YAZ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YAZ-YAP</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YAZ-GÖSTER</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ea typeface="Times New Roman" pitchFamily="18" charset="0"/>
                          <a:cs typeface="Arial" charset="0"/>
                        </a:rPr>
                        <a:t>YAZ-SÖYLE</a:t>
                      </a:r>
                      <a:endParaRPr kumimoji="0" lang="en-US" sz="15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Arial" charset="0"/>
                          <a:cs typeface="Times New Roman" pitchFamily="18" charset="0"/>
                        </a:rPr>
                        <a:t>YAZ-YAZ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İşlem ve becerilerin öğretiminde</a:t>
                      </a:r>
                      <a:r>
                        <a:rPr kumimoji="0" lang="tr-TR" sz="13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“sembollere/</a:t>
                      </a:r>
                      <a:r>
                        <a:rPr kumimoji="0" lang="tr-TR" sz="13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rak</a:t>
                      </a:r>
                      <a:r>
                        <a:rPr kumimoji="0" lang="tr-TR" sz="1300" b="1" i="0" u="none" strike="noStrike" cap="none" normalizeH="0" baseline="0" smtClean="0">
                          <a:ln>
                            <a:noFill/>
                          </a:ln>
                          <a:solidFill>
                            <a:schemeClr val="tx1"/>
                          </a:solidFill>
                          <a:effectLst/>
                          <a:latin typeface="Arial" charset="0"/>
                          <a:ea typeface="Times New Roman" pitchFamily="18" charset="0"/>
                          <a:cs typeface="Arial" charset="0"/>
                        </a:rPr>
                        <a:t>a</a:t>
                      </a:r>
                      <a:r>
                        <a:rPr kumimoji="0" lang="en-US" sz="1300" b="1" i="0" u="none" strike="noStrike" cap="none" normalizeH="0" baseline="0" smtClean="0">
                          <a:ln>
                            <a:noFill/>
                          </a:ln>
                          <a:solidFill>
                            <a:schemeClr val="tx1"/>
                          </a:solidFill>
                          <a:effectLst/>
                          <a:latin typeface="Arial" charset="0"/>
                          <a:ea typeface="Times New Roman" pitchFamily="18" charset="0"/>
                          <a:cs typeface="Arial" charset="0"/>
                        </a:rPr>
                        <a:t>mlara” yer verilir.</a:t>
                      </a:r>
                      <a:endParaRPr kumimoji="0" lang="en-US" sz="17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Nesneler</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kullanılır</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Resimlerle</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eşleme</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yapılır</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US" sz="10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Yazılı</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ve</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sözlü</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olarak</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ifade</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1300" b="1" i="0" u="none" strike="noStrike" cap="none" normalizeH="0" baseline="0" dirty="0" err="1" smtClean="0">
                          <a:ln>
                            <a:noFill/>
                          </a:ln>
                          <a:solidFill>
                            <a:schemeClr val="tx1"/>
                          </a:solidFill>
                          <a:effectLst/>
                          <a:latin typeface="Arial" charset="0"/>
                          <a:ea typeface="Times New Roman" pitchFamily="18" charset="0"/>
                          <a:cs typeface="Arial" charset="0"/>
                        </a:rPr>
                        <a:t>edilir</a:t>
                      </a:r>
                      <a:r>
                        <a:rPr kumimoji="0" lang="en-US" sz="1300" b="1"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US" sz="17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9671"/>
                                        </p:tgtEl>
                                        <p:attrNameLst>
                                          <p:attrName>style.visibility</p:attrName>
                                        </p:attrNameLst>
                                      </p:cBhvr>
                                      <p:to>
                                        <p:strVal val="visible"/>
                                      </p:to>
                                    </p:set>
                                    <p:animEffect transition="in" filter="box(in)">
                                      <p:cBhvr>
                                        <p:cTn id="7" dur="500"/>
                                        <p:tgtEl>
                                          <p:spTgt spid="6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ChangeArrowheads="1"/>
          </p:cNvSpPr>
          <p:nvPr/>
        </p:nvSpPr>
        <p:spPr bwMode="auto">
          <a:xfrm>
            <a:off x="501650" y="527050"/>
            <a:ext cx="8642350" cy="5545138"/>
          </a:xfrm>
          <a:prstGeom prst="rect">
            <a:avLst/>
          </a:prstGeom>
          <a:noFill/>
          <a:ln w="9525">
            <a:noFill/>
            <a:miter lim="800000"/>
            <a:headEnd/>
            <a:tailEnd/>
          </a:ln>
        </p:spPr>
        <p:txBody>
          <a:bodyPr/>
          <a:lstStyle/>
          <a:p>
            <a:pPr marL="342900" indent="-342900">
              <a:spcBef>
                <a:spcPct val="60000"/>
              </a:spcBef>
              <a:buClr>
                <a:schemeClr val="tx1"/>
              </a:buClr>
            </a:pPr>
            <a:r>
              <a:rPr lang="tr-TR" sz="2600" b="1" dirty="0">
                <a:solidFill>
                  <a:srgbClr val="FF0000"/>
                </a:solidFill>
                <a:latin typeface="Arial" charset="0"/>
              </a:rPr>
              <a:t>Etkileşim ünitesi:</a:t>
            </a:r>
          </a:p>
          <a:p>
            <a:pPr marL="342900" indent="-342900">
              <a:spcBef>
                <a:spcPct val="60000"/>
              </a:spcBef>
              <a:buClr>
                <a:schemeClr val="tx1"/>
              </a:buClr>
            </a:pPr>
            <a:r>
              <a:rPr lang="tr-TR" sz="2600" b="1" dirty="0" smtClean="0">
                <a:latin typeface="Arial" charset="0"/>
              </a:rPr>
              <a:t>          Küçük </a:t>
            </a:r>
            <a:r>
              <a:rPr lang="tr-TR" sz="2600" b="1" dirty="0">
                <a:latin typeface="Arial" charset="0"/>
              </a:rPr>
              <a:t>gruplar içinde öğrencinin performansına dayalı öğretimin gerçekleştirmesine olanak sağlar</a:t>
            </a:r>
            <a:r>
              <a:rPr lang="tr-TR" sz="2600" b="1" dirty="0" smtClean="0">
                <a:latin typeface="Arial" charset="0"/>
              </a:rPr>
              <a:t>,.</a:t>
            </a:r>
            <a:endParaRPr lang="tr-TR" sz="2600" b="1" dirty="0">
              <a:latin typeface="Arial" charset="0"/>
            </a:endParaRPr>
          </a:p>
          <a:p>
            <a:pPr marL="342900" indent="-342900">
              <a:spcBef>
                <a:spcPct val="60000"/>
              </a:spcBef>
              <a:buClr>
                <a:schemeClr val="tx1"/>
              </a:buClr>
            </a:pPr>
            <a:endParaRPr lang="tr-TR" sz="1000" b="1" dirty="0" smtClean="0">
              <a:latin typeface="Arial" charset="0"/>
            </a:endParaRPr>
          </a:p>
          <a:p>
            <a:pPr marL="342900" indent="-342900">
              <a:spcBef>
                <a:spcPct val="60000"/>
              </a:spcBef>
              <a:buClr>
                <a:schemeClr val="tx1"/>
              </a:buClr>
            </a:pPr>
            <a:r>
              <a:rPr lang="tr-TR" sz="1000" b="1" dirty="0" smtClean="0">
                <a:latin typeface="Arial" charset="0"/>
              </a:rPr>
              <a:t> </a:t>
            </a:r>
            <a:r>
              <a:rPr lang="tr-TR" sz="1000" b="1" dirty="0" smtClean="0">
                <a:latin typeface="Arial" charset="0"/>
              </a:rPr>
              <a:t>                        </a:t>
            </a:r>
            <a:r>
              <a:rPr lang="tr-TR" sz="2600" b="1" dirty="0" smtClean="0">
                <a:latin typeface="Arial" charset="0"/>
              </a:rPr>
              <a:t>F</a:t>
            </a:r>
            <a:r>
              <a:rPr lang="tr-TR" sz="2600" b="1" dirty="0" smtClean="0">
                <a:latin typeface="Arial" charset="0"/>
              </a:rPr>
              <a:t>arklı </a:t>
            </a:r>
            <a:r>
              <a:rPr lang="tr-TR" sz="2600" b="1" dirty="0">
                <a:latin typeface="Arial" charset="0"/>
              </a:rPr>
              <a:t>eğitim ortamlarında aynı matematik konularının farklı etkileşim yolları kullanılarak işlenebilmesine olanak </a:t>
            </a:r>
            <a:r>
              <a:rPr lang="tr-TR" sz="2600" b="1" dirty="0" smtClean="0">
                <a:latin typeface="Arial" charset="0"/>
              </a:rPr>
              <a:t>sağlar</a:t>
            </a:r>
            <a:r>
              <a:rPr lang="tr-TR" sz="2600" b="1" dirty="0" smtClean="0">
                <a:latin typeface="Arial" charset="0"/>
              </a:rPr>
              <a:t>.</a:t>
            </a:r>
            <a:endParaRPr lang="tr-TR" sz="2600" b="1" dirty="0">
              <a:latin typeface="Arial" charset="0"/>
            </a:endParaRPr>
          </a:p>
          <a:p>
            <a:pPr marL="342900" indent="-342900">
              <a:spcBef>
                <a:spcPct val="60000"/>
              </a:spcBef>
              <a:buClr>
                <a:schemeClr val="tx1"/>
              </a:buClr>
            </a:pPr>
            <a:endParaRPr lang="tr-TR" sz="1000" b="1" dirty="0">
              <a:latin typeface="Arial" charset="0"/>
            </a:endParaRPr>
          </a:p>
          <a:p>
            <a:pPr marL="342900" indent="-342900">
              <a:spcBef>
                <a:spcPct val="60000"/>
              </a:spcBef>
              <a:buClr>
                <a:schemeClr val="tx1"/>
              </a:buClr>
            </a:pPr>
            <a:r>
              <a:rPr lang="tr-TR" sz="2600" b="1" dirty="0" smtClean="0">
                <a:latin typeface="Arial" charset="0"/>
              </a:rPr>
              <a:t>          Ayrı </a:t>
            </a:r>
            <a:r>
              <a:rPr lang="tr-TR" sz="2600" b="1" dirty="0">
                <a:latin typeface="Arial" charset="0"/>
              </a:rPr>
              <a:t>eğitim ortamlarında olduğu gibi normal sınıflarda kaynaştırma programına katılan öğrencilerin özelliklerine uygun öğretim düzenlemelerinde yarar </a:t>
            </a:r>
            <a:r>
              <a:rPr lang="tr-TR" sz="2600" b="1" dirty="0" smtClean="0">
                <a:latin typeface="Arial" charset="0"/>
              </a:rPr>
              <a:t>sağlayabilir.</a:t>
            </a:r>
            <a:endParaRPr lang="tr-TR" sz="26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checkerboard(across)">
                                      <p:cBhvr>
                                        <p:cTn id="7" dur="2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214414" y="214290"/>
            <a:ext cx="6984776" cy="5960991"/>
          </a:xfrm>
          <a:prstGeom prst="rect">
            <a:avLst/>
          </a:prstGeom>
        </p:spPr>
        <p:txBody>
          <a:bodyPr wrap="square">
            <a:spAutoFit/>
          </a:bodyPr>
          <a:lstStyle/>
          <a:p>
            <a:pPr algn="just">
              <a:lnSpc>
                <a:spcPct val="80000"/>
              </a:lnSpc>
              <a:spcBef>
                <a:spcPct val="0"/>
              </a:spcBef>
              <a:defRPr/>
            </a:pPr>
            <a:r>
              <a:rPr lang="tr-TR" sz="2800" b="1" dirty="0" smtClean="0">
                <a:latin typeface="Calibri" pitchFamily="34" charset="0"/>
              </a:rPr>
              <a:t>             Bir kavramın ne düzeyde öğrenildiği, öğrenme sürecindeki aşamalara göre değerlendirilir.</a:t>
            </a:r>
          </a:p>
          <a:p>
            <a:pPr algn="just">
              <a:lnSpc>
                <a:spcPct val="80000"/>
              </a:lnSpc>
              <a:spcBef>
                <a:spcPct val="0"/>
              </a:spcBef>
              <a:defRPr/>
            </a:pPr>
            <a:r>
              <a:rPr lang="tr-TR" sz="2800" b="1" dirty="0" smtClean="0">
                <a:solidFill>
                  <a:schemeClr val="hlink"/>
                </a:solidFill>
                <a:latin typeface="Calibri" pitchFamily="34" charset="0"/>
              </a:rPr>
              <a:t>	</a:t>
            </a:r>
            <a:r>
              <a:rPr lang="tr-TR" sz="2800" b="1" dirty="0" smtClean="0">
                <a:solidFill>
                  <a:srgbClr val="FF0000"/>
                </a:solidFill>
                <a:latin typeface="Calibri" pitchFamily="34" charset="0"/>
              </a:rPr>
              <a:t>Edinim aşaması, </a:t>
            </a:r>
            <a:r>
              <a:rPr lang="tr-TR" sz="2800" b="1" dirty="0" smtClean="0">
                <a:latin typeface="Calibri" pitchFamily="34" charset="0"/>
              </a:rPr>
              <a:t>bireyin daha önce sahip olmadığı bir kavramı belli doğrulukta ayırt edebilmesidir. </a:t>
            </a:r>
          </a:p>
          <a:p>
            <a:pPr algn="just">
              <a:lnSpc>
                <a:spcPct val="80000"/>
              </a:lnSpc>
              <a:spcBef>
                <a:spcPct val="0"/>
              </a:spcBef>
              <a:defRPr/>
            </a:pPr>
            <a:r>
              <a:rPr lang="tr-TR" sz="2800" b="1" dirty="0" smtClean="0">
                <a:solidFill>
                  <a:schemeClr val="hlink"/>
                </a:solidFill>
                <a:latin typeface="Calibri" pitchFamily="34" charset="0"/>
              </a:rPr>
              <a:t>	</a:t>
            </a:r>
            <a:r>
              <a:rPr lang="tr-TR" sz="2800" b="1" dirty="0" smtClean="0">
                <a:solidFill>
                  <a:srgbClr val="FF0000"/>
                </a:solidFill>
                <a:latin typeface="Calibri" pitchFamily="34" charset="0"/>
              </a:rPr>
              <a:t>Akıcılık düzeyi </a:t>
            </a:r>
            <a:r>
              <a:rPr lang="tr-TR" sz="2800" b="1" dirty="0" smtClean="0">
                <a:latin typeface="Calibri" pitchFamily="34" charset="0"/>
              </a:rPr>
              <a:t>ise edindiği kavramı öğretildiği bağlamda hemen kullanabilmesidir. </a:t>
            </a:r>
          </a:p>
          <a:p>
            <a:pPr algn="just">
              <a:lnSpc>
                <a:spcPct val="80000"/>
              </a:lnSpc>
              <a:spcBef>
                <a:spcPct val="0"/>
              </a:spcBef>
              <a:defRPr/>
            </a:pPr>
            <a:r>
              <a:rPr lang="tr-TR" sz="2800" b="1" dirty="0" smtClean="0">
                <a:solidFill>
                  <a:schemeClr val="hlink"/>
                </a:solidFill>
                <a:latin typeface="Calibri" pitchFamily="34" charset="0"/>
              </a:rPr>
              <a:t>	</a:t>
            </a:r>
            <a:r>
              <a:rPr lang="tr-TR" sz="2800" b="1" dirty="0" smtClean="0">
                <a:solidFill>
                  <a:srgbClr val="FF0000"/>
                </a:solidFill>
                <a:latin typeface="Calibri" pitchFamily="34" charset="0"/>
              </a:rPr>
              <a:t>Kalıcılık ise, </a:t>
            </a:r>
            <a:r>
              <a:rPr lang="tr-TR" sz="2800" b="1" dirty="0" smtClean="0">
                <a:latin typeface="Calibri" pitchFamily="34" charset="0"/>
              </a:rPr>
              <a:t>kavramın öğretimi sona erdikten sonra kavramın öğretilen bağlamlarda kullanımının sürmesidir. Bunun için kavramla ilişkili kuralların öğrenilmesi gereklidir. </a:t>
            </a:r>
          </a:p>
          <a:p>
            <a:pPr algn="just">
              <a:lnSpc>
                <a:spcPct val="80000"/>
              </a:lnSpc>
              <a:spcBef>
                <a:spcPct val="0"/>
              </a:spcBef>
              <a:defRPr/>
            </a:pPr>
            <a:r>
              <a:rPr lang="tr-TR" sz="2800" b="1" dirty="0" smtClean="0">
                <a:solidFill>
                  <a:schemeClr val="hlink"/>
                </a:solidFill>
                <a:latin typeface="Calibri" pitchFamily="34" charset="0"/>
              </a:rPr>
              <a:t>	</a:t>
            </a:r>
            <a:r>
              <a:rPr lang="tr-TR" sz="2800" b="1" dirty="0" smtClean="0">
                <a:solidFill>
                  <a:srgbClr val="FF0000"/>
                </a:solidFill>
                <a:latin typeface="Calibri" pitchFamily="34" charset="0"/>
              </a:rPr>
              <a:t>Genelleme, </a:t>
            </a:r>
            <a:r>
              <a:rPr lang="tr-TR" sz="2800" b="1" dirty="0" smtClean="0">
                <a:latin typeface="Calibri" pitchFamily="34" charset="0"/>
              </a:rPr>
              <a:t>bireyin öğretim koşulları dışında benzer bağlamlarda öğrendiği kavramı kullanabilmesidir.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descr="Woven mat"/>
          <p:cNvSpPr>
            <a:spLocks noChangeArrowheads="1"/>
          </p:cNvSpPr>
          <p:nvPr/>
        </p:nvSpPr>
        <p:spPr bwMode="auto">
          <a:xfrm>
            <a:off x="381000" y="304800"/>
            <a:ext cx="1600200" cy="533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1795" name="Rectangle 5" descr="Woven mat"/>
          <p:cNvSpPr>
            <a:spLocks noChangeArrowheads="1"/>
          </p:cNvSpPr>
          <p:nvPr/>
        </p:nvSpPr>
        <p:spPr bwMode="auto">
          <a:xfrm>
            <a:off x="2362200" y="304800"/>
            <a:ext cx="1600200" cy="533400"/>
          </a:xfrm>
          <a:prstGeom prst="rect">
            <a:avLst/>
          </a:prstGeom>
          <a:noFill/>
          <a:ln w="9525">
            <a:solidFill>
              <a:schemeClr val="tx1"/>
            </a:solidFill>
            <a:miter lim="800000"/>
            <a:headEnd/>
            <a:tailEnd/>
          </a:ln>
        </p:spPr>
        <p:txBody>
          <a:bodyPr wrap="none" anchor="ctr"/>
          <a:lstStyle/>
          <a:p>
            <a:pPr algn="ctr" eaLnBrk="0" hangingPunct="0"/>
            <a:r>
              <a:rPr lang="tr-TR" altLang="tr-TR" b="1" dirty="0">
                <a:solidFill>
                  <a:srgbClr val="FF0000"/>
                </a:solidFill>
                <a:latin typeface="Times"/>
              </a:rPr>
              <a:t>ÇIKTI</a:t>
            </a:r>
            <a:endParaRPr lang="tr-TR" altLang="tr-TR" sz="2400" dirty="0">
              <a:solidFill>
                <a:srgbClr val="FF0000"/>
              </a:solidFill>
              <a:latin typeface="Times"/>
            </a:endParaRPr>
          </a:p>
        </p:txBody>
      </p:sp>
      <p:sp>
        <p:nvSpPr>
          <p:cNvPr id="161796" name="Rectangle 6" descr="Water droplets"/>
          <p:cNvSpPr>
            <a:spLocks noChangeArrowheads="1"/>
          </p:cNvSpPr>
          <p:nvPr/>
        </p:nvSpPr>
        <p:spPr bwMode="auto">
          <a:xfrm>
            <a:off x="381000" y="9906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1797" name="Rectangle 7" descr="Oak"/>
          <p:cNvSpPr>
            <a:spLocks noChangeArrowheads="1"/>
          </p:cNvSpPr>
          <p:nvPr/>
        </p:nvSpPr>
        <p:spPr bwMode="auto">
          <a:xfrm>
            <a:off x="2362200" y="9906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1798" name="Rectangle 8" descr="Oak"/>
          <p:cNvSpPr>
            <a:spLocks noChangeArrowheads="1"/>
          </p:cNvSpPr>
          <p:nvPr/>
        </p:nvSpPr>
        <p:spPr bwMode="auto">
          <a:xfrm>
            <a:off x="2362200" y="24384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1799" name="Rectangle 9" descr="Water droplets"/>
          <p:cNvSpPr>
            <a:spLocks noChangeArrowheads="1"/>
          </p:cNvSpPr>
          <p:nvPr/>
        </p:nvSpPr>
        <p:spPr bwMode="auto">
          <a:xfrm>
            <a:off x="381000" y="24384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1800" name="Rectangle 10" descr="Oak"/>
          <p:cNvSpPr>
            <a:spLocks noChangeArrowheads="1"/>
          </p:cNvSpPr>
          <p:nvPr/>
        </p:nvSpPr>
        <p:spPr bwMode="auto">
          <a:xfrm>
            <a:off x="2362200" y="38862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b="1">
                <a:latin typeface="Times"/>
              </a:rPr>
              <a:t>BEŞ</a:t>
            </a:r>
          </a:p>
        </p:txBody>
      </p:sp>
      <p:sp>
        <p:nvSpPr>
          <p:cNvPr id="161801" name="Rectangle 11" descr="Water droplets"/>
          <p:cNvSpPr>
            <a:spLocks noChangeArrowheads="1"/>
          </p:cNvSpPr>
          <p:nvPr/>
        </p:nvSpPr>
        <p:spPr bwMode="auto">
          <a:xfrm>
            <a:off x="381000" y="38862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1802" name="Rectangle 12" descr="Oak"/>
          <p:cNvSpPr>
            <a:spLocks noChangeArrowheads="1"/>
          </p:cNvSpPr>
          <p:nvPr/>
        </p:nvSpPr>
        <p:spPr bwMode="auto">
          <a:xfrm>
            <a:off x="2362200" y="5257800"/>
            <a:ext cx="1600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1803" name="Rectangle 13" descr="Water droplets"/>
          <p:cNvSpPr>
            <a:spLocks noChangeArrowheads="1"/>
          </p:cNvSpPr>
          <p:nvPr/>
        </p:nvSpPr>
        <p:spPr bwMode="auto">
          <a:xfrm>
            <a:off x="381000" y="52578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1804" name="Rectangle 14" descr="White marble"/>
          <p:cNvSpPr>
            <a:spLocks noChangeArrowheads="1"/>
          </p:cNvSpPr>
          <p:nvPr/>
        </p:nvSpPr>
        <p:spPr bwMode="auto">
          <a:xfrm>
            <a:off x="4191000" y="990600"/>
            <a:ext cx="4648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baseline="-25000">
              <a:latin typeface="Times"/>
            </a:endParaRPr>
          </a:p>
        </p:txBody>
      </p:sp>
      <p:sp>
        <p:nvSpPr>
          <p:cNvPr id="161805" name="Rectangle 15" descr="White marble"/>
          <p:cNvSpPr>
            <a:spLocks noChangeArrowheads="1"/>
          </p:cNvSpPr>
          <p:nvPr/>
        </p:nvSpPr>
        <p:spPr bwMode="auto">
          <a:xfrm>
            <a:off x="4191000" y="2438400"/>
            <a:ext cx="4648200" cy="1295400"/>
          </a:xfrm>
          <a:prstGeom prst="rect">
            <a:avLst/>
          </a:prstGeom>
          <a:noFill/>
          <a:ln w="9525">
            <a:solidFill>
              <a:schemeClr val="tx1"/>
            </a:solidFill>
            <a:miter lim="800000"/>
            <a:headEnd/>
            <a:tailEnd/>
          </a:ln>
        </p:spPr>
        <p:txBody>
          <a:bodyPr wrap="none" anchor="ctr"/>
          <a:lstStyle/>
          <a:p>
            <a:pPr eaLnBrk="0" hangingPunct="0"/>
            <a:endParaRPr lang="tr-TR" altLang="tr-TR" sz="2400">
              <a:latin typeface="Times"/>
            </a:endParaRPr>
          </a:p>
        </p:txBody>
      </p:sp>
      <p:sp>
        <p:nvSpPr>
          <p:cNvPr id="161806" name="Rectangle 16" descr="White marble"/>
          <p:cNvSpPr>
            <a:spLocks noChangeArrowheads="1"/>
          </p:cNvSpPr>
          <p:nvPr/>
        </p:nvSpPr>
        <p:spPr bwMode="auto">
          <a:xfrm>
            <a:off x="4191000" y="3886200"/>
            <a:ext cx="4648200" cy="1295400"/>
          </a:xfrm>
          <a:prstGeom prst="rect">
            <a:avLst/>
          </a:prstGeom>
          <a:noFill/>
          <a:ln w="9525">
            <a:solidFill>
              <a:schemeClr val="tx1"/>
            </a:solidFill>
            <a:miter lim="800000"/>
            <a:headEnd/>
            <a:tailEnd/>
          </a:ln>
        </p:spPr>
        <p:txBody>
          <a:bodyPr wrap="none" anchor="ctr"/>
          <a:lstStyle/>
          <a:p>
            <a:pPr eaLnBrk="0" hangingPunct="0"/>
            <a:endParaRPr lang="tr-TR" altLang="tr-TR" sz="2400">
              <a:latin typeface="Times"/>
            </a:endParaRPr>
          </a:p>
        </p:txBody>
      </p:sp>
      <p:sp>
        <p:nvSpPr>
          <p:cNvPr id="161807" name="Rectangle 17" descr="White marble"/>
          <p:cNvSpPr>
            <a:spLocks noChangeArrowheads="1"/>
          </p:cNvSpPr>
          <p:nvPr/>
        </p:nvSpPr>
        <p:spPr bwMode="auto">
          <a:xfrm>
            <a:off x="4191000" y="5257800"/>
            <a:ext cx="4648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1808" name="Rectangle 18" descr="Woven mat"/>
          <p:cNvSpPr>
            <a:spLocks noChangeArrowheads="1"/>
          </p:cNvSpPr>
          <p:nvPr/>
        </p:nvSpPr>
        <p:spPr bwMode="auto">
          <a:xfrm>
            <a:off x="4191000" y="304800"/>
            <a:ext cx="4648200" cy="533400"/>
          </a:xfrm>
          <a:prstGeom prst="rect">
            <a:avLst/>
          </a:prstGeom>
          <a:noFill/>
          <a:ln w="9525">
            <a:solidFill>
              <a:schemeClr val="tx1"/>
            </a:solidFill>
            <a:miter lim="800000"/>
            <a:headEnd/>
            <a:tailEnd/>
          </a:ln>
        </p:spPr>
        <p:txBody>
          <a:bodyPr wrap="none" anchor="ctr"/>
          <a:lstStyle/>
          <a:p>
            <a:pPr algn="ctr" eaLnBrk="0" hangingPunct="0"/>
            <a:r>
              <a:rPr lang="tr-TR" altLang="tr-TR" b="1" dirty="0">
                <a:latin typeface="Times"/>
              </a:rPr>
              <a:t> </a:t>
            </a:r>
            <a:r>
              <a:rPr lang="tr-TR" altLang="tr-TR" b="1" dirty="0">
                <a:solidFill>
                  <a:srgbClr val="FF0000"/>
                </a:solidFill>
                <a:latin typeface="Times"/>
              </a:rPr>
              <a:t>TEK BASAMAKLI SAYILARLA TOPLAMA</a:t>
            </a:r>
            <a:r>
              <a:rPr lang="tr-TR" altLang="tr-TR" sz="2400" dirty="0">
                <a:solidFill>
                  <a:srgbClr val="FF0000"/>
                </a:solidFill>
                <a:latin typeface="Times"/>
              </a:rPr>
              <a:t> </a:t>
            </a:r>
          </a:p>
        </p:txBody>
      </p:sp>
      <p:sp>
        <p:nvSpPr>
          <p:cNvPr id="161809" name="Text Box 19"/>
          <p:cNvSpPr txBox="1">
            <a:spLocks noChangeArrowheads="1"/>
          </p:cNvSpPr>
          <p:nvPr/>
        </p:nvSpPr>
        <p:spPr bwMode="auto">
          <a:xfrm>
            <a:off x="533400" y="381000"/>
            <a:ext cx="1311275" cy="366713"/>
          </a:xfrm>
          <a:prstGeom prst="rect">
            <a:avLst/>
          </a:prstGeom>
          <a:noFill/>
          <a:ln w="9525">
            <a:noFill/>
            <a:miter lim="800000"/>
            <a:headEnd/>
            <a:tailEnd/>
          </a:ln>
        </p:spPr>
        <p:txBody>
          <a:bodyPr>
            <a:spAutoFit/>
          </a:bodyPr>
          <a:lstStyle/>
          <a:p>
            <a:pPr algn="ctr" eaLnBrk="0" hangingPunct="0"/>
            <a:r>
              <a:rPr lang="tr-TR" altLang="tr-TR" b="1" dirty="0">
                <a:solidFill>
                  <a:srgbClr val="FF0000"/>
                </a:solidFill>
                <a:latin typeface="Times"/>
              </a:rPr>
              <a:t>GİRDİ</a:t>
            </a:r>
          </a:p>
        </p:txBody>
      </p:sp>
      <p:sp>
        <p:nvSpPr>
          <p:cNvPr id="161810" name="Text Box 20"/>
          <p:cNvSpPr txBox="1">
            <a:spLocks noChangeArrowheads="1"/>
          </p:cNvSpPr>
          <p:nvPr/>
        </p:nvSpPr>
        <p:spPr bwMode="auto">
          <a:xfrm>
            <a:off x="4175125" y="1089025"/>
            <a:ext cx="4708790" cy="1092607"/>
          </a:xfrm>
          <a:prstGeom prst="rect">
            <a:avLst/>
          </a:prstGeom>
          <a:noFill/>
          <a:ln w="9525">
            <a:noFill/>
            <a:miter lim="800000"/>
            <a:headEnd/>
            <a:tailEnd/>
          </a:ln>
        </p:spPr>
        <p:txBody>
          <a:bodyPr wrap="none">
            <a:spAutoFit/>
          </a:bodyPr>
          <a:lstStyle/>
          <a:p>
            <a:pPr eaLnBrk="0" hangingPunct="0"/>
            <a:r>
              <a:rPr lang="tr-TR" altLang="tr-TR" sz="1300" b="1" dirty="0">
                <a:solidFill>
                  <a:srgbClr val="000000"/>
                </a:solidFill>
                <a:latin typeface="Times"/>
              </a:rPr>
              <a:t>YAP-YAP</a:t>
            </a:r>
            <a:endParaRPr lang="tr-TR" altLang="tr-TR" sz="1300" dirty="0">
              <a:solidFill>
                <a:srgbClr val="000000"/>
              </a:solidFill>
              <a:latin typeface="Times"/>
            </a:endParaRPr>
          </a:p>
          <a:p>
            <a:pPr eaLnBrk="0" hangingPunct="0"/>
            <a:r>
              <a:rPr lang="tr-TR" altLang="tr-TR" sz="1300" dirty="0">
                <a:solidFill>
                  <a:srgbClr val="000000"/>
                </a:solidFill>
                <a:latin typeface="Times"/>
              </a:rPr>
              <a:t>Öğretmen birinci kümenin </a:t>
            </a:r>
            <a:r>
              <a:rPr lang="tr-TR" altLang="tr-TR" sz="1300" dirty="0" smtClean="0">
                <a:solidFill>
                  <a:srgbClr val="000000"/>
                </a:solidFill>
                <a:latin typeface="Times"/>
              </a:rPr>
              <a:t>içine üç </a:t>
            </a:r>
            <a:r>
              <a:rPr lang="tr-TR" altLang="tr-TR" sz="1300" dirty="0">
                <a:solidFill>
                  <a:srgbClr val="000000"/>
                </a:solidFill>
                <a:latin typeface="Times"/>
              </a:rPr>
              <a:t>tane, ikinci kümenin içine</a:t>
            </a:r>
          </a:p>
          <a:p>
            <a:pPr eaLnBrk="0" hangingPunct="0"/>
            <a:r>
              <a:rPr lang="tr-TR" altLang="tr-TR" sz="1300" dirty="0">
                <a:solidFill>
                  <a:srgbClr val="000000"/>
                </a:solidFill>
                <a:latin typeface="Times"/>
              </a:rPr>
              <a:t>iki tane nesne koyar(küp, boncuk).Daha sonra öğretmen </a:t>
            </a:r>
          </a:p>
          <a:p>
            <a:pPr eaLnBrk="0" hangingPunct="0"/>
            <a:r>
              <a:rPr lang="tr-TR" altLang="tr-TR" sz="1300" dirty="0">
                <a:solidFill>
                  <a:srgbClr val="000000"/>
                </a:solidFill>
                <a:latin typeface="Times"/>
              </a:rPr>
              <a:t>öğrenciye iki kümenin içinde kaç tane nesne (küp, boncuk)</a:t>
            </a:r>
          </a:p>
          <a:p>
            <a:pPr eaLnBrk="0" hangingPunct="0"/>
            <a:r>
              <a:rPr lang="tr-TR" altLang="tr-TR" sz="1300" dirty="0">
                <a:solidFill>
                  <a:srgbClr val="000000"/>
                </a:solidFill>
                <a:latin typeface="Times"/>
              </a:rPr>
              <a:t>olduğunu, nesneleri (küpleri)kullanarak cevap vermesini ister.</a:t>
            </a:r>
          </a:p>
        </p:txBody>
      </p:sp>
      <p:sp>
        <p:nvSpPr>
          <p:cNvPr id="161811" name="AutoShape 21"/>
          <p:cNvSpPr>
            <a:spLocks noChangeArrowheads="1"/>
          </p:cNvSpPr>
          <p:nvPr/>
        </p:nvSpPr>
        <p:spPr bwMode="auto">
          <a:xfrm>
            <a:off x="685800" y="10668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12" name="AutoShape 22"/>
          <p:cNvSpPr>
            <a:spLocks noChangeArrowheads="1"/>
          </p:cNvSpPr>
          <p:nvPr/>
        </p:nvSpPr>
        <p:spPr bwMode="auto">
          <a:xfrm>
            <a:off x="1371600" y="10668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13" name="AutoShape 23"/>
          <p:cNvSpPr>
            <a:spLocks noChangeArrowheads="1"/>
          </p:cNvSpPr>
          <p:nvPr/>
        </p:nvSpPr>
        <p:spPr bwMode="auto">
          <a:xfrm>
            <a:off x="990600" y="12954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14" name="AutoShape 24"/>
          <p:cNvSpPr>
            <a:spLocks noChangeArrowheads="1"/>
          </p:cNvSpPr>
          <p:nvPr/>
        </p:nvSpPr>
        <p:spPr bwMode="auto">
          <a:xfrm>
            <a:off x="609600" y="1905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15" name="AutoShape 25"/>
          <p:cNvSpPr>
            <a:spLocks noChangeArrowheads="1"/>
          </p:cNvSpPr>
          <p:nvPr/>
        </p:nvSpPr>
        <p:spPr bwMode="auto">
          <a:xfrm>
            <a:off x="1295400" y="1905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16" name="AutoShape 26"/>
          <p:cNvSpPr>
            <a:spLocks noChangeArrowheads="1"/>
          </p:cNvSpPr>
          <p:nvPr/>
        </p:nvSpPr>
        <p:spPr bwMode="auto">
          <a:xfrm>
            <a:off x="3276600" y="1143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17" name="AutoShape 27"/>
          <p:cNvSpPr>
            <a:spLocks noChangeArrowheads="1"/>
          </p:cNvSpPr>
          <p:nvPr/>
        </p:nvSpPr>
        <p:spPr bwMode="auto">
          <a:xfrm>
            <a:off x="2971800" y="14478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18" name="AutoShape 28"/>
          <p:cNvSpPr>
            <a:spLocks noChangeArrowheads="1"/>
          </p:cNvSpPr>
          <p:nvPr/>
        </p:nvSpPr>
        <p:spPr bwMode="auto">
          <a:xfrm>
            <a:off x="2667000" y="1752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19" name="AutoShape 29"/>
          <p:cNvSpPr>
            <a:spLocks noChangeArrowheads="1"/>
          </p:cNvSpPr>
          <p:nvPr/>
        </p:nvSpPr>
        <p:spPr bwMode="auto">
          <a:xfrm>
            <a:off x="2667000" y="1143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20" name="AutoShape 30"/>
          <p:cNvSpPr>
            <a:spLocks noChangeArrowheads="1"/>
          </p:cNvSpPr>
          <p:nvPr/>
        </p:nvSpPr>
        <p:spPr bwMode="auto">
          <a:xfrm>
            <a:off x="3200400" y="1752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21" name="AutoShape 31"/>
          <p:cNvSpPr>
            <a:spLocks noChangeArrowheads="1"/>
          </p:cNvSpPr>
          <p:nvPr/>
        </p:nvSpPr>
        <p:spPr bwMode="auto">
          <a:xfrm>
            <a:off x="1447800" y="33528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22" name="AutoShape 32"/>
          <p:cNvSpPr>
            <a:spLocks noChangeArrowheads="1"/>
          </p:cNvSpPr>
          <p:nvPr/>
        </p:nvSpPr>
        <p:spPr bwMode="auto">
          <a:xfrm>
            <a:off x="685800" y="3276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23" name="AutoShape 33"/>
          <p:cNvSpPr>
            <a:spLocks noChangeArrowheads="1"/>
          </p:cNvSpPr>
          <p:nvPr/>
        </p:nvSpPr>
        <p:spPr bwMode="auto">
          <a:xfrm>
            <a:off x="1371600" y="2514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24" name="AutoShape 34"/>
          <p:cNvSpPr>
            <a:spLocks noChangeArrowheads="1"/>
          </p:cNvSpPr>
          <p:nvPr/>
        </p:nvSpPr>
        <p:spPr bwMode="auto">
          <a:xfrm>
            <a:off x="1066800" y="28194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25" name="AutoShape 35"/>
          <p:cNvSpPr>
            <a:spLocks noChangeArrowheads="1"/>
          </p:cNvSpPr>
          <p:nvPr/>
        </p:nvSpPr>
        <p:spPr bwMode="auto">
          <a:xfrm>
            <a:off x="533400" y="2667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26" name="AutoShape 36"/>
          <p:cNvSpPr>
            <a:spLocks noChangeArrowheads="1"/>
          </p:cNvSpPr>
          <p:nvPr/>
        </p:nvSpPr>
        <p:spPr bwMode="auto">
          <a:xfrm>
            <a:off x="2438400" y="27432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27" name="AutoShape 37"/>
          <p:cNvSpPr>
            <a:spLocks noChangeArrowheads="1"/>
          </p:cNvSpPr>
          <p:nvPr/>
        </p:nvSpPr>
        <p:spPr bwMode="auto">
          <a:xfrm>
            <a:off x="2667000" y="27432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28" name="AutoShape 38"/>
          <p:cNvSpPr>
            <a:spLocks noChangeArrowheads="1"/>
          </p:cNvSpPr>
          <p:nvPr/>
        </p:nvSpPr>
        <p:spPr bwMode="auto">
          <a:xfrm>
            <a:off x="2667000" y="30480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29" name="AutoShape 39"/>
          <p:cNvSpPr>
            <a:spLocks noChangeArrowheads="1"/>
          </p:cNvSpPr>
          <p:nvPr/>
        </p:nvSpPr>
        <p:spPr bwMode="auto">
          <a:xfrm>
            <a:off x="2895600" y="30480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30" name="AutoShape 40"/>
          <p:cNvSpPr>
            <a:spLocks noChangeArrowheads="1"/>
          </p:cNvSpPr>
          <p:nvPr/>
        </p:nvSpPr>
        <p:spPr bwMode="auto">
          <a:xfrm>
            <a:off x="2438400" y="30480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31" name="AutoShape 41"/>
          <p:cNvSpPr>
            <a:spLocks noChangeArrowheads="1"/>
          </p:cNvSpPr>
          <p:nvPr/>
        </p:nvSpPr>
        <p:spPr bwMode="auto">
          <a:xfrm>
            <a:off x="3124200" y="30480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32" name="AutoShape 42"/>
          <p:cNvSpPr>
            <a:spLocks noChangeArrowheads="1"/>
          </p:cNvSpPr>
          <p:nvPr/>
        </p:nvSpPr>
        <p:spPr bwMode="auto">
          <a:xfrm>
            <a:off x="3352800" y="30480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33" name="AutoShape 43"/>
          <p:cNvSpPr>
            <a:spLocks noChangeArrowheads="1"/>
          </p:cNvSpPr>
          <p:nvPr/>
        </p:nvSpPr>
        <p:spPr bwMode="auto">
          <a:xfrm>
            <a:off x="2438400" y="34290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34" name="AutoShape 44"/>
          <p:cNvSpPr>
            <a:spLocks noChangeArrowheads="1"/>
          </p:cNvSpPr>
          <p:nvPr/>
        </p:nvSpPr>
        <p:spPr bwMode="auto">
          <a:xfrm>
            <a:off x="2667000" y="34290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35" name="AutoShape 45"/>
          <p:cNvSpPr>
            <a:spLocks noChangeArrowheads="1"/>
          </p:cNvSpPr>
          <p:nvPr/>
        </p:nvSpPr>
        <p:spPr bwMode="auto">
          <a:xfrm>
            <a:off x="2895600" y="2743200"/>
            <a:ext cx="152400" cy="228600"/>
          </a:xfrm>
          <a:prstGeom prst="flowChartInputOutput">
            <a:avLst/>
          </a:prstGeom>
          <a:noFill/>
          <a:ln w="9525">
            <a:solidFill>
              <a:schemeClr val="tx1"/>
            </a:solidFill>
            <a:miter lim="800000"/>
            <a:headEnd/>
            <a:tailEnd/>
          </a:ln>
        </p:spPr>
        <p:txBody>
          <a:bodyPr wrap="none" anchor="ctr"/>
          <a:lstStyle/>
          <a:p>
            <a:endParaRPr lang="tr-TR"/>
          </a:p>
        </p:txBody>
      </p:sp>
      <p:sp>
        <p:nvSpPr>
          <p:cNvPr id="161836" name="Text Box 46"/>
          <p:cNvSpPr txBox="1">
            <a:spLocks noChangeArrowheads="1"/>
          </p:cNvSpPr>
          <p:nvPr/>
        </p:nvSpPr>
        <p:spPr bwMode="auto">
          <a:xfrm>
            <a:off x="4191000" y="2438400"/>
            <a:ext cx="4650632" cy="1092607"/>
          </a:xfrm>
          <a:prstGeom prst="rect">
            <a:avLst/>
          </a:prstGeom>
          <a:noFill/>
          <a:ln w="9525">
            <a:noFill/>
            <a:miter lim="800000"/>
            <a:headEnd/>
            <a:tailEnd/>
          </a:ln>
        </p:spPr>
        <p:txBody>
          <a:bodyPr wrap="none">
            <a:spAutoFit/>
          </a:bodyPr>
          <a:lstStyle/>
          <a:p>
            <a:pPr eaLnBrk="0" hangingPunct="0"/>
            <a:r>
              <a:rPr lang="tr-TR" altLang="tr-TR" sz="1300" b="1" dirty="0">
                <a:solidFill>
                  <a:srgbClr val="000000"/>
                </a:solidFill>
                <a:latin typeface="Times"/>
              </a:rPr>
              <a:t>YAP-GÖSTER</a:t>
            </a:r>
          </a:p>
          <a:p>
            <a:pPr eaLnBrk="0" hangingPunct="0"/>
            <a:r>
              <a:rPr lang="tr-TR" altLang="tr-TR" sz="1300" dirty="0">
                <a:solidFill>
                  <a:srgbClr val="000000"/>
                </a:solidFill>
                <a:latin typeface="Times"/>
              </a:rPr>
              <a:t>Öğretmen birinci kümenin içine üç tane, ikinci kümenin içine </a:t>
            </a:r>
          </a:p>
          <a:p>
            <a:pPr eaLnBrk="0" hangingPunct="0"/>
            <a:r>
              <a:rPr lang="tr-TR" altLang="tr-TR" sz="1300" dirty="0">
                <a:solidFill>
                  <a:srgbClr val="000000"/>
                </a:solidFill>
                <a:latin typeface="Times"/>
              </a:rPr>
              <a:t>iki </a:t>
            </a:r>
            <a:r>
              <a:rPr lang="tr-TR" altLang="tr-TR" sz="1300" dirty="0" smtClean="0">
                <a:solidFill>
                  <a:srgbClr val="000000"/>
                </a:solidFill>
                <a:latin typeface="Times"/>
              </a:rPr>
              <a:t>tane gerçek </a:t>
            </a:r>
            <a:r>
              <a:rPr lang="tr-TR" altLang="tr-TR" sz="1300" dirty="0">
                <a:solidFill>
                  <a:srgbClr val="000000"/>
                </a:solidFill>
                <a:latin typeface="Times"/>
              </a:rPr>
              <a:t>nesne (küp, boncuk...)koyar. Öğretmen </a:t>
            </a:r>
          </a:p>
          <a:p>
            <a:pPr eaLnBrk="0" hangingPunct="0"/>
            <a:r>
              <a:rPr lang="tr-TR" altLang="tr-TR" sz="1300" dirty="0">
                <a:solidFill>
                  <a:srgbClr val="000000"/>
                </a:solidFill>
                <a:latin typeface="Times"/>
              </a:rPr>
              <a:t>öğrenciye önündeki resimli kartlar arasından iki nesne </a:t>
            </a:r>
          </a:p>
          <a:p>
            <a:pPr eaLnBrk="0" hangingPunct="0"/>
            <a:r>
              <a:rPr lang="tr-TR" altLang="tr-TR" sz="1300" dirty="0">
                <a:solidFill>
                  <a:srgbClr val="000000"/>
                </a:solidFill>
                <a:latin typeface="Times"/>
              </a:rPr>
              <a:t>kümesinin toplamını veren kartı göstermesini ister.</a:t>
            </a:r>
          </a:p>
        </p:txBody>
      </p:sp>
      <p:sp>
        <p:nvSpPr>
          <p:cNvPr id="161837" name="Text Box 47"/>
          <p:cNvSpPr txBox="1">
            <a:spLocks noChangeArrowheads="1"/>
          </p:cNvSpPr>
          <p:nvPr/>
        </p:nvSpPr>
        <p:spPr bwMode="auto">
          <a:xfrm>
            <a:off x="4191000" y="3932238"/>
            <a:ext cx="4650632" cy="1092607"/>
          </a:xfrm>
          <a:prstGeom prst="rect">
            <a:avLst/>
          </a:prstGeom>
          <a:noFill/>
          <a:ln w="9525">
            <a:noFill/>
            <a:miter lim="800000"/>
            <a:headEnd/>
            <a:tailEnd/>
          </a:ln>
        </p:spPr>
        <p:txBody>
          <a:bodyPr wrap="none">
            <a:spAutoFit/>
          </a:bodyPr>
          <a:lstStyle/>
          <a:p>
            <a:pPr eaLnBrk="0" hangingPunct="0"/>
            <a:r>
              <a:rPr lang="tr-TR" altLang="tr-TR" sz="1300" b="1" dirty="0">
                <a:solidFill>
                  <a:srgbClr val="000000"/>
                </a:solidFill>
                <a:latin typeface="Times"/>
              </a:rPr>
              <a:t>YAP-SÖYLE</a:t>
            </a:r>
          </a:p>
          <a:p>
            <a:pPr eaLnBrk="0" hangingPunct="0"/>
            <a:r>
              <a:rPr lang="tr-TR" altLang="tr-TR" sz="1300" dirty="0">
                <a:solidFill>
                  <a:srgbClr val="000000"/>
                </a:solidFill>
                <a:latin typeface="Times"/>
              </a:rPr>
              <a:t>Öğretmen birinci kümenin içine üç tane, ikinci kümenin içine </a:t>
            </a:r>
          </a:p>
          <a:p>
            <a:pPr eaLnBrk="0" hangingPunct="0"/>
            <a:r>
              <a:rPr lang="tr-TR" altLang="tr-TR" sz="1300" dirty="0">
                <a:solidFill>
                  <a:srgbClr val="000000"/>
                </a:solidFill>
                <a:latin typeface="Times"/>
              </a:rPr>
              <a:t>iki </a:t>
            </a:r>
            <a:r>
              <a:rPr lang="tr-TR" altLang="tr-TR" sz="1300" dirty="0" smtClean="0">
                <a:solidFill>
                  <a:srgbClr val="000000"/>
                </a:solidFill>
                <a:latin typeface="Times"/>
              </a:rPr>
              <a:t>tane gerçek </a:t>
            </a:r>
            <a:r>
              <a:rPr lang="tr-TR" altLang="tr-TR" sz="1300" dirty="0">
                <a:solidFill>
                  <a:srgbClr val="000000"/>
                </a:solidFill>
                <a:latin typeface="Times"/>
              </a:rPr>
              <a:t>nesne (küp, boncuk...) koyar. Öğretmen </a:t>
            </a:r>
          </a:p>
          <a:p>
            <a:pPr eaLnBrk="0" hangingPunct="0"/>
            <a:r>
              <a:rPr lang="tr-TR" altLang="tr-TR" sz="1300" dirty="0">
                <a:solidFill>
                  <a:srgbClr val="000000"/>
                </a:solidFill>
                <a:latin typeface="Times"/>
              </a:rPr>
              <a:t>öğrenciye  her iki kümedeki nesnelerin (küp, boncuk...) </a:t>
            </a:r>
          </a:p>
          <a:p>
            <a:pPr eaLnBrk="0" hangingPunct="0"/>
            <a:r>
              <a:rPr lang="tr-TR" altLang="tr-TR" sz="1300" dirty="0">
                <a:solidFill>
                  <a:srgbClr val="000000"/>
                </a:solidFill>
                <a:latin typeface="Times"/>
              </a:rPr>
              <a:t>toplamının ne kadar olduğunu söylemesini ister.</a:t>
            </a:r>
          </a:p>
        </p:txBody>
      </p:sp>
      <p:sp>
        <p:nvSpPr>
          <p:cNvPr id="161838" name="Text Box 48" descr="White marble"/>
          <p:cNvSpPr txBox="1">
            <a:spLocks noChangeArrowheads="1"/>
          </p:cNvSpPr>
          <p:nvPr/>
        </p:nvSpPr>
        <p:spPr bwMode="auto">
          <a:xfrm>
            <a:off x="4267200" y="5334000"/>
            <a:ext cx="4495800" cy="1092607"/>
          </a:xfrm>
          <a:prstGeom prst="rect">
            <a:avLst/>
          </a:prstGeom>
          <a:noFill/>
          <a:ln w="9525">
            <a:noFill/>
            <a:miter lim="800000"/>
            <a:headEnd/>
            <a:tailEnd/>
          </a:ln>
        </p:spPr>
        <p:txBody>
          <a:bodyPr>
            <a:spAutoFit/>
          </a:bodyPr>
          <a:lstStyle/>
          <a:p>
            <a:pPr eaLnBrk="0" hangingPunct="0"/>
            <a:r>
              <a:rPr lang="tr-TR" altLang="tr-TR" sz="1300" b="1" dirty="0">
                <a:solidFill>
                  <a:srgbClr val="000000"/>
                </a:solidFill>
                <a:latin typeface="Times"/>
              </a:rPr>
              <a:t>YAP-YAZ</a:t>
            </a:r>
          </a:p>
          <a:p>
            <a:pPr eaLnBrk="0" hangingPunct="0"/>
            <a:r>
              <a:rPr lang="tr-TR" altLang="tr-TR" sz="1300" dirty="0">
                <a:solidFill>
                  <a:srgbClr val="000000"/>
                </a:solidFill>
                <a:latin typeface="Times"/>
              </a:rPr>
              <a:t>Öğretmen birinci kümenin içine üç tane, ikinci kümenin içine iki tane nesne (küp, boncuk...) koyar. Öğretmen öğrenciye her iki kümedeki nesnelerin toplamını rakamları kullanarak yazmasını ister.</a:t>
            </a:r>
          </a:p>
        </p:txBody>
      </p:sp>
      <p:sp>
        <p:nvSpPr>
          <p:cNvPr id="161839" name="Text Box 49"/>
          <p:cNvSpPr txBox="1">
            <a:spLocks noChangeArrowheads="1"/>
          </p:cNvSpPr>
          <p:nvPr/>
        </p:nvSpPr>
        <p:spPr bwMode="auto">
          <a:xfrm>
            <a:off x="2514600" y="5478463"/>
            <a:ext cx="298450" cy="366712"/>
          </a:xfrm>
          <a:prstGeom prst="rect">
            <a:avLst/>
          </a:prstGeom>
          <a:noFill/>
          <a:ln w="9525">
            <a:noFill/>
            <a:miter lim="800000"/>
            <a:headEnd/>
            <a:tailEnd/>
          </a:ln>
        </p:spPr>
        <p:txBody>
          <a:bodyPr wrap="none">
            <a:spAutoFit/>
          </a:bodyPr>
          <a:lstStyle/>
          <a:p>
            <a:pPr eaLnBrk="0" hangingPunct="0"/>
            <a:r>
              <a:rPr lang="tr-TR" altLang="tr-TR" b="1">
                <a:latin typeface="Times"/>
              </a:rPr>
              <a:t>3</a:t>
            </a:r>
            <a:endParaRPr lang="tr-TR" altLang="tr-TR" sz="2400">
              <a:latin typeface="Times"/>
            </a:endParaRPr>
          </a:p>
        </p:txBody>
      </p:sp>
      <p:sp>
        <p:nvSpPr>
          <p:cNvPr id="161840" name="Text Box 50"/>
          <p:cNvSpPr txBox="1">
            <a:spLocks noChangeArrowheads="1"/>
          </p:cNvSpPr>
          <p:nvPr/>
        </p:nvSpPr>
        <p:spPr bwMode="auto">
          <a:xfrm>
            <a:off x="2971800" y="5783263"/>
            <a:ext cx="298450" cy="366712"/>
          </a:xfrm>
          <a:prstGeom prst="rect">
            <a:avLst/>
          </a:prstGeom>
          <a:noFill/>
          <a:ln w="9525">
            <a:noFill/>
            <a:miter lim="800000"/>
            <a:headEnd/>
            <a:tailEnd/>
          </a:ln>
        </p:spPr>
        <p:txBody>
          <a:bodyPr wrap="none">
            <a:spAutoFit/>
          </a:bodyPr>
          <a:lstStyle/>
          <a:p>
            <a:pPr eaLnBrk="0" hangingPunct="0"/>
            <a:r>
              <a:rPr lang="tr-TR" altLang="tr-TR" b="1">
                <a:latin typeface="Times"/>
              </a:rPr>
              <a:t>5</a:t>
            </a:r>
            <a:endParaRPr lang="tr-TR" altLang="tr-TR" sz="2400">
              <a:latin typeface="Times"/>
            </a:endParaRPr>
          </a:p>
        </p:txBody>
      </p:sp>
      <p:sp>
        <p:nvSpPr>
          <p:cNvPr id="161841" name="Text Box 51"/>
          <p:cNvSpPr txBox="1">
            <a:spLocks noChangeArrowheads="1"/>
          </p:cNvSpPr>
          <p:nvPr/>
        </p:nvSpPr>
        <p:spPr bwMode="auto">
          <a:xfrm>
            <a:off x="3413125" y="5995988"/>
            <a:ext cx="298450" cy="366712"/>
          </a:xfrm>
          <a:prstGeom prst="rect">
            <a:avLst/>
          </a:prstGeom>
          <a:noFill/>
          <a:ln w="9525">
            <a:noFill/>
            <a:miter lim="800000"/>
            <a:headEnd/>
            <a:tailEnd/>
          </a:ln>
        </p:spPr>
        <p:txBody>
          <a:bodyPr wrap="none">
            <a:spAutoFit/>
          </a:bodyPr>
          <a:lstStyle/>
          <a:p>
            <a:pPr eaLnBrk="0" hangingPunct="0"/>
            <a:r>
              <a:rPr lang="tr-TR" altLang="tr-TR" b="1">
                <a:latin typeface="Times"/>
              </a:rPr>
              <a:t>4</a:t>
            </a:r>
            <a:endParaRPr lang="tr-TR" altLang="tr-TR" sz="2400">
              <a:latin typeface="Times"/>
            </a:endParaRPr>
          </a:p>
        </p:txBody>
      </p:sp>
      <p:sp>
        <p:nvSpPr>
          <p:cNvPr id="161842" name="Oval 52"/>
          <p:cNvSpPr>
            <a:spLocks noChangeArrowheads="1"/>
          </p:cNvSpPr>
          <p:nvPr/>
        </p:nvSpPr>
        <p:spPr bwMode="auto">
          <a:xfrm>
            <a:off x="2895600" y="5715000"/>
            <a:ext cx="457200" cy="457200"/>
          </a:xfrm>
          <a:prstGeom prst="ellipse">
            <a:avLst/>
          </a:prstGeom>
          <a:noFill/>
          <a:ln w="9525">
            <a:solidFill>
              <a:schemeClr val="tx1"/>
            </a:solidFill>
            <a:round/>
            <a:headEnd/>
            <a:tailEnd/>
          </a:ln>
        </p:spPr>
        <p:txBody>
          <a:bodyPr wrap="none" anchor="ctr"/>
          <a:lstStyle/>
          <a:p>
            <a:endParaRPr lang="tr-TR"/>
          </a:p>
        </p:txBody>
      </p:sp>
      <p:sp>
        <p:nvSpPr>
          <p:cNvPr id="161843" name="AutoShape 53"/>
          <p:cNvSpPr>
            <a:spLocks noChangeArrowheads="1"/>
          </p:cNvSpPr>
          <p:nvPr/>
        </p:nvSpPr>
        <p:spPr bwMode="auto">
          <a:xfrm>
            <a:off x="533400" y="5334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44" name="AutoShape 54"/>
          <p:cNvSpPr>
            <a:spLocks noChangeArrowheads="1"/>
          </p:cNvSpPr>
          <p:nvPr/>
        </p:nvSpPr>
        <p:spPr bwMode="auto">
          <a:xfrm>
            <a:off x="1066800" y="5334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45" name="AutoShape 55"/>
          <p:cNvSpPr>
            <a:spLocks noChangeArrowheads="1"/>
          </p:cNvSpPr>
          <p:nvPr/>
        </p:nvSpPr>
        <p:spPr bwMode="auto">
          <a:xfrm>
            <a:off x="685800" y="5715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46" name="AutoShape 56"/>
          <p:cNvSpPr>
            <a:spLocks noChangeArrowheads="1"/>
          </p:cNvSpPr>
          <p:nvPr/>
        </p:nvSpPr>
        <p:spPr bwMode="auto">
          <a:xfrm>
            <a:off x="990600" y="61722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47" name="AutoShape 57"/>
          <p:cNvSpPr>
            <a:spLocks noChangeArrowheads="1"/>
          </p:cNvSpPr>
          <p:nvPr/>
        </p:nvSpPr>
        <p:spPr bwMode="auto">
          <a:xfrm>
            <a:off x="1447800" y="61722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48" name="AutoShape 58"/>
          <p:cNvSpPr>
            <a:spLocks noChangeArrowheads="1"/>
          </p:cNvSpPr>
          <p:nvPr/>
        </p:nvSpPr>
        <p:spPr bwMode="auto">
          <a:xfrm>
            <a:off x="533400" y="4038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49" name="AutoShape 59"/>
          <p:cNvSpPr>
            <a:spLocks noChangeArrowheads="1"/>
          </p:cNvSpPr>
          <p:nvPr/>
        </p:nvSpPr>
        <p:spPr bwMode="auto">
          <a:xfrm>
            <a:off x="1066800" y="4800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50" name="AutoShape 60"/>
          <p:cNvSpPr>
            <a:spLocks noChangeArrowheads="1"/>
          </p:cNvSpPr>
          <p:nvPr/>
        </p:nvSpPr>
        <p:spPr bwMode="auto">
          <a:xfrm>
            <a:off x="609600" y="4800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51" name="AutoShape 61"/>
          <p:cNvSpPr>
            <a:spLocks noChangeArrowheads="1"/>
          </p:cNvSpPr>
          <p:nvPr/>
        </p:nvSpPr>
        <p:spPr bwMode="auto">
          <a:xfrm>
            <a:off x="1524000" y="4800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1852" name="AutoShape 62"/>
          <p:cNvSpPr>
            <a:spLocks noChangeArrowheads="1"/>
          </p:cNvSpPr>
          <p:nvPr/>
        </p:nvSpPr>
        <p:spPr bwMode="auto">
          <a:xfrm>
            <a:off x="1295400" y="4038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descr="Woven mat"/>
          <p:cNvSpPr>
            <a:spLocks noChangeArrowheads="1"/>
          </p:cNvSpPr>
          <p:nvPr/>
        </p:nvSpPr>
        <p:spPr bwMode="auto">
          <a:xfrm>
            <a:off x="381000" y="304800"/>
            <a:ext cx="1600200" cy="533400"/>
          </a:xfrm>
          <a:prstGeom prst="rect">
            <a:avLst/>
          </a:prstGeom>
          <a:noFill/>
          <a:ln w="9525">
            <a:solidFill>
              <a:schemeClr val="tx1"/>
            </a:solidFill>
            <a:miter lim="800000"/>
            <a:headEnd/>
            <a:tailEnd/>
          </a:ln>
        </p:spPr>
        <p:txBody>
          <a:bodyPr wrap="none" anchor="ctr"/>
          <a:lstStyle/>
          <a:p>
            <a:endParaRPr lang="tr-TR"/>
          </a:p>
        </p:txBody>
      </p:sp>
      <p:sp>
        <p:nvSpPr>
          <p:cNvPr id="162819" name="Rectangle 5" descr="Woven mat"/>
          <p:cNvSpPr>
            <a:spLocks noChangeArrowheads="1"/>
          </p:cNvSpPr>
          <p:nvPr/>
        </p:nvSpPr>
        <p:spPr bwMode="auto">
          <a:xfrm>
            <a:off x="2362200" y="304800"/>
            <a:ext cx="1600200" cy="533400"/>
          </a:xfrm>
          <a:prstGeom prst="rect">
            <a:avLst/>
          </a:prstGeom>
          <a:noFill/>
          <a:ln w="9525">
            <a:solidFill>
              <a:schemeClr val="tx1"/>
            </a:solidFill>
            <a:miter lim="800000"/>
            <a:headEnd/>
            <a:tailEnd/>
          </a:ln>
        </p:spPr>
        <p:txBody>
          <a:bodyPr wrap="none" anchor="ctr"/>
          <a:lstStyle/>
          <a:p>
            <a:pPr algn="ctr" eaLnBrk="0" hangingPunct="0"/>
            <a:r>
              <a:rPr lang="tr-TR" altLang="tr-TR" b="1" dirty="0">
                <a:solidFill>
                  <a:srgbClr val="FF0000"/>
                </a:solidFill>
                <a:latin typeface="Times"/>
              </a:rPr>
              <a:t>ÇIKTI</a:t>
            </a:r>
            <a:endParaRPr lang="tr-TR" altLang="tr-TR" sz="2400" b="1" dirty="0">
              <a:solidFill>
                <a:srgbClr val="FF0000"/>
              </a:solidFill>
              <a:latin typeface="Times"/>
            </a:endParaRPr>
          </a:p>
        </p:txBody>
      </p:sp>
      <p:sp>
        <p:nvSpPr>
          <p:cNvPr id="162820" name="Rectangle 6" descr="Water droplets"/>
          <p:cNvSpPr>
            <a:spLocks noChangeArrowheads="1"/>
          </p:cNvSpPr>
          <p:nvPr/>
        </p:nvSpPr>
        <p:spPr bwMode="auto">
          <a:xfrm>
            <a:off x="381000" y="9906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2821" name="Rectangle 7" descr="Oak"/>
          <p:cNvSpPr>
            <a:spLocks noChangeArrowheads="1"/>
          </p:cNvSpPr>
          <p:nvPr/>
        </p:nvSpPr>
        <p:spPr bwMode="auto">
          <a:xfrm>
            <a:off x="2362200" y="9906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2822" name="Rectangle 8" descr="Oak"/>
          <p:cNvSpPr>
            <a:spLocks noChangeArrowheads="1"/>
          </p:cNvSpPr>
          <p:nvPr/>
        </p:nvSpPr>
        <p:spPr bwMode="auto">
          <a:xfrm>
            <a:off x="2362200" y="24384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2823" name="Rectangle 9" descr="Water droplets"/>
          <p:cNvSpPr>
            <a:spLocks noChangeArrowheads="1"/>
          </p:cNvSpPr>
          <p:nvPr/>
        </p:nvSpPr>
        <p:spPr bwMode="auto">
          <a:xfrm>
            <a:off x="381000" y="24384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2824" name="Rectangle 10" descr="Oak"/>
          <p:cNvSpPr>
            <a:spLocks noChangeArrowheads="1"/>
          </p:cNvSpPr>
          <p:nvPr/>
        </p:nvSpPr>
        <p:spPr bwMode="auto">
          <a:xfrm>
            <a:off x="2362200" y="38862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a:latin typeface="Times"/>
              </a:rPr>
              <a:t>BEŞ</a:t>
            </a:r>
            <a:endParaRPr lang="tr-TR" altLang="tr-TR" sz="2400">
              <a:latin typeface="Times"/>
            </a:endParaRPr>
          </a:p>
        </p:txBody>
      </p:sp>
      <p:sp>
        <p:nvSpPr>
          <p:cNvPr id="162825" name="Rectangle 11" descr="Water droplets"/>
          <p:cNvSpPr>
            <a:spLocks noChangeArrowheads="1"/>
          </p:cNvSpPr>
          <p:nvPr/>
        </p:nvSpPr>
        <p:spPr bwMode="auto">
          <a:xfrm>
            <a:off x="381000" y="38862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2826" name="Rectangle 12" descr="Oak"/>
          <p:cNvSpPr>
            <a:spLocks noChangeArrowheads="1"/>
          </p:cNvSpPr>
          <p:nvPr/>
        </p:nvSpPr>
        <p:spPr bwMode="auto">
          <a:xfrm>
            <a:off x="2362200" y="5257800"/>
            <a:ext cx="1600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2827" name="Rectangle 13" descr="Water droplets"/>
          <p:cNvSpPr>
            <a:spLocks noChangeArrowheads="1"/>
          </p:cNvSpPr>
          <p:nvPr/>
        </p:nvSpPr>
        <p:spPr bwMode="auto">
          <a:xfrm>
            <a:off x="381000" y="52578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2828" name="Rectangle 14" descr="White marble"/>
          <p:cNvSpPr>
            <a:spLocks noChangeArrowheads="1"/>
          </p:cNvSpPr>
          <p:nvPr/>
        </p:nvSpPr>
        <p:spPr bwMode="auto">
          <a:xfrm>
            <a:off x="4191000" y="990600"/>
            <a:ext cx="4648200" cy="1295400"/>
          </a:xfrm>
          <a:prstGeom prst="rect">
            <a:avLst/>
          </a:prstGeom>
          <a:noFill/>
          <a:ln w="9525">
            <a:solidFill>
              <a:schemeClr val="tx1"/>
            </a:solidFill>
            <a:miter lim="800000"/>
            <a:headEnd/>
            <a:tailEnd/>
          </a:ln>
        </p:spPr>
        <p:txBody>
          <a:bodyPr wrap="none" anchor="ctr"/>
          <a:lstStyle/>
          <a:p>
            <a:pPr eaLnBrk="0" hangingPunct="0"/>
            <a:endParaRPr lang="tr-TR" altLang="tr-TR" sz="1400">
              <a:latin typeface="Times"/>
            </a:endParaRPr>
          </a:p>
        </p:txBody>
      </p:sp>
      <p:sp>
        <p:nvSpPr>
          <p:cNvPr id="162829" name="Rectangle 15" descr="White marble"/>
          <p:cNvSpPr>
            <a:spLocks noChangeArrowheads="1"/>
          </p:cNvSpPr>
          <p:nvPr/>
        </p:nvSpPr>
        <p:spPr bwMode="auto">
          <a:xfrm>
            <a:off x="4191000" y="2438400"/>
            <a:ext cx="4648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2830" name="Rectangle 16" descr="White marble"/>
          <p:cNvSpPr>
            <a:spLocks noChangeArrowheads="1"/>
          </p:cNvSpPr>
          <p:nvPr/>
        </p:nvSpPr>
        <p:spPr bwMode="auto">
          <a:xfrm>
            <a:off x="4191000" y="3886200"/>
            <a:ext cx="4648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2831" name="Rectangle 17" descr="White marble"/>
          <p:cNvSpPr>
            <a:spLocks noChangeArrowheads="1"/>
          </p:cNvSpPr>
          <p:nvPr/>
        </p:nvSpPr>
        <p:spPr bwMode="auto">
          <a:xfrm>
            <a:off x="4191000" y="5257800"/>
            <a:ext cx="4648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2832" name="Rectangle 18" descr="Woven mat"/>
          <p:cNvSpPr>
            <a:spLocks noChangeArrowheads="1"/>
          </p:cNvSpPr>
          <p:nvPr/>
        </p:nvSpPr>
        <p:spPr bwMode="auto">
          <a:xfrm>
            <a:off x="4191000" y="304800"/>
            <a:ext cx="4648200" cy="533400"/>
          </a:xfrm>
          <a:prstGeom prst="rect">
            <a:avLst/>
          </a:prstGeom>
          <a:noFill/>
          <a:ln w="9525">
            <a:solidFill>
              <a:schemeClr val="tx1"/>
            </a:solidFill>
            <a:miter lim="800000"/>
            <a:headEnd/>
            <a:tailEnd/>
          </a:ln>
        </p:spPr>
        <p:txBody>
          <a:bodyPr wrap="none" anchor="ctr"/>
          <a:lstStyle/>
          <a:p>
            <a:pPr algn="ctr" eaLnBrk="0" hangingPunct="0"/>
            <a:endParaRPr lang="tr-TR" altLang="tr-TR" dirty="0">
              <a:latin typeface="Times"/>
            </a:endParaRPr>
          </a:p>
          <a:p>
            <a:pPr algn="ctr" eaLnBrk="0" hangingPunct="0"/>
            <a:r>
              <a:rPr lang="tr-TR" altLang="tr-TR" dirty="0">
                <a:latin typeface="Times"/>
              </a:rPr>
              <a:t> </a:t>
            </a:r>
            <a:r>
              <a:rPr lang="tr-TR" altLang="tr-TR" b="1" dirty="0">
                <a:solidFill>
                  <a:srgbClr val="FF0000"/>
                </a:solidFill>
                <a:latin typeface="Times"/>
              </a:rPr>
              <a:t>TEK BASAMAKLI SAYILARLA TOPLAMA</a:t>
            </a:r>
            <a:r>
              <a:rPr lang="tr-TR" altLang="tr-TR" sz="2400" b="1" dirty="0">
                <a:solidFill>
                  <a:srgbClr val="FF0000"/>
                </a:solidFill>
                <a:latin typeface="Times"/>
              </a:rPr>
              <a:t> </a:t>
            </a:r>
          </a:p>
          <a:p>
            <a:pPr algn="ctr" eaLnBrk="0" hangingPunct="0"/>
            <a:endParaRPr lang="tr-TR" altLang="tr-TR" sz="2400" dirty="0">
              <a:solidFill>
                <a:srgbClr val="FF0000"/>
              </a:solidFill>
              <a:latin typeface="Times"/>
            </a:endParaRPr>
          </a:p>
        </p:txBody>
      </p:sp>
      <p:sp>
        <p:nvSpPr>
          <p:cNvPr id="162833" name="Text Box 19"/>
          <p:cNvSpPr txBox="1">
            <a:spLocks noChangeArrowheads="1"/>
          </p:cNvSpPr>
          <p:nvPr/>
        </p:nvSpPr>
        <p:spPr bwMode="auto">
          <a:xfrm>
            <a:off x="533400" y="381000"/>
            <a:ext cx="1311275" cy="366713"/>
          </a:xfrm>
          <a:prstGeom prst="rect">
            <a:avLst/>
          </a:prstGeom>
          <a:noFill/>
          <a:ln w="9525">
            <a:noFill/>
            <a:miter lim="800000"/>
            <a:headEnd/>
            <a:tailEnd/>
          </a:ln>
        </p:spPr>
        <p:txBody>
          <a:bodyPr>
            <a:spAutoFit/>
          </a:bodyPr>
          <a:lstStyle/>
          <a:p>
            <a:pPr algn="ctr" eaLnBrk="0" hangingPunct="0"/>
            <a:r>
              <a:rPr lang="tr-TR" altLang="tr-TR" b="1" dirty="0">
                <a:solidFill>
                  <a:srgbClr val="FF0000"/>
                </a:solidFill>
                <a:latin typeface="Times"/>
              </a:rPr>
              <a:t>GİRDİ</a:t>
            </a:r>
          </a:p>
        </p:txBody>
      </p:sp>
      <p:sp>
        <p:nvSpPr>
          <p:cNvPr id="162834" name="AutoShape 20"/>
          <p:cNvSpPr>
            <a:spLocks noChangeArrowheads="1"/>
          </p:cNvSpPr>
          <p:nvPr/>
        </p:nvSpPr>
        <p:spPr bwMode="auto">
          <a:xfrm>
            <a:off x="533400" y="1143000"/>
            <a:ext cx="381000" cy="304800"/>
          </a:xfrm>
          <a:prstGeom prst="flowChartPreparation">
            <a:avLst/>
          </a:prstGeom>
          <a:noFill/>
          <a:ln w="9525">
            <a:solidFill>
              <a:schemeClr val="tx1"/>
            </a:solidFill>
            <a:miter lim="800000"/>
            <a:headEnd/>
            <a:tailEnd/>
          </a:ln>
        </p:spPr>
        <p:txBody>
          <a:bodyPr wrap="none" anchor="ctr"/>
          <a:lstStyle/>
          <a:p>
            <a:endParaRPr lang="tr-TR"/>
          </a:p>
        </p:txBody>
      </p:sp>
      <p:sp>
        <p:nvSpPr>
          <p:cNvPr id="162835" name="AutoShape 21"/>
          <p:cNvSpPr>
            <a:spLocks noChangeArrowheads="1"/>
          </p:cNvSpPr>
          <p:nvPr/>
        </p:nvSpPr>
        <p:spPr bwMode="auto">
          <a:xfrm>
            <a:off x="990600" y="1371600"/>
            <a:ext cx="381000" cy="304800"/>
          </a:xfrm>
          <a:prstGeom prst="flowChartPreparation">
            <a:avLst/>
          </a:prstGeom>
          <a:noFill/>
          <a:ln w="9525">
            <a:solidFill>
              <a:schemeClr val="tx1"/>
            </a:solidFill>
            <a:miter lim="800000"/>
            <a:headEnd/>
            <a:tailEnd/>
          </a:ln>
        </p:spPr>
        <p:txBody>
          <a:bodyPr wrap="none" anchor="ctr"/>
          <a:lstStyle/>
          <a:p>
            <a:endParaRPr lang="tr-TR"/>
          </a:p>
        </p:txBody>
      </p:sp>
      <p:sp>
        <p:nvSpPr>
          <p:cNvPr id="162836" name="AutoShape 22"/>
          <p:cNvSpPr>
            <a:spLocks noChangeArrowheads="1"/>
          </p:cNvSpPr>
          <p:nvPr/>
        </p:nvSpPr>
        <p:spPr bwMode="auto">
          <a:xfrm>
            <a:off x="1447800" y="1066800"/>
            <a:ext cx="381000" cy="304800"/>
          </a:xfrm>
          <a:prstGeom prst="flowChartPreparation">
            <a:avLst/>
          </a:prstGeom>
          <a:noFill/>
          <a:ln w="9525">
            <a:solidFill>
              <a:schemeClr val="tx1"/>
            </a:solidFill>
            <a:miter lim="800000"/>
            <a:headEnd/>
            <a:tailEnd/>
          </a:ln>
        </p:spPr>
        <p:txBody>
          <a:bodyPr wrap="none" anchor="ctr"/>
          <a:lstStyle/>
          <a:p>
            <a:endParaRPr lang="tr-TR"/>
          </a:p>
        </p:txBody>
      </p:sp>
      <p:sp>
        <p:nvSpPr>
          <p:cNvPr id="162837" name="AutoShape 23"/>
          <p:cNvSpPr>
            <a:spLocks noChangeArrowheads="1"/>
          </p:cNvSpPr>
          <p:nvPr/>
        </p:nvSpPr>
        <p:spPr bwMode="auto">
          <a:xfrm>
            <a:off x="685800" y="1905000"/>
            <a:ext cx="381000" cy="304800"/>
          </a:xfrm>
          <a:prstGeom prst="flowChartPreparation">
            <a:avLst/>
          </a:prstGeom>
          <a:noFill/>
          <a:ln w="9525">
            <a:solidFill>
              <a:schemeClr val="tx1"/>
            </a:solidFill>
            <a:miter lim="800000"/>
            <a:headEnd/>
            <a:tailEnd/>
          </a:ln>
        </p:spPr>
        <p:txBody>
          <a:bodyPr wrap="none" anchor="ctr"/>
          <a:lstStyle/>
          <a:p>
            <a:endParaRPr lang="tr-TR"/>
          </a:p>
        </p:txBody>
      </p:sp>
      <p:sp>
        <p:nvSpPr>
          <p:cNvPr id="162838" name="AutoShape 24"/>
          <p:cNvSpPr>
            <a:spLocks noChangeArrowheads="1"/>
          </p:cNvSpPr>
          <p:nvPr/>
        </p:nvSpPr>
        <p:spPr bwMode="auto">
          <a:xfrm>
            <a:off x="1371600" y="1905000"/>
            <a:ext cx="381000" cy="304800"/>
          </a:xfrm>
          <a:prstGeom prst="flowChartPreparation">
            <a:avLst/>
          </a:prstGeom>
          <a:noFill/>
          <a:ln w="9525">
            <a:solidFill>
              <a:schemeClr val="tx1"/>
            </a:solidFill>
            <a:miter lim="800000"/>
            <a:headEnd/>
            <a:tailEnd/>
          </a:ln>
        </p:spPr>
        <p:txBody>
          <a:bodyPr wrap="none" anchor="ctr"/>
          <a:lstStyle/>
          <a:p>
            <a:endParaRPr lang="tr-TR"/>
          </a:p>
        </p:txBody>
      </p:sp>
      <p:sp>
        <p:nvSpPr>
          <p:cNvPr id="162839" name="AutoShape 25"/>
          <p:cNvSpPr>
            <a:spLocks noChangeArrowheads="1"/>
          </p:cNvSpPr>
          <p:nvPr/>
        </p:nvSpPr>
        <p:spPr bwMode="auto">
          <a:xfrm>
            <a:off x="609600" y="2514600"/>
            <a:ext cx="304800" cy="304800"/>
          </a:xfrm>
          <a:prstGeom prst="flowChartExtract">
            <a:avLst/>
          </a:prstGeom>
          <a:noFill/>
          <a:ln w="9525">
            <a:solidFill>
              <a:schemeClr val="tx1"/>
            </a:solidFill>
            <a:miter lim="800000"/>
            <a:headEnd/>
            <a:tailEnd/>
          </a:ln>
        </p:spPr>
        <p:txBody>
          <a:bodyPr wrap="none" anchor="ctr"/>
          <a:lstStyle/>
          <a:p>
            <a:endParaRPr lang="tr-TR"/>
          </a:p>
        </p:txBody>
      </p:sp>
      <p:sp>
        <p:nvSpPr>
          <p:cNvPr id="162840" name="AutoShape 26"/>
          <p:cNvSpPr>
            <a:spLocks noChangeArrowheads="1"/>
          </p:cNvSpPr>
          <p:nvPr/>
        </p:nvSpPr>
        <p:spPr bwMode="auto">
          <a:xfrm>
            <a:off x="1066800" y="2667000"/>
            <a:ext cx="304800" cy="304800"/>
          </a:xfrm>
          <a:prstGeom prst="flowChartExtract">
            <a:avLst/>
          </a:prstGeom>
          <a:noFill/>
          <a:ln w="9525">
            <a:solidFill>
              <a:schemeClr val="tx1"/>
            </a:solidFill>
            <a:miter lim="800000"/>
            <a:headEnd/>
            <a:tailEnd/>
          </a:ln>
        </p:spPr>
        <p:txBody>
          <a:bodyPr wrap="none" anchor="ctr"/>
          <a:lstStyle/>
          <a:p>
            <a:endParaRPr lang="tr-TR"/>
          </a:p>
        </p:txBody>
      </p:sp>
      <p:sp>
        <p:nvSpPr>
          <p:cNvPr id="162841" name="AutoShape 27"/>
          <p:cNvSpPr>
            <a:spLocks noChangeArrowheads="1"/>
          </p:cNvSpPr>
          <p:nvPr/>
        </p:nvSpPr>
        <p:spPr bwMode="auto">
          <a:xfrm>
            <a:off x="1524000" y="2514600"/>
            <a:ext cx="304800" cy="304800"/>
          </a:xfrm>
          <a:prstGeom prst="flowChartExtract">
            <a:avLst/>
          </a:prstGeom>
          <a:noFill/>
          <a:ln w="9525">
            <a:solidFill>
              <a:schemeClr val="tx1"/>
            </a:solidFill>
            <a:miter lim="800000"/>
            <a:headEnd/>
            <a:tailEnd/>
          </a:ln>
        </p:spPr>
        <p:txBody>
          <a:bodyPr wrap="none" anchor="ctr"/>
          <a:lstStyle/>
          <a:p>
            <a:endParaRPr lang="tr-TR"/>
          </a:p>
        </p:txBody>
      </p:sp>
      <p:sp>
        <p:nvSpPr>
          <p:cNvPr id="162842" name="AutoShape 28"/>
          <p:cNvSpPr>
            <a:spLocks noChangeArrowheads="1"/>
          </p:cNvSpPr>
          <p:nvPr/>
        </p:nvSpPr>
        <p:spPr bwMode="auto">
          <a:xfrm>
            <a:off x="762000" y="3352800"/>
            <a:ext cx="304800" cy="304800"/>
          </a:xfrm>
          <a:prstGeom prst="flowChartExtract">
            <a:avLst/>
          </a:prstGeom>
          <a:noFill/>
          <a:ln w="9525">
            <a:solidFill>
              <a:schemeClr val="tx1"/>
            </a:solidFill>
            <a:miter lim="800000"/>
            <a:headEnd/>
            <a:tailEnd/>
          </a:ln>
        </p:spPr>
        <p:txBody>
          <a:bodyPr wrap="none" anchor="ctr"/>
          <a:lstStyle/>
          <a:p>
            <a:endParaRPr lang="tr-TR"/>
          </a:p>
        </p:txBody>
      </p:sp>
      <p:sp>
        <p:nvSpPr>
          <p:cNvPr id="162843" name="AutoShape 29"/>
          <p:cNvSpPr>
            <a:spLocks noChangeArrowheads="1"/>
          </p:cNvSpPr>
          <p:nvPr/>
        </p:nvSpPr>
        <p:spPr bwMode="auto">
          <a:xfrm>
            <a:off x="1295400" y="3352800"/>
            <a:ext cx="304800" cy="304800"/>
          </a:xfrm>
          <a:prstGeom prst="flowChartExtract">
            <a:avLst/>
          </a:prstGeom>
          <a:noFill/>
          <a:ln w="9525">
            <a:solidFill>
              <a:schemeClr val="tx1"/>
            </a:solidFill>
            <a:miter lim="800000"/>
            <a:headEnd/>
            <a:tailEnd/>
          </a:ln>
        </p:spPr>
        <p:txBody>
          <a:bodyPr wrap="none" anchor="ctr"/>
          <a:lstStyle/>
          <a:p>
            <a:endParaRPr lang="tr-TR"/>
          </a:p>
        </p:txBody>
      </p:sp>
      <p:sp>
        <p:nvSpPr>
          <p:cNvPr id="162844" name="Oval 30"/>
          <p:cNvSpPr>
            <a:spLocks noChangeArrowheads="1"/>
          </p:cNvSpPr>
          <p:nvPr/>
        </p:nvSpPr>
        <p:spPr bwMode="auto">
          <a:xfrm>
            <a:off x="533400" y="3962400"/>
            <a:ext cx="304800" cy="304800"/>
          </a:xfrm>
          <a:prstGeom prst="ellipse">
            <a:avLst/>
          </a:prstGeom>
          <a:noFill/>
          <a:ln w="9525">
            <a:solidFill>
              <a:schemeClr val="tx1"/>
            </a:solidFill>
            <a:round/>
            <a:headEnd/>
            <a:tailEnd/>
          </a:ln>
        </p:spPr>
        <p:txBody>
          <a:bodyPr wrap="none" anchor="ctr"/>
          <a:lstStyle/>
          <a:p>
            <a:endParaRPr lang="tr-TR"/>
          </a:p>
        </p:txBody>
      </p:sp>
      <p:sp>
        <p:nvSpPr>
          <p:cNvPr id="162845" name="Oval 31"/>
          <p:cNvSpPr>
            <a:spLocks noChangeArrowheads="1"/>
          </p:cNvSpPr>
          <p:nvPr/>
        </p:nvSpPr>
        <p:spPr bwMode="auto">
          <a:xfrm>
            <a:off x="990600" y="4191000"/>
            <a:ext cx="304800" cy="304800"/>
          </a:xfrm>
          <a:prstGeom prst="ellipse">
            <a:avLst/>
          </a:prstGeom>
          <a:noFill/>
          <a:ln w="9525">
            <a:solidFill>
              <a:schemeClr val="tx1"/>
            </a:solidFill>
            <a:round/>
            <a:headEnd/>
            <a:tailEnd/>
          </a:ln>
        </p:spPr>
        <p:txBody>
          <a:bodyPr wrap="none" anchor="ctr"/>
          <a:lstStyle/>
          <a:p>
            <a:endParaRPr lang="tr-TR"/>
          </a:p>
        </p:txBody>
      </p:sp>
      <p:sp>
        <p:nvSpPr>
          <p:cNvPr id="162846" name="Oval 32"/>
          <p:cNvSpPr>
            <a:spLocks noChangeArrowheads="1"/>
          </p:cNvSpPr>
          <p:nvPr/>
        </p:nvSpPr>
        <p:spPr bwMode="auto">
          <a:xfrm>
            <a:off x="914400" y="4800600"/>
            <a:ext cx="304800" cy="304800"/>
          </a:xfrm>
          <a:prstGeom prst="ellipse">
            <a:avLst/>
          </a:prstGeom>
          <a:noFill/>
          <a:ln w="9525">
            <a:solidFill>
              <a:schemeClr val="tx1"/>
            </a:solidFill>
            <a:round/>
            <a:headEnd/>
            <a:tailEnd/>
          </a:ln>
        </p:spPr>
        <p:txBody>
          <a:bodyPr wrap="none" anchor="ctr"/>
          <a:lstStyle/>
          <a:p>
            <a:endParaRPr lang="tr-TR"/>
          </a:p>
        </p:txBody>
      </p:sp>
      <p:sp>
        <p:nvSpPr>
          <p:cNvPr id="162847" name="Oval 33"/>
          <p:cNvSpPr>
            <a:spLocks noChangeArrowheads="1"/>
          </p:cNvSpPr>
          <p:nvPr/>
        </p:nvSpPr>
        <p:spPr bwMode="auto">
          <a:xfrm>
            <a:off x="1371600" y="4724400"/>
            <a:ext cx="304800" cy="304800"/>
          </a:xfrm>
          <a:prstGeom prst="ellipse">
            <a:avLst/>
          </a:prstGeom>
          <a:noFill/>
          <a:ln w="9525">
            <a:solidFill>
              <a:schemeClr val="tx1"/>
            </a:solidFill>
            <a:round/>
            <a:headEnd/>
            <a:tailEnd/>
          </a:ln>
        </p:spPr>
        <p:txBody>
          <a:bodyPr wrap="none" anchor="ctr"/>
          <a:lstStyle/>
          <a:p>
            <a:endParaRPr lang="tr-TR"/>
          </a:p>
        </p:txBody>
      </p:sp>
      <p:sp>
        <p:nvSpPr>
          <p:cNvPr id="162848" name="Oval 34"/>
          <p:cNvSpPr>
            <a:spLocks noChangeArrowheads="1"/>
          </p:cNvSpPr>
          <p:nvPr/>
        </p:nvSpPr>
        <p:spPr bwMode="auto">
          <a:xfrm>
            <a:off x="1447800" y="3962400"/>
            <a:ext cx="304800" cy="304800"/>
          </a:xfrm>
          <a:prstGeom prst="ellipse">
            <a:avLst/>
          </a:prstGeom>
          <a:noFill/>
          <a:ln w="9525">
            <a:solidFill>
              <a:schemeClr val="tx1"/>
            </a:solidFill>
            <a:round/>
            <a:headEnd/>
            <a:tailEnd/>
          </a:ln>
        </p:spPr>
        <p:txBody>
          <a:bodyPr wrap="none" anchor="ctr"/>
          <a:lstStyle/>
          <a:p>
            <a:endParaRPr lang="tr-TR"/>
          </a:p>
        </p:txBody>
      </p:sp>
      <p:sp>
        <p:nvSpPr>
          <p:cNvPr id="162849" name="AutoShape 35"/>
          <p:cNvSpPr>
            <a:spLocks noChangeArrowheads="1"/>
          </p:cNvSpPr>
          <p:nvPr/>
        </p:nvSpPr>
        <p:spPr bwMode="auto">
          <a:xfrm>
            <a:off x="533400" y="5334000"/>
            <a:ext cx="304800" cy="381000"/>
          </a:xfrm>
          <a:prstGeom prst="diamond">
            <a:avLst/>
          </a:prstGeom>
          <a:noFill/>
          <a:ln w="9525">
            <a:solidFill>
              <a:schemeClr val="tx1"/>
            </a:solidFill>
            <a:miter lim="800000"/>
            <a:headEnd/>
            <a:tailEnd/>
          </a:ln>
        </p:spPr>
        <p:txBody>
          <a:bodyPr wrap="none" anchor="ctr"/>
          <a:lstStyle/>
          <a:p>
            <a:endParaRPr lang="tr-TR"/>
          </a:p>
        </p:txBody>
      </p:sp>
      <p:sp>
        <p:nvSpPr>
          <p:cNvPr id="162850" name="AutoShape 36"/>
          <p:cNvSpPr>
            <a:spLocks noChangeArrowheads="1"/>
          </p:cNvSpPr>
          <p:nvPr/>
        </p:nvSpPr>
        <p:spPr bwMode="auto">
          <a:xfrm>
            <a:off x="914400" y="5486400"/>
            <a:ext cx="304800" cy="381000"/>
          </a:xfrm>
          <a:prstGeom prst="diamond">
            <a:avLst/>
          </a:prstGeom>
          <a:noFill/>
          <a:ln w="9525">
            <a:solidFill>
              <a:schemeClr val="tx1"/>
            </a:solidFill>
            <a:miter lim="800000"/>
            <a:headEnd/>
            <a:tailEnd/>
          </a:ln>
        </p:spPr>
        <p:txBody>
          <a:bodyPr wrap="none" anchor="ctr"/>
          <a:lstStyle/>
          <a:p>
            <a:endParaRPr lang="tr-TR"/>
          </a:p>
        </p:txBody>
      </p:sp>
      <p:sp>
        <p:nvSpPr>
          <p:cNvPr id="162851" name="AutoShape 37"/>
          <p:cNvSpPr>
            <a:spLocks noChangeArrowheads="1"/>
          </p:cNvSpPr>
          <p:nvPr/>
        </p:nvSpPr>
        <p:spPr bwMode="auto">
          <a:xfrm>
            <a:off x="1371600" y="5334000"/>
            <a:ext cx="304800" cy="381000"/>
          </a:xfrm>
          <a:prstGeom prst="diamond">
            <a:avLst/>
          </a:prstGeom>
          <a:noFill/>
          <a:ln w="9525">
            <a:solidFill>
              <a:schemeClr val="tx1"/>
            </a:solidFill>
            <a:miter lim="800000"/>
            <a:headEnd/>
            <a:tailEnd/>
          </a:ln>
        </p:spPr>
        <p:txBody>
          <a:bodyPr wrap="none" anchor="ctr"/>
          <a:lstStyle/>
          <a:p>
            <a:endParaRPr lang="tr-TR"/>
          </a:p>
        </p:txBody>
      </p:sp>
      <p:sp>
        <p:nvSpPr>
          <p:cNvPr id="162852" name="AutoShape 38"/>
          <p:cNvSpPr>
            <a:spLocks noChangeArrowheads="1"/>
          </p:cNvSpPr>
          <p:nvPr/>
        </p:nvSpPr>
        <p:spPr bwMode="auto">
          <a:xfrm>
            <a:off x="762000" y="6096000"/>
            <a:ext cx="304800" cy="381000"/>
          </a:xfrm>
          <a:prstGeom prst="diamond">
            <a:avLst/>
          </a:prstGeom>
          <a:noFill/>
          <a:ln w="9525">
            <a:solidFill>
              <a:schemeClr val="tx1"/>
            </a:solidFill>
            <a:miter lim="800000"/>
            <a:headEnd/>
            <a:tailEnd/>
          </a:ln>
        </p:spPr>
        <p:txBody>
          <a:bodyPr wrap="none" anchor="ctr"/>
          <a:lstStyle/>
          <a:p>
            <a:endParaRPr lang="tr-TR"/>
          </a:p>
        </p:txBody>
      </p:sp>
      <p:sp>
        <p:nvSpPr>
          <p:cNvPr id="162853" name="AutoShape 39"/>
          <p:cNvSpPr>
            <a:spLocks noChangeArrowheads="1"/>
          </p:cNvSpPr>
          <p:nvPr/>
        </p:nvSpPr>
        <p:spPr bwMode="auto">
          <a:xfrm>
            <a:off x="1219200" y="6096000"/>
            <a:ext cx="304800" cy="381000"/>
          </a:xfrm>
          <a:prstGeom prst="diamond">
            <a:avLst/>
          </a:prstGeom>
          <a:noFill/>
          <a:ln w="9525">
            <a:solidFill>
              <a:schemeClr val="tx1"/>
            </a:solidFill>
            <a:miter lim="800000"/>
            <a:headEnd/>
            <a:tailEnd/>
          </a:ln>
        </p:spPr>
        <p:txBody>
          <a:bodyPr wrap="none" anchor="ctr"/>
          <a:lstStyle/>
          <a:p>
            <a:endParaRPr lang="tr-TR"/>
          </a:p>
        </p:txBody>
      </p:sp>
      <p:sp>
        <p:nvSpPr>
          <p:cNvPr id="162854" name="Text Box 40"/>
          <p:cNvSpPr txBox="1">
            <a:spLocks noChangeArrowheads="1"/>
          </p:cNvSpPr>
          <p:nvPr/>
        </p:nvSpPr>
        <p:spPr bwMode="auto">
          <a:xfrm>
            <a:off x="2438400" y="5334000"/>
            <a:ext cx="184150" cy="457200"/>
          </a:xfrm>
          <a:prstGeom prst="rect">
            <a:avLst/>
          </a:prstGeom>
          <a:noFill/>
          <a:ln w="9525">
            <a:noFill/>
            <a:miter lim="800000"/>
            <a:headEnd/>
            <a:tailEnd/>
          </a:ln>
        </p:spPr>
        <p:txBody>
          <a:bodyPr wrap="none">
            <a:spAutoFit/>
          </a:bodyPr>
          <a:lstStyle/>
          <a:p>
            <a:pPr eaLnBrk="0" hangingPunct="0"/>
            <a:endParaRPr lang="tr-TR" altLang="tr-TR" sz="2400">
              <a:latin typeface="Times"/>
            </a:endParaRPr>
          </a:p>
        </p:txBody>
      </p:sp>
      <p:sp>
        <p:nvSpPr>
          <p:cNvPr id="162855" name="Text Box 41"/>
          <p:cNvSpPr txBox="1">
            <a:spLocks noChangeArrowheads="1"/>
          </p:cNvSpPr>
          <p:nvPr/>
        </p:nvSpPr>
        <p:spPr bwMode="auto">
          <a:xfrm>
            <a:off x="2514600" y="5402263"/>
            <a:ext cx="312906" cy="369332"/>
          </a:xfrm>
          <a:prstGeom prst="rect">
            <a:avLst/>
          </a:prstGeom>
          <a:noFill/>
          <a:ln w="9525">
            <a:noFill/>
            <a:miter lim="800000"/>
            <a:headEnd/>
            <a:tailEnd/>
          </a:ln>
        </p:spPr>
        <p:txBody>
          <a:bodyPr wrap="none">
            <a:spAutoFit/>
          </a:bodyPr>
          <a:lstStyle/>
          <a:p>
            <a:pPr eaLnBrk="0" hangingPunct="0"/>
            <a:r>
              <a:rPr lang="tr-TR" altLang="tr-TR">
                <a:latin typeface="Times"/>
              </a:rPr>
              <a:t>5</a:t>
            </a:r>
            <a:endParaRPr lang="tr-TR" altLang="tr-TR" sz="2400">
              <a:latin typeface="Times"/>
            </a:endParaRPr>
          </a:p>
        </p:txBody>
      </p:sp>
      <p:sp>
        <p:nvSpPr>
          <p:cNvPr id="162856" name="Text Box 42"/>
          <p:cNvSpPr txBox="1">
            <a:spLocks noChangeArrowheads="1"/>
          </p:cNvSpPr>
          <p:nvPr/>
        </p:nvSpPr>
        <p:spPr bwMode="auto">
          <a:xfrm>
            <a:off x="2971800" y="5707063"/>
            <a:ext cx="312906" cy="369332"/>
          </a:xfrm>
          <a:prstGeom prst="rect">
            <a:avLst/>
          </a:prstGeom>
          <a:noFill/>
          <a:ln w="9525">
            <a:noFill/>
            <a:miter lim="800000"/>
            <a:headEnd/>
            <a:tailEnd/>
          </a:ln>
        </p:spPr>
        <p:txBody>
          <a:bodyPr wrap="none">
            <a:spAutoFit/>
          </a:bodyPr>
          <a:lstStyle/>
          <a:p>
            <a:pPr eaLnBrk="0" hangingPunct="0"/>
            <a:r>
              <a:rPr lang="tr-TR" altLang="tr-TR">
                <a:latin typeface="Times"/>
              </a:rPr>
              <a:t>4</a:t>
            </a:r>
            <a:endParaRPr lang="tr-TR" altLang="tr-TR" sz="2400">
              <a:latin typeface="Times"/>
            </a:endParaRPr>
          </a:p>
        </p:txBody>
      </p:sp>
      <p:sp>
        <p:nvSpPr>
          <p:cNvPr id="162857" name="Text Box 43"/>
          <p:cNvSpPr txBox="1">
            <a:spLocks noChangeArrowheads="1"/>
          </p:cNvSpPr>
          <p:nvPr/>
        </p:nvSpPr>
        <p:spPr bwMode="auto">
          <a:xfrm>
            <a:off x="3489325" y="5919788"/>
            <a:ext cx="312906" cy="369332"/>
          </a:xfrm>
          <a:prstGeom prst="rect">
            <a:avLst/>
          </a:prstGeom>
          <a:noFill/>
          <a:ln w="9525">
            <a:noFill/>
            <a:miter lim="800000"/>
            <a:headEnd/>
            <a:tailEnd/>
          </a:ln>
        </p:spPr>
        <p:txBody>
          <a:bodyPr wrap="none">
            <a:spAutoFit/>
          </a:bodyPr>
          <a:lstStyle/>
          <a:p>
            <a:pPr eaLnBrk="0" hangingPunct="0"/>
            <a:r>
              <a:rPr lang="tr-TR" altLang="tr-TR">
                <a:latin typeface="Times"/>
              </a:rPr>
              <a:t>2</a:t>
            </a:r>
            <a:endParaRPr lang="tr-TR" altLang="tr-TR" sz="2400">
              <a:latin typeface="Times"/>
            </a:endParaRPr>
          </a:p>
        </p:txBody>
      </p:sp>
      <p:sp>
        <p:nvSpPr>
          <p:cNvPr id="162858" name="Oval 44"/>
          <p:cNvSpPr>
            <a:spLocks noChangeArrowheads="1"/>
          </p:cNvSpPr>
          <p:nvPr/>
        </p:nvSpPr>
        <p:spPr bwMode="auto">
          <a:xfrm>
            <a:off x="2438400" y="5334000"/>
            <a:ext cx="457200" cy="381000"/>
          </a:xfrm>
          <a:prstGeom prst="ellipse">
            <a:avLst/>
          </a:prstGeom>
          <a:noFill/>
          <a:ln w="9525">
            <a:solidFill>
              <a:schemeClr val="tx1"/>
            </a:solidFill>
            <a:round/>
            <a:headEnd/>
            <a:tailEnd/>
          </a:ln>
        </p:spPr>
        <p:txBody>
          <a:bodyPr wrap="none" anchor="ctr"/>
          <a:lstStyle/>
          <a:p>
            <a:endParaRPr lang="tr-TR"/>
          </a:p>
        </p:txBody>
      </p:sp>
      <p:sp>
        <p:nvSpPr>
          <p:cNvPr id="194605" name="AutoShape 45"/>
          <p:cNvSpPr>
            <a:spLocks noChangeArrowheads="1"/>
          </p:cNvSpPr>
          <p:nvPr/>
        </p:nvSpPr>
        <p:spPr bwMode="auto">
          <a:xfrm>
            <a:off x="2438400" y="25908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06" name="AutoShape 46"/>
          <p:cNvSpPr>
            <a:spLocks noChangeArrowheads="1"/>
          </p:cNvSpPr>
          <p:nvPr/>
        </p:nvSpPr>
        <p:spPr bwMode="auto">
          <a:xfrm>
            <a:off x="2743200" y="25908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07" name="AutoShape 47"/>
          <p:cNvSpPr>
            <a:spLocks noChangeArrowheads="1"/>
          </p:cNvSpPr>
          <p:nvPr/>
        </p:nvSpPr>
        <p:spPr bwMode="auto">
          <a:xfrm>
            <a:off x="2438400" y="29718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08" name="AutoShape 48"/>
          <p:cNvSpPr>
            <a:spLocks noChangeArrowheads="1"/>
          </p:cNvSpPr>
          <p:nvPr/>
        </p:nvSpPr>
        <p:spPr bwMode="auto">
          <a:xfrm>
            <a:off x="2743200" y="29718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09" name="AutoShape 49"/>
          <p:cNvSpPr>
            <a:spLocks noChangeArrowheads="1"/>
          </p:cNvSpPr>
          <p:nvPr/>
        </p:nvSpPr>
        <p:spPr bwMode="auto">
          <a:xfrm>
            <a:off x="3048000" y="29718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10" name="AutoShape 50"/>
          <p:cNvSpPr>
            <a:spLocks noChangeArrowheads="1"/>
          </p:cNvSpPr>
          <p:nvPr/>
        </p:nvSpPr>
        <p:spPr bwMode="auto">
          <a:xfrm>
            <a:off x="3352800" y="29718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11" name="AutoShape 51"/>
          <p:cNvSpPr>
            <a:spLocks noChangeArrowheads="1"/>
          </p:cNvSpPr>
          <p:nvPr/>
        </p:nvSpPr>
        <p:spPr bwMode="auto">
          <a:xfrm>
            <a:off x="2438400" y="34290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12" name="AutoShape 52"/>
          <p:cNvSpPr>
            <a:spLocks noChangeArrowheads="1"/>
          </p:cNvSpPr>
          <p:nvPr/>
        </p:nvSpPr>
        <p:spPr bwMode="auto">
          <a:xfrm>
            <a:off x="2667000" y="34290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13" name="AutoShape 53"/>
          <p:cNvSpPr>
            <a:spLocks noChangeArrowheads="1"/>
          </p:cNvSpPr>
          <p:nvPr/>
        </p:nvSpPr>
        <p:spPr bwMode="auto">
          <a:xfrm>
            <a:off x="2895600" y="34290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14" name="AutoShape 54"/>
          <p:cNvSpPr>
            <a:spLocks noChangeArrowheads="1"/>
          </p:cNvSpPr>
          <p:nvPr/>
        </p:nvSpPr>
        <p:spPr bwMode="auto">
          <a:xfrm>
            <a:off x="3124200" y="34290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94615" name="AutoShape 55"/>
          <p:cNvSpPr>
            <a:spLocks noChangeArrowheads="1"/>
          </p:cNvSpPr>
          <p:nvPr/>
        </p:nvSpPr>
        <p:spPr bwMode="auto">
          <a:xfrm>
            <a:off x="3352800" y="3429000"/>
            <a:ext cx="228600" cy="228600"/>
          </a:xfrm>
          <a:prstGeom prst="star5">
            <a:avLst/>
          </a:prstGeom>
          <a:noFill/>
          <a:ln w="9525">
            <a:solidFill>
              <a:schemeClr val="tx1"/>
            </a:solidFill>
            <a:miter lim="800000"/>
            <a:headEnd/>
            <a:tailEnd/>
          </a:ln>
          <a:effectLst/>
        </p:spPr>
        <p:txBody>
          <a:bodyPr wrap="none" anchor="ctr"/>
          <a:lstStyle/>
          <a:p>
            <a:pPr>
              <a:defRPr/>
            </a:pPr>
            <a:endParaRPr lang="tr-TR"/>
          </a:p>
        </p:txBody>
      </p:sp>
      <p:sp>
        <p:nvSpPr>
          <p:cNvPr id="162870" name="AutoShape 56"/>
          <p:cNvSpPr>
            <a:spLocks noChangeArrowheads="1"/>
          </p:cNvSpPr>
          <p:nvPr/>
        </p:nvSpPr>
        <p:spPr bwMode="auto">
          <a:xfrm>
            <a:off x="2590800" y="12192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2871" name="AutoShape 57"/>
          <p:cNvSpPr>
            <a:spLocks noChangeArrowheads="1"/>
          </p:cNvSpPr>
          <p:nvPr/>
        </p:nvSpPr>
        <p:spPr bwMode="auto">
          <a:xfrm>
            <a:off x="3048000" y="12192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2872" name="AutoShape 58"/>
          <p:cNvSpPr>
            <a:spLocks noChangeArrowheads="1"/>
          </p:cNvSpPr>
          <p:nvPr/>
        </p:nvSpPr>
        <p:spPr bwMode="auto">
          <a:xfrm>
            <a:off x="2819400" y="14478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2873" name="AutoShape 59"/>
          <p:cNvSpPr>
            <a:spLocks noChangeArrowheads="1"/>
          </p:cNvSpPr>
          <p:nvPr/>
        </p:nvSpPr>
        <p:spPr bwMode="auto">
          <a:xfrm>
            <a:off x="2590800" y="16764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2874" name="AutoShape 60"/>
          <p:cNvSpPr>
            <a:spLocks noChangeArrowheads="1"/>
          </p:cNvSpPr>
          <p:nvPr/>
        </p:nvSpPr>
        <p:spPr bwMode="auto">
          <a:xfrm>
            <a:off x="3048000" y="16764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2875" name="Text Box 61"/>
          <p:cNvSpPr txBox="1">
            <a:spLocks noChangeArrowheads="1"/>
          </p:cNvSpPr>
          <p:nvPr/>
        </p:nvSpPr>
        <p:spPr bwMode="auto">
          <a:xfrm>
            <a:off x="4191000" y="1000108"/>
            <a:ext cx="4953000" cy="1092607"/>
          </a:xfrm>
          <a:prstGeom prst="rect">
            <a:avLst/>
          </a:prstGeom>
          <a:noFill/>
          <a:ln w="9525">
            <a:noFill/>
            <a:miter lim="800000"/>
            <a:headEnd/>
            <a:tailEnd/>
          </a:ln>
        </p:spPr>
        <p:txBody>
          <a:bodyPr wrap="square">
            <a:spAutoFit/>
          </a:bodyPr>
          <a:lstStyle/>
          <a:p>
            <a:pPr eaLnBrk="0" hangingPunct="0"/>
            <a:r>
              <a:rPr lang="tr-TR" altLang="tr-TR" sz="1300" b="1" dirty="0">
                <a:solidFill>
                  <a:srgbClr val="000000"/>
                </a:solidFill>
                <a:latin typeface="Times"/>
              </a:rPr>
              <a:t>GÖSTER-YAP</a:t>
            </a:r>
          </a:p>
          <a:p>
            <a:pPr eaLnBrk="0" hangingPunct="0"/>
            <a:r>
              <a:rPr lang="tr-TR" altLang="tr-TR" sz="1300" dirty="0">
                <a:solidFill>
                  <a:srgbClr val="000000"/>
                </a:solidFill>
                <a:latin typeface="Times"/>
              </a:rPr>
              <a:t>Öğretmen öğrenciye toplamları beş olan iki nesne kümesinin </a:t>
            </a:r>
          </a:p>
          <a:p>
            <a:pPr eaLnBrk="0" hangingPunct="0"/>
            <a:r>
              <a:rPr lang="tr-TR" altLang="tr-TR" sz="1300" dirty="0">
                <a:solidFill>
                  <a:srgbClr val="000000"/>
                </a:solidFill>
                <a:latin typeface="Times"/>
              </a:rPr>
              <a:t>resmini içeren kartı gösterir. Daha sonra öğretmen öğrenciden </a:t>
            </a:r>
          </a:p>
          <a:p>
            <a:pPr eaLnBrk="0" hangingPunct="0"/>
            <a:r>
              <a:rPr lang="tr-TR" altLang="tr-TR" sz="1300" dirty="0">
                <a:solidFill>
                  <a:srgbClr val="000000"/>
                </a:solidFill>
                <a:latin typeface="Times"/>
              </a:rPr>
              <a:t>resimli kartta yer alan resim sayısı kadar gerçek nesne </a:t>
            </a:r>
            <a:r>
              <a:rPr lang="tr-TR" altLang="tr-TR" sz="1300" dirty="0" smtClean="0">
                <a:solidFill>
                  <a:srgbClr val="000000"/>
                </a:solidFill>
                <a:latin typeface="Times"/>
              </a:rPr>
              <a:t>       almasını ister.</a:t>
            </a:r>
            <a:endParaRPr lang="tr-TR" altLang="tr-TR" sz="1300" dirty="0">
              <a:solidFill>
                <a:srgbClr val="000000"/>
              </a:solidFill>
              <a:latin typeface="Times"/>
            </a:endParaRPr>
          </a:p>
        </p:txBody>
      </p:sp>
      <p:sp>
        <p:nvSpPr>
          <p:cNvPr id="162876" name="Text Box 62"/>
          <p:cNvSpPr txBox="1">
            <a:spLocks noChangeArrowheads="1"/>
          </p:cNvSpPr>
          <p:nvPr/>
        </p:nvSpPr>
        <p:spPr bwMode="auto">
          <a:xfrm>
            <a:off x="4143372" y="2428868"/>
            <a:ext cx="5468973" cy="1092607"/>
          </a:xfrm>
          <a:prstGeom prst="rect">
            <a:avLst/>
          </a:prstGeom>
          <a:noFill/>
          <a:ln w="9525">
            <a:noFill/>
            <a:miter lim="800000"/>
            <a:headEnd/>
            <a:tailEnd/>
          </a:ln>
        </p:spPr>
        <p:txBody>
          <a:bodyPr wrap="square">
            <a:spAutoFit/>
          </a:bodyPr>
          <a:lstStyle/>
          <a:p>
            <a:pPr eaLnBrk="0" hangingPunct="0"/>
            <a:r>
              <a:rPr lang="tr-TR" altLang="tr-TR" sz="1300" b="1" dirty="0">
                <a:solidFill>
                  <a:srgbClr val="000000"/>
                </a:solidFill>
                <a:latin typeface="Times"/>
              </a:rPr>
              <a:t>GÖSTER-GÖSTER</a:t>
            </a:r>
          </a:p>
          <a:p>
            <a:pPr eaLnBrk="0" hangingPunct="0"/>
            <a:r>
              <a:rPr lang="tr-TR" altLang="tr-TR" sz="1300" dirty="0">
                <a:solidFill>
                  <a:srgbClr val="000000"/>
                </a:solidFill>
                <a:latin typeface="Times"/>
              </a:rPr>
              <a:t>Öğretmen öğrenciye toplamları beş olan iki nesne kümesinin </a:t>
            </a:r>
          </a:p>
          <a:p>
            <a:pPr eaLnBrk="0" hangingPunct="0"/>
            <a:r>
              <a:rPr lang="tr-TR" altLang="tr-TR" sz="1300" dirty="0">
                <a:solidFill>
                  <a:srgbClr val="000000"/>
                </a:solidFill>
                <a:latin typeface="Times"/>
              </a:rPr>
              <a:t>(birisinde üç, diğerinde iki resim) resmini içeren kartı gösterir.</a:t>
            </a:r>
          </a:p>
          <a:p>
            <a:pPr eaLnBrk="0" hangingPunct="0"/>
            <a:r>
              <a:rPr lang="tr-TR" altLang="tr-TR" sz="1300" dirty="0">
                <a:solidFill>
                  <a:srgbClr val="000000"/>
                </a:solidFill>
                <a:latin typeface="Times"/>
              </a:rPr>
              <a:t>Daha sonra öğretmen öğrenciye resimli kartlar içinden sunulan</a:t>
            </a:r>
          </a:p>
          <a:p>
            <a:pPr eaLnBrk="0" hangingPunct="0"/>
            <a:r>
              <a:rPr lang="tr-TR" altLang="tr-TR" sz="1300" dirty="0">
                <a:solidFill>
                  <a:srgbClr val="000000"/>
                </a:solidFill>
                <a:latin typeface="Times"/>
              </a:rPr>
              <a:t>karttaki resimlerin toplamını veren kartı göstermesini ister.</a:t>
            </a:r>
          </a:p>
        </p:txBody>
      </p:sp>
      <p:sp>
        <p:nvSpPr>
          <p:cNvPr id="162877" name="Text Box 63"/>
          <p:cNvSpPr txBox="1">
            <a:spLocks noChangeArrowheads="1"/>
          </p:cNvSpPr>
          <p:nvPr/>
        </p:nvSpPr>
        <p:spPr bwMode="auto">
          <a:xfrm>
            <a:off x="4191000" y="3937000"/>
            <a:ext cx="4665663" cy="1092607"/>
          </a:xfrm>
          <a:prstGeom prst="rect">
            <a:avLst/>
          </a:prstGeom>
          <a:noFill/>
          <a:ln w="9525">
            <a:noFill/>
            <a:miter lim="800000"/>
            <a:headEnd/>
            <a:tailEnd/>
          </a:ln>
        </p:spPr>
        <p:txBody>
          <a:bodyPr>
            <a:spAutoFit/>
          </a:bodyPr>
          <a:lstStyle/>
          <a:p>
            <a:pPr eaLnBrk="0" hangingPunct="0"/>
            <a:r>
              <a:rPr lang="tr-TR" altLang="tr-TR" sz="1300" b="1" dirty="0">
                <a:solidFill>
                  <a:srgbClr val="000000"/>
                </a:solidFill>
                <a:latin typeface="Times"/>
              </a:rPr>
              <a:t>GÖSTER-SÖYLE</a:t>
            </a:r>
          </a:p>
          <a:p>
            <a:pPr eaLnBrk="0" hangingPunct="0"/>
            <a:r>
              <a:rPr lang="tr-TR" altLang="tr-TR" sz="1300" dirty="0">
                <a:solidFill>
                  <a:srgbClr val="000000"/>
                </a:solidFill>
                <a:latin typeface="Times"/>
              </a:rPr>
              <a:t>Öğretmen öğrenciye toplamları beş olan iki nesne kümesinin resmini içiren kartı gösterir. Daha sonra öğretmen öğrenciye resimli karttaki nesne resimlerinin toplamının ne kadar olduğunu söylemesini ister.</a:t>
            </a:r>
          </a:p>
        </p:txBody>
      </p:sp>
      <p:sp>
        <p:nvSpPr>
          <p:cNvPr id="162878" name="Text Box 64"/>
          <p:cNvSpPr txBox="1">
            <a:spLocks noChangeArrowheads="1"/>
          </p:cNvSpPr>
          <p:nvPr/>
        </p:nvSpPr>
        <p:spPr bwMode="auto">
          <a:xfrm>
            <a:off x="4191000" y="5334000"/>
            <a:ext cx="4720010" cy="1092607"/>
          </a:xfrm>
          <a:prstGeom prst="rect">
            <a:avLst/>
          </a:prstGeom>
          <a:noFill/>
          <a:ln w="9525">
            <a:noFill/>
            <a:miter lim="800000"/>
            <a:headEnd/>
            <a:tailEnd/>
          </a:ln>
        </p:spPr>
        <p:txBody>
          <a:bodyPr wrap="none">
            <a:spAutoFit/>
          </a:bodyPr>
          <a:lstStyle/>
          <a:p>
            <a:pPr eaLnBrk="0" hangingPunct="0"/>
            <a:r>
              <a:rPr lang="tr-TR" altLang="tr-TR" sz="1300" b="1" dirty="0">
                <a:solidFill>
                  <a:srgbClr val="000000"/>
                </a:solidFill>
                <a:latin typeface="Times"/>
              </a:rPr>
              <a:t>GÖSTER-YAZ</a:t>
            </a:r>
          </a:p>
          <a:p>
            <a:pPr eaLnBrk="0" hangingPunct="0"/>
            <a:r>
              <a:rPr lang="tr-TR" altLang="tr-TR" sz="1300" dirty="0">
                <a:solidFill>
                  <a:srgbClr val="000000"/>
                </a:solidFill>
                <a:latin typeface="Times"/>
              </a:rPr>
              <a:t>Öğretmen öğrenciye toplamları beş olan iki nesne kümesinin </a:t>
            </a:r>
          </a:p>
          <a:p>
            <a:pPr eaLnBrk="0" hangingPunct="0"/>
            <a:r>
              <a:rPr lang="tr-TR" altLang="tr-TR" sz="1300" dirty="0">
                <a:solidFill>
                  <a:srgbClr val="000000"/>
                </a:solidFill>
                <a:latin typeface="Times"/>
              </a:rPr>
              <a:t>resmini içeren kartı gösterir. Daha sonra öğretmen öğrenciye </a:t>
            </a:r>
          </a:p>
          <a:p>
            <a:pPr eaLnBrk="0" hangingPunct="0"/>
            <a:r>
              <a:rPr lang="tr-TR" altLang="tr-TR" sz="1300" dirty="0">
                <a:solidFill>
                  <a:srgbClr val="000000"/>
                </a:solidFill>
                <a:latin typeface="Times"/>
              </a:rPr>
              <a:t>resimdeki nesnelerin toplamının ne kadar olduğunu rakamla </a:t>
            </a:r>
          </a:p>
          <a:p>
            <a:pPr eaLnBrk="0" hangingPunct="0"/>
            <a:r>
              <a:rPr lang="tr-TR" altLang="tr-TR" sz="1300" dirty="0">
                <a:solidFill>
                  <a:srgbClr val="000000"/>
                </a:solidFill>
                <a:latin typeface="Times"/>
              </a:rPr>
              <a:t>yazarak göstermesini ister.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descr="Woven mat"/>
          <p:cNvSpPr>
            <a:spLocks noChangeArrowheads="1"/>
          </p:cNvSpPr>
          <p:nvPr/>
        </p:nvSpPr>
        <p:spPr bwMode="auto">
          <a:xfrm>
            <a:off x="381000" y="304800"/>
            <a:ext cx="1600200" cy="533400"/>
          </a:xfrm>
          <a:prstGeom prst="rect">
            <a:avLst/>
          </a:prstGeom>
          <a:noFill/>
          <a:ln w="9525">
            <a:solidFill>
              <a:schemeClr val="tx1"/>
            </a:solidFill>
            <a:miter lim="800000"/>
            <a:headEnd/>
            <a:tailEnd/>
          </a:ln>
        </p:spPr>
        <p:txBody>
          <a:bodyPr wrap="none" anchor="ctr"/>
          <a:lstStyle/>
          <a:p>
            <a:endParaRPr lang="tr-TR"/>
          </a:p>
        </p:txBody>
      </p:sp>
      <p:sp>
        <p:nvSpPr>
          <p:cNvPr id="163843" name="Rectangle 5" descr="Woven mat"/>
          <p:cNvSpPr>
            <a:spLocks noChangeArrowheads="1"/>
          </p:cNvSpPr>
          <p:nvPr/>
        </p:nvSpPr>
        <p:spPr bwMode="auto">
          <a:xfrm>
            <a:off x="2362200" y="304800"/>
            <a:ext cx="1600200" cy="533400"/>
          </a:xfrm>
          <a:prstGeom prst="rect">
            <a:avLst/>
          </a:prstGeom>
          <a:noFill/>
          <a:ln w="9525">
            <a:solidFill>
              <a:schemeClr val="tx1"/>
            </a:solidFill>
            <a:miter lim="800000"/>
            <a:headEnd/>
            <a:tailEnd/>
          </a:ln>
        </p:spPr>
        <p:txBody>
          <a:bodyPr wrap="none" anchor="ctr"/>
          <a:lstStyle/>
          <a:p>
            <a:pPr algn="ctr" eaLnBrk="0" hangingPunct="0"/>
            <a:r>
              <a:rPr lang="tr-TR" altLang="tr-TR" b="1" dirty="0">
                <a:solidFill>
                  <a:srgbClr val="FF0000"/>
                </a:solidFill>
                <a:latin typeface="Times"/>
              </a:rPr>
              <a:t>ÇIKTI</a:t>
            </a:r>
            <a:endParaRPr lang="tr-TR" altLang="tr-TR" sz="2400" b="1" dirty="0">
              <a:solidFill>
                <a:srgbClr val="FF0000"/>
              </a:solidFill>
              <a:latin typeface="Times"/>
            </a:endParaRPr>
          </a:p>
        </p:txBody>
      </p:sp>
      <p:sp>
        <p:nvSpPr>
          <p:cNvPr id="163844" name="Rectangle 6" descr="Water droplets"/>
          <p:cNvSpPr>
            <a:spLocks noChangeArrowheads="1"/>
          </p:cNvSpPr>
          <p:nvPr/>
        </p:nvSpPr>
        <p:spPr bwMode="auto">
          <a:xfrm>
            <a:off x="381000" y="9906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b="1">
                <a:solidFill>
                  <a:srgbClr val="000000"/>
                </a:solidFill>
                <a:latin typeface="Times"/>
              </a:rPr>
              <a:t>ÜÇ</a:t>
            </a:r>
          </a:p>
          <a:p>
            <a:pPr algn="ctr" eaLnBrk="0" hangingPunct="0"/>
            <a:r>
              <a:rPr lang="tr-TR" altLang="tr-TR" b="1">
                <a:solidFill>
                  <a:srgbClr val="000000"/>
                </a:solidFill>
                <a:latin typeface="Times"/>
              </a:rPr>
              <a:t>İKİ</a:t>
            </a:r>
          </a:p>
          <a:p>
            <a:pPr algn="ctr" eaLnBrk="0" hangingPunct="0"/>
            <a:r>
              <a:rPr lang="tr-TR" altLang="tr-TR" b="1">
                <a:solidFill>
                  <a:srgbClr val="000000"/>
                </a:solidFill>
                <a:latin typeface="Times"/>
              </a:rPr>
              <a:t>DAHA</a:t>
            </a:r>
          </a:p>
        </p:txBody>
      </p:sp>
      <p:sp>
        <p:nvSpPr>
          <p:cNvPr id="163845" name="Rectangle 7" descr="Oak"/>
          <p:cNvSpPr>
            <a:spLocks noChangeArrowheads="1"/>
          </p:cNvSpPr>
          <p:nvPr/>
        </p:nvSpPr>
        <p:spPr bwMode="auto">
          <a:xfrm>
            <a:off x="2362200" y="9906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3846" name="Rectangle 8" descr="Oak"/>
          <p:cNvSpPr>
            <a:spLocks noChangeArrowheads="1"/>
          </p:cNvSpPr>
          <p:nvPr/>
        </p:nvSpPr>
        <p:spPr bwMode="auto">
          <a:xfrm>
            <a:off x="2362200" y="24384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3847" name="Rectangle 9" descr="Water droplets"/>
          <p:cNvSpPr>
            <a:spLocks noChangeArrowheads="1"/>
          </p:cNvSpPr>
          <p:nvPr/>
        </p:nvSpPr>
        <p:spPr bwMode="auto">
          <a:xfrm>
            <a:off x="381000" y="24384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b="1">
                <a:solidFill>
                  <a:srgbClr val="000000"/>
                </a:solidFill>
                <a:latin typeface="Times"/>
              </a:rPr>
              <a:t>ÜÇ</a:t>
            </a:r>
          </a:p>
          <a:p>
            <a:pPr algn="ctr" eaLnBrk="0" hangingPunct="0"/>
            <a:r>
              <a:rPr lang="tr-TR" altLang="tr-TR" b="1">
                <a:solidFill>
                  <a:srgbClr val="000000"/>
                </a:solidFill>
                <a:latin typeface="Times"/>
              </a:rPr>
              <a:t>İKİ</a:t>
            </a:r>
          </a:p>
          <a:p>
            <a:pPr algn="ctr" eaLnBrk="0" hangingPunct="0"/>
            <a:r>
              <a:rPr lang="tr-TR" altLang="tr-TR" b="1">
                <a:solidFill>
                  <a:srgbClr val="000000"/>
                </a:solidFill>
                <a:latin typeface="Times"/>
              </a:rPr>
              <a:t>DAHA</a:t>
            </a:r>
          </a:p>
        </p:txBody>
      </p:sp>
      <p:sp>
        <p:nvSpPr>
          <p:cNvPr id="163848" name="Rectangle 10" descr="Oak"/>
          <p:cNvSpPr>
            <a:spLocks noChangeArrowheads="1"/>
          </p:cNvSpPr>
          <p:nvPr/>
        </p:nvSpPr>
        <p:spPr bwMode="auto">
          <a:xfrm>
            <a:off x="2362200" y="38862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b="1">
                <a:latin typeface="Times"/>
              </a:rPr>
              <a:t>BEŞ</a:t>
            </a:r>
          </a:p>
        </p:txBody>
      </p:sp>
      <p:sp>
        <p:nvSpPr>
          <p:cNvPr id="163849" name="Rectangle 11" descr="Water droplets"/>
          <p:cNvSpPr>
            <a:spLocks noChangeArrowheads="1"/>
          </p:cNvSpPr>
          <p:nvPr/>
        </p:nvSpPr>
        <p:spPr bwMode="auto">
          <a:xfrm>
            <a:off x="381000" y="38862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b="1">
                <a:solidFill>
                  <a:srgbClr val="000000"/>
                </a:solidFill>
                <a:latin typeface="Times"/>
              </a:rPr>
              <a:t>ÜÇ</a:t>
            </a:r>
          </a:p>
          <a:p>
            <a:pPr algn="ctr" eaLnBrk="0" hangingPunct="0"/>
            <a:r>
              <a:rPr lang="tr-TR" altLang="tr-TR" b="1">
                <a:solidFill>
                  <a:srgbClr val="000000"/>
                </a:solidFill>
                <a:latin typeface="Times"/>
              </a:rPr>
              <a:t>İKİ</a:t>
            </a:r>
          </a:p>
          <a:p>
            <a:pPr algn="ctr" eaLnBrk="0" hangingPunct="0"/>
            <a:r>
              <a:rPr lang="tr-TR" altLang="tr-TR" b="1">
                <a:solidFill>
                  <a:srgbClr val="000000"/>
                </a:solidFill>
                <a:latin typeface="Times"/>
              </a:rPr>
              <a:t>DAHA</a:t>
            </a:r>
          </a:p>
        </p:txBody>
      </p:sp>
      <p:sp>
        <p:nvSpPr>
          <p:cNvPr id="163850" name="Rectangle 12" descr="Oak"/>
          <p:cNvSpPr>
            <a:spLocks noChangeArrowheads="1"/>
          </p:cNvSpPr>
          <p:nvPr/>
        </p:nvSpPr>
        <p:spPr bwMode="auto">
          <a:xfrm>
            <a:off x="2362200" y="5257800"/>
            <a:ext cx="1600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3851" name="Rectangle 13" descr="Water droplets"/>
          <p:cNvSpPr>
            <a:spLocks noChangeArrowheads="1"/>
          </p:cNvSpPr>
          <p:nvPr/>
        </p:nvSpPr>
        <p:spPr bwMode="auto">
          <a:xfrm>
            <a:off x="381000" y="52578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b="1">
                <a:solidFill>
                  <a:srgbClr val="000000"/>
                </a:solidFill>
                <a:latin typeface="Times"/>
              </a:rPr>
              <a:t>ÜÇ</a:t>
            </a:r>
          </a:p>
          <a:p>
            <a:pPr algn="ctr" eaLnBrk="0" hangingPunct="0"/>
            <a:r>
              <a:rPr lang="tr-TR" altLang="tr-TR" b="1">
                <a:solidFill>
                  <a:srgbClr val="000000"/>
                </a:solidFill>
                <a:latin typeface="Times"/>
              </a:rPr>
              <a:t>İKİ</a:t>
            </a:r>
          </a:p>
          <a:p>
            <a:pPr algn="ctr" eaLnBrk="0" hangingPunct="0"/>
            <a:r>
              <a:rPr lang="tr-TR" altLang="tr-TR" b="1">
                <a:solidFill>
                  <a:srgbClr val="000000"/>
                </a:solidFill>
                <a:latin typeface="Times"/>
              </a:rPr>
              <a:t>DAHA</a:t>
            </a:r>
          </a:p>
        </p:txBody>
      </p:sp>
      <p:sp>
        <p:nvSpPr>
          <p:cNvPr id="163852" name="Rectangle 14" descr="White marble"/>
          <p:cNvSpPr>
            <a:spLocks noChangeArrowheads="1"/>
          </p:cNvSpPr>
          <p:nvPr/>
        </p:nvSpPr>
        <p:spPr bwMode="auto">
          <a:xfrm>
            <a:off x="4191000" y="990600"/>
            <a:ext cx="4648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3853" name="Rectangle 15" descr="White marble"/>
          <p:cNvSpPr>
            <a:spLocks noChangeArrowheads="1"/>
          </p:cNvSpPr>
          <p:nvPr/>
        </p:nvSpPr>
        <p:spPr bwMode="auto">
          <a:xfrm>
            <a:off x="4191000" y="2438400"/>
            <a:ext cx="4648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3854" name="Rectangle 16" descr="White marble"/>
          <p:cNvSpPr>
            <a:spLocks noChangeArrowheads="1"/>
          </p:cNvSpPr>
          <p:nvPr/>
        </p:nvSpPr>
        <p:spPr bwMode="auto">
          <a:xfrm>
            <a:off x="4191000" y="3886200"/>
            <a:ext cx="4648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3855" name="Rectangle 17" descr="White marble"/>
          <p:cNvSpPr>
            <a:spLocks noChangeArrowheads="1"/>
          </p:cNvSpPr>
          <p:nvPr/>
        </p:nvSpPr>
        <p:spPr bwMode="auto">
          <a:xfrm>
            <a:off x="4191000" y="5257800"/>
            <a:ext cx="4667280" cy="1295400"/>
          </a:xfrm>
          <a:prstGeom prst="rect">
            <a:avLst/>
          </a:prstGeom>
          <a:noFill/>
          <a:ln w="9525">
            <a:solidFill>
              <a:schemeClr val="tx1"/>
            </a:solidFill>
            <a:miter lim="800000"/>
            <a:headEnd/>
            <a:tailEnd/>
          </a:ln>
        </p:spPr>
        <p:txBody>
          <a:bodyPr wrap="none" anchor="ctr"/>
          <a:lstStyle/>
          <a:p>
            <a:pPr eaLnBrk="0" hangingPunct="0"/>
            <a:r>
              <a:rPr lang="tr-TR" altLang="tr-TR" sz="1300" b="1" dirty="0">
                <a:solidFill>
                  <a:srgbClr val="000000"/>
                </a:solidFill>
                <a:latin typeface="Times"/>
              </a:rPr>
              <a:t>SÖYLE-YAZ</a:t>
            </a:r>
          </a:p>
          <a:p>
            <a:pPr eaLnBrk="0" hangingPunct="0"/>
            <a:r>
              <a:rPr lang="tr-TR" altLang="tr-TR" sz="1300" dirty="0">
                <a:solidFill>
                  <a:srgbClr val="000000"/>
                </a:solidFill>
                <a:latin typeface="Times"/>
              </a:rPr>
              <a:t>Öğretmen öğrenciye toplama işlemi yapacağını </a:t>
            </a:r>
            <a:r>
              <a:rPr lang="tr-TR" altLang="tr-TR" sz="1300" dirty="0" smtClean="0">
                <a:solidFill>
                  <a:srgbClr val="000000"/>
                </a:solidFill>
                <a:latin typeface="Times"/>
              </a:rPr>
              <a:t>söyler</a:t>
            </a:r>
            <a:endParaRPr lang="tr-TR" altLang="tr-TR" sz="1300" dirty="0">
              <a:solidFill>
                <a:srgbClr val="000000"/>
              </a:solidFill>
              <a:latin typeface="Times"/>
            </a:endParaRPr>
          </a:p>
          <a:p>
            <a:pPr eaLnBrk="0" hangingPunct="0"/>
            <a:r>
              <a:rPr lang="tr-TR" altLang="tr-TR" sz="1300" dirty="0" smtClean="0">
                <a:solidFill>
                  <a:srgbClr val="000000"/>
                </a:solidFill>
                <a:latin typeface="Times"/>
              </a:rPr>
              <a:t>ve </a:t>
            </a:r>
            <a:r>
              <a:rPr lang="tr-TR" altLang="tr-TR" sz="1300" dirty="0" smtClean="0">
                <a:solidFill>
                  <a:srgbClr val="000000"/>
                </a:solidFill>
                <a:latin typeface="Times"/>
              </a:rPr>
              <a:t>şimdi beni </a:t>
            </a:r>
            <a:r>
              <a:rPr lang="tr-TR" altLang="tr-TR" sz="1300" dirty="0">
                <a:solidFill>
                  <a:srgbClr val="000000"/>
                </a:solidFill>
                <a:latin typeface="Times"/>
              </a:rPr>
              <a:t>dinle der. Üç küp iki küp daha kaç </a:t>
            </a:r>
            <a:r>
              <a:rPr lang="tr-TR" altLang="tr-TR" sz="1300" dirty="0" smtClean="0">
                <a:solidFill>
                  <a:srgbClr val="000000"/>
                </a:solidFill>
                <a:latin typeface="Times"/>
              </a:rPr>
              <a:t>ettiğini</a:t>
            </a:r>
            <a:endParaRPr lang="tr-TR" altLang="tr-TR" sz="1300" dirty="0">
              <a:solidFill>
                <a:srgbClr val="000000"/>
              </a:solidFill>
              <a:latin typeface="Times"/>
            </a:endParaRPr>
          </a:p>
          <a:p>
            <a:pPr eaLnBrk="0" hangingPunct="0"/>
            <a:r>
              <a:rPr lang="tr-TR" altLang="tr-TR" sz="1300" dirty="0" smtClean="0">
                <a:solidFill>
                  <a:srgbClr val="000000"/>
                </a:solidFill>
                <a:latin typeface="Times"/>
              </a:rPr>
              <a:t>sayı kartları </a:t>
            </a:r>
            <a:r>
              <a:rPr lang="tr-TR" altLang="tr-TR" sz="1300" dirty="0" smtClean="0">
                <a:solidFill>
                  <a:srgbClr val="000000"/>
                </a:solidFill>
                <a:latin typeface="Times"/>
              </a:rPr>
              <a:t>arasından </a:t>
            </a:r>
            <a:r>
              <a:rPr lang="tr-TR" altLang="tr-TR" sz="1300" dirty="0">
                <a:solidFill>
                  <a:srgbClr val="000000"/>
                </a:solidFill>
                <a:latin typeface="Times"/>
              </a:rPr>
              <a:t>göster ( ya da yaz) der.</a:t>
            </a:r>
          </a:p>
        </p:txBody>
      </p:sp>
      <p:sp>
        <p:nvSpPr>
          <p:cNvPr id="163856" name="Rectangle 18" descr="Woven mat"/>
          <p:cNvSpPr>
            <a:spLocks noChangeArrowheads="1"/>
          </p:cNvSpPr>
          <p:nvPr/>
        </p:nvSpPr>
        <p:spPr bwMode="auto">
          <a:xfrm>
            <a:off x="4191000" y="304800"/>
            <a:ext cx="4648200" cy="533400"/>
          </a:xfrm>
          <a:prstGeom prst="rect">
            <a:avLst/>
          </a:prstGeom>
          <a:noFill/>
          <a:ln w="9525">
            <a:solidFill>
              <a:schemeClr val="tx1"/>
            </a:solidFill>
            <a:miter lim="800000"/>
            <a:headEnd/>
            <a:tailEnd/>
          </a:ln>
        </p:spPr>
        <p:txBody>
          <a:bodyPr wrap="none" anchor="ctr"/>
          <a:lstStyle/>
          <a:p>
            <a:pPr algn="ctr" eaLnBrk="0" hangingPunct="0"/>
            <a:endParaRPr lang="tr-TR" altLang="tr-TR" b="1" dirty="0">
              <a:latin typeface="Times"/>
            </a:endParaRPr>
          </a:p>
          <a:p>
            <a:pPr algn="ctr" eaLnBrk="0" hangingPunct="0"/>
            <a:r>
              <a:rPr lang="tr-TR" altLang="tr-TR" b="1" dirty="0">
                <a:latin typeface="Times"/>
              </a:rPr>
              <a:t> </a:t>
            </a:r>
            <a:r>
              <a:rPr lang="tr-TR" altLang="tr-TR" b="1" dirty="0">
                <a:solidFill>
                  <a:srgbClr val="FF0000"/>
                </a:solidFill>
                <a:latin typeface="Times"/>
              </a:rPr>
              <a:t>TEK BASAMAKLI SAYILARLA TOPLAMA</a:t>
            </a:r>
            <a:r>
              <a:rPr lang="tr-TR" altLang="tr-TR" sz="2400" dirty="0">
                <a:solidFill>
                  <a:srgbClr val="FF0000"/>
                </a:solidFill>
                <a:latin typeface="Times"/>
              </a:rPr>
              <a:t> </a:t>
            </a:r>
          </a:p>
          <a:p>
            <a:pPr algn="ctr" eaLnBrk="0" hangingPunct="0"/>
            <a:endParaRPr lang="tr-TR" altLang="tr-TR" sz="2400" dirty="0">
              <a:solidFill>
                <a:srgbClr val="FF0000"/>
              </a:solidFill>
              <a:latin typeface="Times"/>
            </a:endParaRPr>
          </a:p>
        </p:txBody>
      </p:sp>
      <p:sp>
        <p:nvSpPr>
          <p:cNvPr id="163857" name="Text Box 19"/>
          <p:cNvSpPr txBox="1">
            <a:spLocks noChangeArrowheads="1"/>
          </p:cNvSpPr>
          <p:nvPr/>
        </p:nvSpPr>
        <p:spPr bwMode="auto">
          <a:xfrm>
            <a:off x="533400" y="381000"/>
            <a:ext cx="1311275" cy="366713"/>
          </a:xfrm>
          <a:prstGeom prst="rect">
            <a:avLst/>
          </a:prstGeom>
          <a:noFill/>
          <a:ln w="9525">
            <a:noFill/>
            <a:miter lim="800000"/>
            <a:headEnd/>
            <a:tailEnd/>
          </a:ln>
        </p:spPr>
        <p:txBody>
          <a:bodyPr>
            <a:spAutoFit/>
          </a:bodyPr>
          <a:lstStyle/>
          <a:p>
            <a:pPr algn="ctr" eaLnBrk="0" hangingPunct="0"/>
            <a:r>
              <a:rPr lang="tr-TR" altLang="tr-TR" b="1" dirty="0">
                <a:solidFill>
                  <a:srgbClr val="FF0000"/>
                </a:solidFill>
                <a:latin typeface="Times"/>
              </a:rPr>
              <a:t>GİRDİ</a:t>
            </a:r>
            <a:endParaRPr lang="tr-TR" altLang="tr-TR" sz="2400" b="1" dirty="0">
              <a:solidFill>
                <a:srgbClr val="FF0000"/>
              </a:solidFill>
              <a:latin typeface="Times"/>
            </a:endParaRPr>
          </a:p>
        </p:txBody>
      </p:sp>
      <p:sp>
        <p:nvSpPr>
          <p:cNvPr id="163858" name="AutoShape 20"/>
          <p:cNvSpPr>
            <a:spLocks noChangeArrowheads="1"/>
          </p:cNvSpPr>
          <p:nvPr/>
        </p:nvSpPr>
        <p:spPr bwMode="auto">
          <a:xfrm>
            <a:off x="2743200" y="12192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3859" name="AutoShape 21"/>
          <p:cNvSpPr>
            <a:spLocks noChangeArrowheads="1"/>
          </p:cNvSpPr>
          <p:nvPr/>
        </p:nvSpPr>
        <p:spPr bwMode="auto">
          <a:xfrm>
            <a:off x="2743200" y="16764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3860" name="AutoShape 22"/>
          <p:cNvSpPr>
            <a:spLocks noChangeArrowheads="1"/>
          </p:cNvSpPr>
          <p:nvPr/>
        </p:nvSpPr>
        <p:spPr bwMode="auto">
          <a:xfrm>
            <a:off x="2971800" y="14478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3861" name="AutoShape 23"/>
          <p:cNvSpPr>
            <a:spLocks noChangeArrowheads="1"/>
          </p:cNvSpPr>
          <p:nvPr/>
        </p:nvSpPr>
        <p:spPr bwMode="auto">
          <a:xfrm>
            <a:off x="3200400" y="16764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3862" name="AutoShape 24"/>
          <p:cNvSpPr>
            <a:spLocks noChangeArrowheads="1"/>
          </p:cNvSpPr>
          <p:nvPr/>
        </p:nvSpPr>
        <p:spPr bwMode="auto">
          <a:xfrm>
            <a:off x="3200400" y="1219200"/>
            <a:ext cx="228600" cy="2286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3863" name="AutoShape 25"/>
          <p:cNvSpPr>
            <a:spLocks noChangeArrowheads="1"/>
          </p:cNvSpPr>
          <p:nvPr/>
        </p:nvSpPr>
        <p:spPr bwMode="auto">
          <a:xfrm>
            <a:off x="2438400" y="2590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64" name="AutoShape 26"/>
          <p:cNvSpPr>
            <a:spLocks noChangeArrowheads="1"/>
          </p:cNvSpPr>
          <p:nvPr/>
        </p:nvSpPr>
        <p:spPr bwMode="auto">
          <a:xfrm>
            <a:off x="2743200" y="2590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65" name="AutoShape 27"/>
          <p:cNvSpPr>
            <a:spLocks noChangeArrowheads="1"/>
          </p:cNvSpPr>
          <p:nvPr/>
        </p:nvSpPr>
        <p:spPr bwMode="auto">
          <a:xfrm>
            <a:off x="2438400" y="2971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66" name="AutoShape 28"/>
          <p:cNvSpPr>
            <a:spLocks noChangeArrowheads="1"/>
          </p:cNvSpPr>
          <p:nvPr/>
        </p:nvSpPr>
        <p:spPr bwMode="auto">
          <a:xfrm>
            <a:off x="2743200" y="2971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67" name="AutoShape 29"/>
          <p:cNvSpPr>
            <a:spLocks noChangeArrowheads="1"/>
          </p:cNvSpPr>
          <p:nvPr/>
        </p:nvSpPr>
        <p:spPr bwMode="auto">
          <a:xfrm>
            <a:off x="3048000" y="2971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68" name="AutoShape 30"/>
          <p:cNvSpPr>
            <a:spLocks noChangeArrowheads="1"/>
          </p:cNvSpPr>
          <p:nvPr/>
        </p:nvSpPr>
        <p:spPr bwMode="auto">
          <a:xfrm>
            <a:off x="2438400" y="3352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69" name="AutoShape 31"/>
          <p:cNvSpPr>
            <a:spLocks noChangeArrowheads="1"/>
          </p:cNvSpPr>
          <p:nvPr/>
        </p:nvSpPr>
        <p:spPr bwMode="auto">
          <a:xfrm>
            <a:off x="2743200" y="3352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70" name="AutoShape 32"/>
          <p:cNvSpPr>
            <a:spLocks noChangeArrowheads="1"/>
          </p:cNvSpPr>
          <p:nvPr/>
        </p:nvSpPr>
        <p:spPr bwMode="auto">
          <a:xfrm>
            <a:off x="3657600" y="3352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71" name="AutoShape 33"/>
          <p:cNvSpPr>
            <a:spLocks noChangeArrowheads="1"/>
          </p:cNvSpPr>
          <p:nvPr/>
        </p:nvSpPr>
        <p:spPr bwMode="auto">
          <a:xfrm>
            <a:off x="3048000" y="3352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72" name="AutoShape 34"/>
          <p:cNvSpPr>
            <a:spLocks noChangeArrowheads="1"/>
          </p:cNvSpPr>
          <p:nvPr/>
        </p:nvSpPr>
        <p:spPr bwMode="auto">
          <a:xfrm>
            <a:off x="3352800" y="3352800"/>
            <a:ext cx="228600" cy="304800"/>
          </a:xfrm>
          <a:prstGeom prst="smileyFace">
            <a:avLst>
              <a:gd name="adj" fmla="val 4653"/>
            </a:avLst>
          </a:prstGeom>
          <a:noFill/>
          <a:ln w="9525">
            <a:solidFill>
              <a:schemeClr val="tx1"/>
            </a:solidFill>
            <a:round/>
            <a:headEnd/>
            <a:tailEnd/>
          </a:ln>
        </p:spPr>
        <p:txBody>
          <a:bodyPr wrap="none" anchor="ctr"/>
          <a:lstStyle/>
          <a:p>
            <a:endParaRPr lang="tr-TR"/>
          </a:p>
        </p:txBody>
      </p:sp>
      <p:sp>
        <p:nvSpPr>
          <p:cNvPr id="163873" name="Text Box 35"/>
          <p:cNvSpPr txBox="1">
            <a:spLocks noChangeArrowheads="1"/>
          </p:cNvSpPr>
          <p:nvPr/>
        </p:nvSpPr>
        <p:spPr bwMode="auto">
          <a:xfrm>
            <a:off x="3352800" y="5478463"/>
            <a:ext cx="298450" cy="366712"/>
          </a:xfrm>
          <a:prstGeom prst="rect">
            <a:avLst/>
          </a:prstGeom>
          <a:noFill/>
          <a:ln w="9525">
            <a:noFill/>
            <a:miter lim="800000"/>
            <a:headEnd/>
            <a:tailEnd/>
          </a:ln>
        </p:spPr>
        <p:txBody>
          <a:bodyPr wrap="none">
            <a:spAutoFit/>
          </a:bodyPr>
          <a:lstStyle/>
          <a:p>
            <a:pPr eaLnBrk="0" hangingPunct="0"/>
            <a:r>
              <a:rPr lang="tr-TR" altLang="tr-TR" b="1">
                <a:latin typeface="Times"/>
              </a:rPr>
              <a:t>5</a:t>
            </a:r>
            <a:endParaRPr lang="tr-TR" altLang="tr-TR" sz="2400">
              <a:latin typeface="Times"/>
            </a:endParaRPr>
          </a:p>
        </p:txBody>
      </p:sp>
      <p:sp>
        <p:nvSpPr>
          <p:cNvPr id="163874" name="Text Box 36"/>
          <p:cNvSpPr txBox="1">
            <a:spLocks noChangeArrowheads="1"/>
          </p:cNvSpPr>
          <p:nvPr/>
        </p:nvSpPr>
        <p:spPr bwMode="auto">
          <a:xfrm>
            <a:off x="2438400" y="5326063"/>
            <a:ext cx="298450" cy="366712"/>
          </a:xfrm>
          <a:prstGeom prst="rect">
            <a:avLst/>
          </a:prstGeom>
          <a:noFill/>
          <a:ln w="9525">
            <a:noFill/>
            <a:miter lim="800000"/>
            <a:headEnd/>
            <a:tailEnd/>
          </a:ln>
        </p:spPr>
        <p:txBody>
          <a:bodyPr wrap="none">
            <a:spAutoFit/>
          </a:bodyPr>
          <a:lstStyle/>
          <a:p>
            <a:pPr eaLnBrk="0" hangingPunct="0"/>
            <a:r>
              <a:rPr lang="tr-TR" altLang="tr-TR" b="1">
                <a:latin typeface="Times"/>
              </a:rPr>
              <a:t>4</a:t>
            </a:r>
            <a:endParaRPr lang="tr-TR" altLang="tr-TR" sz="2400">
              <a:latin typeface="Times"/>
            </a:endParaRPr>
          </a:p>
        </p:txBody>
      </p:sp>
      <p:sp>
        <p:nvSpPr>
          <p:cNvPr id="163875" name="Text Box 37"/>
          <p:cNvSpPr txBox="1">
            <a:spLocks noChangeArrowheads="1"/>
          </p:cNvSpPr>
          <p:nvPr/>
        </p:nvSpPr>
        <p:spPr bwMode="auto">
          <a:xfrm>
            <a:off x="2667000" y="5859463"/>
            <a:ext cx="298450" cy="366712"/>
          </a:xfrm>
          <a:prstGeom prst="rect">
            <a:avLst/>
          </a:prstGeom>
          <a:noFill/>
          <a:ln w="9525">
            <a:noFill/>
            <a:miter lim="800000"/>
            <a:headEnd/>
            <a:tailEnd/>
          </a:ln>
        </p:spPr>
        <p:txBody>
          <a:bodyPr wrap="none">
            <a:spAutoFit/>
          </a:bodyPr>
          <a:lstStyle/>
          <a:p>
            <a:pPr eaLnBrk="0" hangingPunct="0"/>
            <a:r>
              <a:rPr lang="tr-TR" altLang="tr-TR" b="1">
                <a:latin typeface="Times"/>
              </a:rPr>
              <a:t>2</a:t>
            </a:r>
            <a:endParaRPr lang="tr-TR" altLang="tr-TR" sz="2400">
              <a:latin typeface="Times"/>
            </a:endParaRPr>
          </a:p>
        </p:txBody>
      </p:sp>
      <p:sp>
        <p:nvSpPr>
          <p:cNvPr id="163876" name="Text Box 38"/>
          <p:cNvSpPr txBox="1">
            <a:spLocks noChangeArrowheads="1"/>
          </p:cNvSpPr>
          <p:nvPr/>
        </p:nvSpPr>
        <p:spPr bwMode="auto">
          <a:xfrm>
            <a:off x="3352800" y="6088063"/>
            <a:ext cx="298450" cy="366712"/>
          </a:xfrm>
          <a:prstGeom prst="rect">
            <a:avLst/>
          </a:prstGeom>
          <a:noFill/>
          <a:ln w="9525">
            <a:noFill/>
            <a:miter lim="800000"/>
            <a:headEnd/>
            <a:tailEnd/>
          </a:ln>
        </p:spPr>
        <p:txBody>
          <a:bodyPr wrap="none">
            <a:spAutoFit/>
          </a:bodyPr>
          <a:lstStyle/>
          <a:p>
            <a:pPr eaLnBrk="0" hangingPunct="0"/>
            <a:r>
              <a:rPr lang="tr-TR" altLang="tr-TR" b="1">
                <a:latin typeface="Times"/>
              </a:rPr>
              <a:t>3</a:t>
            </a:r>
            <a:endParaRPr lang="tr-TR" altLang="tr-TR" sz="2400">
              <a:latin typeface="Times"/>
            </a:endParaRPr>
          </a:p>
        </p:txBody>
      </p:sp>
      <p:sp>
        <p:nvSpPr>
          <p:cNvPr id="163877" name="Oval 39"/>
          <p:cNvSpPr>
            <a:spLocks noChangeArrowheads="1"/>
          </p:cNvSpPr>
          <p:nvPr/>
        </p:nvSpPr>
        <p:spPr bwMode="auto">
          <a:xfrm>
            <a:off x="3276600" y="5410200"/>
            <a:ext cx="533400" cy="457200"/>
          </a:xfrm>
          <a:prstGeom prst="ellipse">
            <a:avLst/>
          </a:prstGeom>
          <a:noFill/>
          <a:ln w="9525">
            <a:solidFill>
              <a:schemeClr val="tx1"/>
            </a:solidFill>
            <a:round/>
            <a:headEnd/>
            <a:tailEnd/>
          </a:ln>
        </p:spPr>
        <p:txBody>
          <a:bodyPr wrap="none" anchor="ctr"/>
          <a:lstStyle/>
          <a:p>
            <a:endParaRPr lang="tr-TR"/>
          </a:p>
        </p:txBody>
      </p:sp>
      <p:sp>
        <p:nvSpPr>
          <p:cNvPr id="163878" name="Text Box 40"/>
          <p:cNvSpPr txBox="1">
            <a:spLocks noChangeArrowheads="1"/>
          </p:cNvSpPr>
          <p:nvPr/>
        </p:nvSpPr>
        <p:spPr bwMode="auto">
          <a:xfrm>
            <a:off x="4175125" y="1000107"/>
            <a:ext cx="4540279" cy="1384995"/>
          </a:xfrm>
          <a:prstGeom prst="rect">
            <a:avLst/>
          </a:prstGeom>
          <a:noFill/>
          <a:ln w="9525">
            <a:noFill/>
            <a:miter lim="800000"/>
            <a:headEnd/>
            <a:tailEnd/>
          </a:ln>
        </p:spPr>
        <p:txBody>
          <a:bodyPr wrap="square">
            <a:spAutoFit/>
          </a:bodyPr>
          <a:lstStyle/>
          <a:p>
            <a:pPr eaLnBrk="0" hangingPunct="0"/>
            <a:r>
              <a:rPr lang="tr-TR" altLang="tr-TR" sz="1400" b="1" dirty="0">
                <a:solidFill>
                  <a:srgbClr val="000000"/>
                </a:solidFill>
                <a:latin typeface="Times"/>
              </a:rPr>
              <a:t>SÖYLE-YAP</a:t>
            </a:r>
          </a:p>
          <a:p>
            <a:pPr eaLnBrk="0" hangingPunct="0"/>
            <a:r>
              <a:rPr lang="tr-TR" altLang="tr-TR" sz="1400" dirty="0">
                <a:solidFill>
                  <a:srgbClr val="000000"/>
                </a:solidFill>
                <a:latin typeface="Times"/>
              </a:rPr>
              <a:t>Öğretmen öğrenciye toplama işlemi yapacağını söyler </a:t>
            </a:r>
            <a:r>
              <a:rPr lang="tr-TR" altLang="tr-TR" sz="1400" dirty="0" smtClean="0">
                <a:solidFill>
                  <a:srgbClr val="000000"/>
                </a:solidFill>
                <a:latin typeface="Times"/>
              </a:rPr>
              <a:t>ve şimdi</a:t>
            </a:r>
            <a:endParaRPr lang="tr-TR" altLang="tr-TR" sz="1400" dirty="0">
              <a:solidFill>
                <a:srgbClr val="000000"/>
              </a:solidFill>
              <a:latin typeface="Times"/>
            </a:endParaRPr>
          </a:p>
          <a:p>
            <a:pPr eaLnBrk="0" hangingPunct="0"/>
            <a:r>
              <a:rPr lang="tr-TR" altLang="tr-TR" sz="1400" dirty="0">
                <a:solidFill>
                  <a:srgbClr val="000000"/>
                </a:solidFill>
                <a:latin typeface="Times"/>
              </a:rPr>
              <a:t> beni dinle der. Üç küp iki küp daha kaç ettiğini nesneleri (küp, </a:t>
            </a:r>
          </a:p>
          <a:p>
            <a:pPr eaLnBrk="0" hangingPunct="0"/>
            <a:r>
              <a:rPr lang="tr-TR" altLang="tr-TR" sz="1400" dirty="0">
                <a:solidFill>
                  <a:srgbClr val="000000"/>
                </a:solidFill>
                <a:latin typeface="Times"/>
              </a:rPr>
              <a:t>boncuk…) kullanarak yapmasını ister.</a:t>
            </a:r>
            <a:endParaRPr lang="tr-TR" altLang="tr-TR" sz="1400" b="1" dirty="0">
              <a:solidFill>
                <a:srgbClr val="000000"/>
              </a:solidFill>
              <a:latin typeface="Times"/>
            </a:endParaRPr>
          </a:p>
        </p:txBody>
      </p:sp>
      <p:sp>
        <p:nvSpPr>
          <p:cNvPr id="163879" name="Text Box 41"/>
          <p:cNvSpPr txBox="1">
            <a:spLocks noChangeArrowheads="1"/>
          </p:cNvSpPr>
          <p:nvPr/>
        </p:nvSpPr>
        <p:spPr bwMode="auto">
          <a:xfrm>
            <a:off x="4191000" y="2514600"/>
            <a:ext cx="4667280" cy="1292662"/>
          </a:xfrm>
          <a:prstGeom prst="rect">
            <a:avLst/>
          </a:prstGeom>
          <a:noFill/>
          <a:ln w="9525">
            <a:noFill/>
            <a:miter lim="800000"/>
            <a:headEnd/>
            <a:tailEnd/>
          </a:ln>
        </p:spPr>
        <p:txBody>
          <a:bodyPr wrap="square">
            <a:spAutoFit/>
          </a:bodyPr>
          <a:lstStyle/>
          <a:p>
            <a:pPr eaLnBrk="0" hangingPunct="0"/>
            <a:r>
              <a:rPr lang="tr-TR" altLang="tr-TR" sz="1300" b="1" dirty="0">
                <a:solidFill>
                  <a:srgbClr val="000000"/>
                </a:solidFill>
                <a:latin typeface="Times"/>
              </a:rPr>
              <a:t>SÖYLE-GÖSTER</a:t>
            </a:r>
          </a:p>
          <a:p>
            <a:pPr eaLnBrk="0" hangingPunct="0"/>
            <a:r>
              <a:rPr lang="tr-TR" altLang="tr-TR" sz="1300" dirty="0">
                <a:solidFill>
                  <a:srgbClr val="000000"/>
                </a:solidFill>
                <a:latin typeface="Times"/>
              </a:rPr>
              <a:t>Öğretmen öğrenciye toplama işlemi yapacağını söyler ve şimdi</a:t>
            </a:r>
          </a:p>
          <a:p>
            <a:pPr eaLnBrk="0" hangingPunct="0"/>
            <a:r>
              <a:rPr lang="tr-TR" altLang="tr-TR" sz="1300" dirty="0">
                <a:solidFill>
                  <a:srgbClr val="000000"/>
                </a:solidFill>
                <a:latin typeface="Times"/>
              </a:rPr>
              <a:t> beni dinle der. Üç boncuk, iki boncuk daha kaç ettiğini resimli </a:t>
            </a:r>
          </a:p>
          <a:p>
            <a:pPr eaLnBrk="0" hangingPunct="0"/>
            <a:r>
              <a:rPr lang="tr-TR" altLang="tr-TR" sz="1300" dirty="0">
                <a:solidFill>
                  <a:srgbClr val="000000"/>
                </a:solidFill>
                <a:latin typeface="Times"/>
              </a:rPr>
              <a:t>kartlar arasından göstermesini ister.</a:t>
            </a:r>
            <a:endParaRPr lang="tr-TR" altLang="tr-TR" sz="1300" b="1" dirty="0">
              <a:solidFill>
                <a:srgbClr val="000000"/>
              </a:solidFill>
              <a:latin typeface="Times"/>
            </a:endParaRPr>
          </a:p>
        </p:txBody>
      </p:sp>
      <p:sp>
        <p:nvSpPr>
          <p:cNvPr id="163880" name="Text Box 42"/>
          <p:cNvSpPr txBox="1">
            <a:spLocks noChangeArrowheads="1"/>
          </p:cNvSpPr>
          <p:nvPr/>
        </p:nvSpPr>
        <p:spPr bwMode="auto">
          <a:xfrm>
            <a:off x="4191000" y="3962400"/>
            <a:ext cx="4595842" cy="1292662"/>
          </a:xfrm>
          <a:prstGeom prst="rect">
            <a:avLst/>
          </a:prstGeom>
          <a:noFill/>
          <a:ln w="9525">
            <a:noFill/>
            <a:miter lim="800000"/>
            <a:headEnd/>
            <a:tailEnd/>
          </a:ln>
        </p:spPr>
        <p:txBody>
          <a:bodyPr wrap="square">
            <a:spAutoFit/>
          </a:bodyPr>
          <a:lstStyle/>
          <a:p>
            <a:pPr eaLnBrk="0" hangingPunct="0"/>
            <a:r>
              <a:rPr lang="tr-TR" altLang="tr-TR" sz="1300" b="1" dirty="0">
                <a:solidFill>
                  <a:srgbClr val="000000"/>
                </a:solidFill>
                <a:latin typeface="Times"/>
              </a:rPr>
              <a:t>SÖYLE-SÖYLE</a:t>
            </a:r>
          </a:p>
          <a:p>
            <a:pPr eaLnBrk="0" hangingPunct="0"/>
            <a:r>
              <a:rPr lang="tr-TR" altLang="tr-TR" sz="1300" dirty="0">
                <a:solidFill>
                  <a:srgbClr val="000000"/>
                </a:solidFill>
                <a:latin typeface="Times"/>
              </a:rPr>
              <a:t>Öğretmen öğrenciye toplama işlemi yapacağını söyler ve şimdi</a:t>
            </a:r>
          </a:p>
          <a:p>
            <a:pPr eaLnBrk="0" hangingPunct="0"/>
            <a:r>
              <a:rPr lang="tr-TR" altLang="tr-TR" sz="1300" dirty="0">
                <a:solidFill>
                  <a:srgbClr val="000000"/>
                </a:solidFill>
                <a:latin typeface="Times"/>
              </a:rPr>
              <a:t> beni dinle der. Üç düğme iki düğme daha kaç düğme ettiğini</a:t>
            </a:r>
          </a:p>
          <a:p>
            <a:pPr eaLnBrk="0" hangingPunct="0"/>
            <a:r>
              <a:rPr lang="tr-TR" altLang="tr-TR" sz="1300" dirty="0">
                <a:solidFill>
                  <a:srgbClr val="000000"/>
                </a:solidFill>
                <a:latin typeface="Times"/>
              </a:rPr>
              <a:t> bana söyle der.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descr="Woven mat"/>
          <p:cNvSpPr>
            <a:spLocks noChangeArrowheads="1"/>
          </p:cNvSpPr>
          <p:nvPr/>
        </p:nvSpPr>
        <p:spPr bwMode="auto">
          <a:xfrm>
            <a:off x="381000" y="304800"/>
            <a:ext cx="1600200" cy="533400"/>
          </a:xfrm>
          <a:prstGeom prst="rect">
            <a:avLst/>
          </a:prstGeom>
          <a:noFill/>
          <a:ln w="9525">
            <a:solidFill>
              <a:schemeClr val="tx1"/>
            </a:solidFill>
            <a:miter lim="800000"/>
            <a:headEnd/>
            <a:tailEnd/>
          </a:ln>
        </p:spPr>
        <p:txBody>
          <a:bodyPr wrap="none" anchor="ctr"/>
          <a:lstStyle/>
          <a:p>
            <a:endParaRPr lang="tr-TR"/>
          </a:p>
        </p:txBody>
      </p:sp>
      <p:sp>
        <p:nvSpPr>
          <p:cNvPr id="164867" name="Rectangle 5" descr="Woven mat"/>
          <p:cNvSpPr>
            <a:spLocks noChangeArrowheads="1"/>
          </p:cNvSpPr>
          <p:nvPr/>
        </p:nvSpPr>
        <p:spPr bwMode="auto">
          <a:xfrm>
            <a:off x="2343150" y="323850"/>
            <a:ext cx="1600200" cy="533400"/>
          </a:xfrm>
          <a:prstGeom prst="rect">
            <a:avLst/>
          </a:prstGeom>
          <a:noFill/>
          <a:ln w="9525">
            <a:solidFill>
              <a:schemeClr val="tx1"/>
            </a:solidFill>
            <a:miter lim="800000"/>
            <a:headEnd/>
            <a:tailEnd/>
          </a:ln>
        </p:spPr>
        <p:txBody>
          <a:bodyPr wrap="none" anchor="ctr"/>
          <a:lstStyle/>
          <a:p>
            <a:pPr algn="ctr" eaLnBrk="0" hangingPunct="0"/>
            <a:r>
              <a:rPr lang="tr-TR" altLang="tr-TR" b="1" dirty="0">
                <a:solidFill>
                  <a:srgbClr val="FF0000"/>
                </a:solidFill>
                <a:latin typeface="Times"/>
              </a:rPr>
              <a:t>ÇIKTI</a:t>
            </a:r>
            <a:endParaRPr lang="tr-TR" altLang="tr-TR" sz="2400" b="1" dirty="0">
              <a:solidFill>
                <a:srgbClr val="FF0000"/>
              </a:solidFill>
              <a:latin typeface="Times"/>
            </a:endParaRPr>
          </a:p>
        </p:txBody>
      </p:sp>
      <p:sp>
        <p:nvSpPr>
          <p:cNvPr id="164868" name="Rectangle 6" descr="Water droplets"/>
          <p:cNvSpPr>
            <a:spLocks noChangeArrowheads="1"/>
          </p:cNvSpPr>
          <p:nvPr/>
        </p:nvSpPr>
        <p:spPr bwMode="auto">
          <a:xfrm>
            <a:off x="381000" y="9906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b="1">
                <a:solidFill>
                  <a:srgbClr val="000000"/>
                </a:solidFill>
                <a:latin typeface="Times"/>
              </a:rPr>
              <a:t>3+2</a:t>
            </a:r>
            <a:r>
              <a:rPr lang="tr-TR" altLang="tr-TR" b="1">
                <a:latin typeface="Times"/>
              </a:rPr>
              <a:t>=</a:t>
            </a:r>
            <a:endParaRPr lang="tr-TR" altLang="tr-TR" sz="2400">
              <a:latin typeface="Times"/>
            </a:endParaRPr>
          </a:p>
        </p:txBody>
      </p:sp>
      <p:sp>
        <p:nvSpPr>
          <p:cNvPr id="164869" name="Rectangle 7" descr="Oak"/>
          <p:cNvSpPr>
            <a:spLocks noChangeArrowheads="1"/>
          </p:cNvSpPr>
          <p:nvPr/>
        </p:nvSpPr>
        <p:spPr bwMode="auto">
          <a:xfrm>
            <a:off x="2362200" y="9906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4870" name="Rectangle 8" descr="Oak"/>
          <p:cNvSpPr>
            <a:spLocks noChangeArrowheads="1"/>
          </p:cNvSpPr>
          <p:nvPr/>
        </p:nvSpPr>
        <p:spPr bwMode="auto">
          <a:xfrm>
            <a:off x="2362200" y="2438400"/>
            <a:ext cx="1600200" cy="1295400"/>
          </a:xfrm>
          <a:prstGeom prst="rect">
            <a:avLst/>
          </a:prstGeom>
          <a:noFill/>
          <a:ln w="9525">
            <a:solidFill>
              <a:schemeClr val="tx1"/>
            </a:solidFill>
            <a:miter lim="800000"/>
            <a:headEnd/>
            <a:tailEnd/>
          </a:ln>
        </p:spPr>
        <p:txBody>
          <a:bodyPr wrap="none" anchor="ctr"/>
          <a:lstStyle/>
          <a:p>
            <a:endParaRPr lang="tr-TR"/>
          </a:p>
        </p:txBody>
      </p:sp>
      <p:sp>
        <p:nvSpPr>
          <p:cNvPr id="164871" name="Rectangle 9" descr="Water droplets"/>
          <p:cNvSpPr>
            <a:spLocks noChangeArrowheads="1"/>
          </p:cNvSpPr>
          <p:nvPr/>
        </p:nvSpPr>
        <p:spPr bwMode="auto">
          <a:xfrm>
            <a:off x="381000" y="2476500"/>
            <a:ext cx="1600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a:p>
            <a:pPr algn="ctr" eaLnBrk="0" hangingPunct="0"/>
            <a:r>
              <a:rPr lang="tr-TR" altLang="tr-TR" b="1">
                <a:solidFill>
                  <a:srgbClr val="000000"/>
                </a:solidFill>
                <a:latin typeface="Times"/>
              </a:rPr>
              <a:t>3+2=</a:t>
            </a:r>
            <a:endParaRPr lang="tr-TR" altLang="tr-TR" sz="2400">
              <a:solidFill>
                <a:srgbClr val="000000"/>
              </a:solidFill>
              <a:latin typeface="Times"/>
            </a:endParaRPr>
          </a:p>
          <a:p>
            <a:pPr algn="ctr" eaLnBrk="0" hangingPunct="0"/>
            <a:endParaRPr lang="tr-TR" altLang="tr-TR" sz="2400">
              <a:latin typeface="Times"/>
            </a:endParaRPr>
          </a:p>
        </p:txBody>
      </p:sp>
      <p:sp>
        <p:nvSpPr>
          <p:cNvPr id="164872" name="Rectangle 10" descr="Oak"/>
          <p:cNvSpPr>
            <a:spLocks noChangeArrowheads="1"/>
          </p:cNvSpPr>
          <p:nvPr/>
        </p:nvSpPr>
        <p:spPr bwMode="auto">
          <a:xfrm>
            <a:off x="2362200" y="38862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b="1">
                <a:latin typeface="Times"/>
              </a:rPr>
              <a:t>Beş</a:t>
            </a:r>
            <a:endParaRPr lang="tr-TR" altLang="tr-TR" sz="2400">
              <a:latin typeface="Times"/>
            </a:endParaRPr>
          </a:p>
        </p:txBody>
      </p:sp>
      <p:sp>
        <p:nvSpPr>
          <p:cNvPr id="164873" name="Rectangle 11" descr="Water droplets"/>
          <p:cNvSpPr>
            <a:spLocks noChangeArrowheads="1"/>
          </p:cNvSpPr>
          <p:nvPr/>
        </p:nvSpPr>
        <p:spPr bwMode="auto">
          <a:xfrm>
            <a:off x="381000" y="3886200"/>
            <a:ext cx="1600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a:p>
            <a:pPr algn="ctr" eaLnBrk="0" hangingPunct="0"/>
            <a:r>
              <a:rPr lang="tr-TR" altLang="tr-TR" b="1">
                <a:solidFill>
                  <a:srgbClr val="000000"/>
                </a:solidFill>
                <a:latin typeface="Times"/>
              </a:rPr>
              <a:t>3+2=</a:t>
            </a:r>
            <a:endParaRPr lang="tr-TR" altLang="tr-TR" sz="2400">
              <a:solidFill>
                <a:srgbClr val="000000"/>
              </a:solidFill>
              <a:latin typeface="Times"/>
            </a:endParaRPr>
          </a:p>
          <a:p>
            <a:pPr algn="ctr" eaLnBrk="0" hangingPunct="0"/>
            <a:endParaRPr lang="tr-TR" altLang="tr-TR" sz="2400">
              <a:latin typeface="Times"/>
            </a:endParaRPr>
          </a:p>
        </p:txBody>
      </p:sp>
      <p:sp>
        <p:nvSpPr>
          <p:cNvPr id="164874" name="Rectangle 12" descr="Oak"/>
          <p:cNvSpPr>
            <a:spLocks noChangeArrowheads="1"/>
          </p:cNvSpPr>
          <p:nvPr/>
        </p:nvSpPr>
        <p:spPr bwMode="auto">
          <a:xfrm>
            <a:off x="2362200" y="5257800"/>
            <a:ext cx="1600200" cy="1295400"/>
          </a:xfrm>
          <a:prstGeom prst="rect">
            <a:avLst/>
          </a:prstGeom>
          <a:noFill/>
          <a:ln w="9525">
            <a:solidFill>
              <a:schemeClr val="tx1"/>
            </a:solidFill>
            <a:miter lim="800000"/>
            <a:headEnd/>
            <a:tailEnd/>
          </a:ln>
        </p:spPr>
        <p:txBody>
          <a:bodyPr wrap="none" anchor="ctr"/>
          <a:lstStyle/>
          <a:p>
            <a:pPr algn="ctr" eaLnBrk="0" hangingPunct="0"/>
            <a:r>
              <a:rPr lang="tr-TR" altLang="tr-TR" b="1">
                <a:latin typeface="Times"/>
              </a:rPr>
              <a:t>3+2=5</a:t>
            </a:r>
          </a:p>
          <a:p>
            <a:pPr algn="ctr" eaLnBrk="0" hangingPunct="0"/>
            <a:r>
              <a:rPr lang="tr-TR" altLang="tr-TR" b="1">
                <a:latin typeface="Times"/>
              </a:rPr>
              <a:t>3+2=6</a:t>
            </a:r>
          </a:p>
          <a:p>
            <a:pPr algn="ctr" eaLnBrk="0" hangingPunct="0"/>
            <a:r>
              <a:rPr lang="tr-TR" altLang="tr-TR" b="1">
                <a:latin typeface="Times"/>
              </a:rPr>
              <a:t>3+2=3</a:t>
            </a:r>
            <a:endParaRPr lang="tr-TR" altLang="tr-TR" sz="2400">
              <a:latin typeface="Times"/>
            </a:endParaRPr>
          </a:p>
        </p:txBody>
      </p:sp>
      <p:sp>
        <p:nvSpPr>
          <p:cNvPr id="164875" name="Rectangle 13" descr="Water droplets"/>
          <p:cNvSpPr>
            <a:spLocks noChangeArrowheads="1"/>
          </p:cNvSpPr>
          <p:nvPr/>
        </p:nvSpPr>
        <p:spPr bwMode="auto">
          <a:xfrm>
            <a:off x="381000" y="5257800"/>
            <a:ext cx="1600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a:p>
            <a:pPr algn="ctr" eaLnBrk="0" hangingPunct="0"/>
            <a:r>
              <a:rPr lang="tr-TR" altLang="tr-TR" b="1">
                <a:solidFill>
                  <a:srgbClr val="000000"/>
                </a:solidFill>
                <a:latin typeface="Times"/>
              </a:rPr>
              <a:t>3+2=</a:t>
            </a:r>
            <a:endParaRPr lang="tr-TR" altLang="tr-TR" sz="2400">
              <a:solidFill>
                <a:srgbClr val="000000"/>
              </a:solidFill>
              <a:latin typeface="Times"/>
            </a:endParaRPr>
          </a:p>
          <a:p>
            <a:pPr algn="ctr" eaLnBrk="0" hangingPunct="0"/>
            <a:endParaRPr lang="tr-TR" altLang="tr-TR" sz="2400">
              <a:latin typeface="Times"/>
            </a:endParaRPr>
          </a:p>
        </p:txBody>
      </p:sp>
      <p:sp>
        <p:nvSpPr>
          <p:cNvPr id="164876" name="Rectangle 14" descr="White marble"/>
          <p:cNvSpPr>
            <a:spLocks noChangeArrowheads="1"/>
          </p:cNvSpPr>
          <p:nvPr/>
        </p:nvSpPr>
        <p:spPr bwMode="auto">
          <a:xfrm>
            <a:off x="4191000" y="990600"/>
            <a:ext cx="4648200" cy="1295400"/>
          </a:xfrm>
          <a:prstGeom prst="rect">
            <a:avLst/>
          </a:prstGeom>
          <a:noFill/>
          <a:ln w="9525">
            <a:solidFill>
              <a:schemeClr val="tx1"/>
            </a:solidFill>
            <a:miter lim="800000"/>
            <a:headEnd/>
            <a:tailEnd/>
          </a:ln>
        </p:spPr>
        <p:txBody>
          <a:bodyPr wrap="none" anchor="ctr"/>
          <a:lstStyle/>
          <a:p>
            <a:pPr algn="ctr" eaLnBrk="0" hangingPunct="0"/>
            <a:endParaRPr lang="tr-TR" altLang="tr-TR" sz="2400">
              <a:latin typeface="Times"/>
            </a:endParaRPr>
          </a:p>
        </p:txBody>
      </p:sp>
      <p:sp>
        <p:nvSpPr>
          <p:cNvPr id="164877" name="Rectangle 15" descr="White marble"/>
          <p:cNvSpPr>
            <a:spLocks noChangeArrowheads="1"/>
          </p:cNvSpPr>
          <p:nvPr/>
        </p:nvSpPr>
        <p:spPr bwMode="auto">
          <a:xfrm>
            <a:off x="4191000" y="2438400"/>
            <a:ext cx="4648200" cy="1295400"/>
          </a:xfrm>
          <a:prstGeom prst="rect">
            <a:avLst/>
          </a:prstGeom>
          <a:noFill/>
          <a:ln w="9525">
            <a:solidFill>
              <a:schemeClr val="tx1"/>
            </a:solidFill>
            <a:miter lim="800000"/>
            <a:headEnd/>
            <a:tailEnd/>
          </a:ln>
        </p:spPr>
        <p:txBody>
          <a:bodyPr wrap="none" anchor="ctr"/>
          <a:lstStyle/>
          <a:p>
            <a:pPr eaLnBrk="0" hangingPunct="0"/>
            <a:r>
              <a:rPr lang="tr-TR" altLang="tr-TR" sz="1300" b="1" dirty="0">
                <a:solidFill>
                  <a:srgbClr val="000000"/>
                </a:solidFill>
                <a:latin typeface="Times"/>
              </a:rPr>
              <a:t>YAZ-GÖSTER</a:t>
            </a:r>
          </a:p>
          <a:p>
            <a:pPr eaLnBrk="0" hangingPunct="0"/>
            <a:r>
              <a:rPr lang="tr-TR" altLang="tr-TR" sz="1300" dirty="0">
                <a:solidFill>
                  <a:srgbClr val="000000"/>
                </a:solidFill>
                <a:latin typeface="Times"/>
              </a:rPr>
              <a:t>Öğretmen 3+2 işlemini içeren yazılı kartı öğrenciye sunar ya </a:t>
            </a:r>
          </a:p>
          <a:p>
            <a:pPr eaLnBrk="0" hangingPunct="0"/>
            <a:r>
              <a:rPr lang="tr-TR" altLang="tr-TR" sz="1300" dirty="0">
                <a:solidFill>
                  <a:srgbClr val="000000"/>
                </a:solidFill>
                <a:latin typeface="Times"/>
              </a:rPr>
              <a:t>da tahtaya yazar. Daha sonra öğretmen öğrenciden toplama </a:t>
            </a:r>
          </a:p>
          <a:p>
            <a:pPr eaLnBrk="0" hangingPunct="0"/>
            <a:r>
              <a:rPr lang="tr-TR" altLang="tr-TR" sz="1300" dirty="0" smtClean="0">
                <a:solidFill>
                  <a:srgbClr val="000000"/>
                </a:solidFill>
                <a:latin typeface="Times"/>
              </a:rPr>
              <a:t>işleminin </a:t>
            </a:r>
            <a:r>
              <a:rPr lang="tr-TR" altLang="tr-TR" sz="1300" dirty="0">
                <a:solidFill>
                  <a:srgbClr val="000000"/>
                </a:solidFill>
                <a:latin typeface="Times"/>
              </a:rPr>
              <a:t>sonucunu temsil eden resimli kartı, kartlar arasından </a:t>
            </a:r>
          </a:p>
          <a:p>
            <a:pPr eaLnBrk="0" hangingPunct="0"/>
            <a:r>
              <a:rPr lang="tr-TR" altLang="tr-TR" sz="1300" dirty="0">
                <a:solidFill>
                  <a:srgbClr val="000000"/>
                </a:solidFill>
                <a:latin typeface="Times"/>
              </a:rPr>
              <a:t>göstermesini ister.</a:t>
            </a:r>
          </a:p>
        </p:txBody>
      </p:sp>
      <p:sp>
        <p:nvSpPr>
          <p:cNvPr id="164878" name="Rectangle 16" descr="White marble"/>
          <p:cNvSpPr>
            <a:spLocks noChangeArrowheads="1"/>
          </p:cNvSpPr>
          <p:nvPr/>
        </p:nvSpPr>
        <p:spPr bwMode="auto">
          <a:xfrm>
            <a:off x="4191000" y="3886200"/>
            <a:ext cx="4648200" cy="1295400"/>
          </a:xfrm>
          <a:prstGeom prst="rect">
            <a:avLst/>
          </a:prstGeom>
          <a:noFill/>
          <a:ln w="9525">
            <a:solidFill>
              <a:schemeClr val="tx1"/>
            </a:solidFill>
            <a:miter lim="800000"/>
            <a:headEnd/>
            <a:tailEnd/>
          </a:ln>
        </p:spPr>
        <p:txBody>
          <a:bodyPr wrap="none" anchor="ctr"/>
          <a:lstStyle/>
          <a:p>
            <a:pPr eaLnBrk="0" hangingPunct="0"/>
            <a:r>
              <a:rPr lang="tr-TR" altLang="tr-TR" sz="1300" b="1" dirty="0">
                <a:solidFill>
                  <a:srgbClr val="000000"/>
                </a:solidFill>
                <a:latin typeface="Times"/>
              </a:rPr>
              <a:t>YAZ-SÖYLE</a:t>
            </a:r>
          </a:p>
          <a:p>
            <a:pPr eaLnBrk="0" hangingPunct="0"/>
            <a:r>
              <a:rPr lang="tr-TR" altLang="tr-TR" sz="1300" dirty="0">
                <a:solidFill>
                  <a:srgbClr val="000000"/>
                </a:solidFill>
                <a:latin typeface="Times"/>
              </a:rPr>
              <a:t>Öğretmen 3+2 işlemini içeren yazılı kağıdı öğrenciye sunar ya </a:t>
            </a:r>
          </a:p>
          <a:p>
            <a:pPr eaLnBrk="0" hangingPunct="0"/>
            <a:r>
              <a:rPr lang="tr-TR" altLang="tr-TR" sz="1300" dirty="0">
                <a:solidFill>
                  <a:srgbClr val="000000"/>
                </a:solidFill>
                <a:latin typeface="Times"/>
              </a:rPr>
              <a:t>da tahtaya yazar. Daha sonra öğretmen öğrenciden toplama </a:t>
            </a:r>
          </a:p>
          <a:p>
            <a:pPr eaLnBrk="0" hangingPunct="0"/>
            <a:r>
              <a:rPr lang="tr-TR" altLang="tr-TR" sz="1300" dirty="0">
                <a:solidFill>
                  <a:srgbClr val="000000"/>
                </a:solidFill>
                <a:latin typeface="Times"/>
              </a:rPr>
              <a:t>işleminin sonucunu söylemesini ister.</a:t>
            </a:r>
          </a:p>
        </p:txBody>
      </p:sp>
      <p:sp>
        <p:nvSpPr>
          <p:cNvPr id="164879" name="Rectangle 17" descr="White marble"/>
          <p:cNvSpPr>
            <a:spLocks noChangeArrowheads="1"/>
          </p:cNvSpPr>
          <p:nvPr/>
        </p:nvSpPr>
        <p:spPr bwMode="auto">
          <a:xfrm>
            <a:off x="4191000" y="5257800"/>
            <a:ext cx="4648200" cy="1295400"/>
          </a:xfrm>
          <a:prstGeom prst="rect">
            <a:avLst/>
          </a:prstGeom>
          <a:noFill/>
          <a:ln w="9525">
            <a:solidFill>
              <a:schemeClr val="tx1"/>
            </a:solidFill>
            <a:miter lim="800000"/>
            <a:headEnd/>
            <a:tailEnd/>
          </a:ln>
        </p:spPr>
        <p:txBody>
          <a:bodyPr wrap="none" anchor="ctr"/>
          <a:lstStyle/>
          <a:p>
            <a:pPr eaLnBrk="0" hangingPunct="0"/>
            <a:r>
              <a:rPr lang="tr-TR" altLang="tr-TR" sz="1300" b="1" dirty="0">
                <a:solidFill>
                  <a:srgbClr val="000000"/>
                </a:solidFill>
                <a:latin typeface="Times"/>
              </a:rPr>
              <a:t>YAZ-YAZ</a:t>
            </a:r>
          </a:p>
          <a:p>
            <a:pPr eaLnBrk="0" hangingPunct="0"/>
            <a:r>
              <a:rPr lang="tr-TR" altLang="tr-TR" sz="1300" dirty="0">
                <a:solidFill>
                  <a:srgbClr val="000000"/>
                </a:solidFill>
                <a:latin typeface="Times"/>
              </a:rPr>
              <a:t>Öğretmen 3+2 işlemini içeren yazılı kağıdı öğrenciye sunar ya </a:t>
            </a:r>
          </a:p>
          <a:p>
            <a:pPr eaLnBrk="0" hangingPunct="0"/>
            <a:r>
              <a:rPr lang="tr-TR" altLang="tr-TR" sz="1300" dirty="0">
                <a:solidFill>
                  <a:srgbClr val="000000"/>
                </a:solidFill>
                <a:latin typeface="Times"/>
              </a:rPr>
              <a:t>da tahtaya yazar. Daha sonra öğretmen öğrenciden toplama </a:t>
            </a:r>
          </a:p>
          <a:p>
            <a:pPr eaLnBrk="0" hangingPunct="0"/>
            <a:r>
              <a:rPr lang="tr-TR" altLang="tr-TR" sz="1300" dirty="0" err="1">
                <a:solidFill>
                  <a:srgbClr val="000000"/>
                </a:solidFill>
                <a:latin typeface="Times"/>
              </a:rPr>
              <a:t>Işleminin</a:t>
            </a:r>
            <a:r>
              <a:rPr lang="tr-TR" altLang="tr-TR" sz="1300" dirty="0">
                <a:solidFill>
                  <a:srgbClr val="000000"/>
                </a:solidFill>
                <a:latin typeface="Times"/>
              </a:rPr>
              <a:t> sonucunu yazmasını ister. (Ya da verilen işlem </a:t>
            </a:r>
          </a:p>
          <a:p>
            <a:pPr eaLnBrk="0" hangingPunct="0"/>
            <a:r>
              <a:rPr lang="tr-TR" altLang="tr-TR" sz="1300" dirty="0">
                <a:solidFill>
                  <a:srgbClr val="000000"/>
                </a:solidFill>
                <a:latin typeface="Times"/>
              </a:rPr>
              <a:t>kartları içinden uygun olan kartı seçmesini ister.)</a:t>
            </a:r>
          </a:p>
        </p:txBody>
      </p:sp>
      <p:sp>
        <p:nvSpPr>
          <p:cNvPr id="164880" name="Rectangle 18" descr="Woven mat"/>
          <p:cNvSpPr>
            <a:spLocks noChangeArrowheads="1"/>
          </p:cNvSpPr>
          <p:nvPr/>
        </p:nvSpPr>
        <p:spPr bwMode="auto">
          <a:xfrm>
            <a:off x="4191000" y="304800"/>
            <a:ext cx="4648200" cy="533400"/>
          </a:xfrm>
          <a:prstGeom prst="rect">
            <a:avLst/>
          </a:prstGeom>
          <a:noFill/>
          <a:ln w="9525">
            <a:solidFill>
              <a:schemeClr val="tx1"/>
            </a:solidFill>
            <a:miter lim="800000"/>
            <a:headEnd/>
            <a:tailEnd/>
          </a:ln>
        </p:spPr>
        <p:txBody>
          <a:bodyPr wrap="none" anchor="ctr"/>
          <a:lstStyle/>
          <a:p>
            <a:pPr algn="ctr" eaLnBrk="0" hangingPunct="0"/>
            <a:endParaRPr lang="tr-TR" altLang="tr-TR" b="1" dirty="0">
              <a:latin typeface="Times"/>
            </a:endParaRPr>
          </a:p>
          <a:p>
            <a:pPr algn="ctr" eaLnBrk="0" hangingPunct="0"/>
            <a:r>
              <a:rPr lang="tr-TR" altLang="tr-TR" b="1" dirty="0">
                <a:latin typeface="Times"/>
              </a:rPr>
              <a:t> </a:t>
            </a:r>
            <a:r>
              <a:rPr lang="tr-TR" altLang="tr-TR" b="1" dirty="0">
                <a:solidFill>
                  <a:srgbClr val="FF0000"/>
                </a:solidFill>
                <a:latin typeface="Times"/>
              </a:rPr>
              <a:t>TEK BASAMAKLI SAYILARLA TOPLAMA</a:t>
            </a:r>
            <a:r>
              <a:rPr lang="tr-TR" altLang="tr-TR" sz="2400" dirty="0">
                <a:solidFill>
                  <a:srgbClr val="FF0000"/>
                </a:solidFill>
                <a:latin typeface="Times"/>
              </a:rPr>
              <a:t> </a:t>
            </a:r>
          </a:p>
          <a:p>
            <a:pPr algn="ctr" eaLnBrk="0" hangingPunct="0"/>
            <a:endParaRPr lang="tr-TR" altLang="tr-TR" sz="2400" dirty="0">
              <a:latin typeface="Times"/>
            </a:endParaRPr>
          </a:p>
        </p:txBody>
      </p:sp>
      <p:sp>
        <p:nvSpPr>
          <p:cNvPr id="164881" name="Text Box 19"/>
          <p:cNvSpPr txBox="1">
            <a:spLocks noChangeArrowheads="1"/>
          </p:cNvSpPr>
          <p:nvPr/>
        </p:nvSpPr>
        <p:spPr bwMode="auto">
          <a:xfrm>
            <a:off x="533400" y="381000"/>
            <a:ext cx="1311275" cy="366713"/>
          </a:xfrm>
          <a:prstGeom prst="rect">
            <a:avLst/>
          </a:prstGeom>
          <a:noFill/>
          <a:ln w="9525">
            <a:noFill/>
            <a:miter lim="800000"/>
            <a:headEnd/>
            <a:tailEnd/>
          </a:ln>
        </p:spPr>
        <p:txBody>
          <a:bodyPr>
            <a:spAutoFit/>
          </a:bodyPr>
          <a:lstStyle/>
          <a:p>
            <a:pPr algn="ctr" eaLnBrk="0" hangingPunct="0"/>
            <a:r>
              <a:rPr lang="tr-TR" altLang="tr-TR" b="1" dirty="0">
                <a:solidFill>
                  <a:srgbClr val="FF0000"/>
                </a:solidFill>
                <a:latin typeface="Times"/>
              </a:rPr>
              <a:t>GİRDİ</a:t>
            </a:r>
            <a:endParaRPr lang="tr-TR" altLang="tr-TR" sz="2400" b="1" dirty="0">
              <a:solidFill>
                <a:srgbClr val="FF0000"/>
              </a:solidFill>
              <a:latin typeface="Times"/>
            </a:endParaRPr>
          </a:p>
        </p:txBody>
      </p:sp>
      <p:sp>
        <p:nvSpPr>
          <p:cNvPr id="164882" name="Oval 20"/>
          <p:cNvSpPr>
            <a:spLocks noChangeArrowheads="1"/>
          </p:cNvSpPr>
          <p:nvPr/>
        </p:nvSpPr>
        <p:spPr bwMode="auto">
          <a:xfrm>
            <a:off x="2743200" y="5486400"/>
            <a:ext cx="838200" cy="304800"/>
          </a:xfrm>
          <a:prstGeom prst="ellipse">
            <a:avLst/>
          </a:prstGeom>
          <a:noFill/>
          <a:ln w="9525">
            <a:solidFill>
              <a:schemeClr val="tx1"/>
            </a:solidFill>
            <a:round/>
            <a:headEnd/>
            <a:tailEnd/>
          </a:ln>
        </p:spPr>
        <p:txBody>
          <a:bodyPr wrap="none" anchor="ctr"/>
          <a:lstStyle/>
          <a:p>
            <a:endParaRPr lang="tr-TR"/>
          </a:p>
        </p:txBody>
      </p:sp>
      <p:sp>
        <p:nvSpPr>
          <p:cNvPr id="164883" name="AutoShape 21"/>
          <p:cNvSpPr>
            <a:spLocks noChangeArrowheads="1"/>
          </p:cNvSpPr>
          <p:nvPr/>
        </p:nvSpPr>
        <p:spPr bwMode="auto">
          <a:xfrm>
            <a:off x="2590800" y="1143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4884" name="AutoShape 22"/>
          <p:cNvSpPr>
            <a:spLocks noChangeArrowheads="1"/>
          </p:cNvSpPr>
          <p:nvPr/>
        </p:nvSpPr>
        <p:spPr bwMode="auto">
          <a:xfrm>
            <a:off x="2514600" y="1752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4885" name="AutoShape 23"/>
          <p:cNvSpPr>
            <a:spLocks noChangeArrowheads="1"/>
          </p:cNvSpPr>
          <p:nvPr/>
        </p:nvSpPr>
        <p:spPr bwMode="auto">
          <a:xfrm>
            <a:off x="2819400" y="14478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4886" name="AutoShape 24"/>
          <p:cNvSpPr>
            <a:spLocks noChangeArrowheads="1"/>
          </p:cNvSpPr>
          <p:nvPr/>
        </p:nvSpPr>
        <p:spPr bwMode="auto">
          <a:xfrm>
            <a:off x="3124200" y="11430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4887" name="AutoShape 25"/>
          <p:cNvSpPr>
            <a:spLocks noChangeArrowheads="1"/>
          </p:cNvSpPr>
          <p:nvPr/>
        </p:nvSpPr>
        <p:spPr bwMode="auto">
          <a:xfrm>
            <a:off x="3124200" y="1752600"/>
            <a:ext cx="304800" cy="304800"/>
          </a:xfrm>
          <a:prstGeom prst="cube">
            <a:avLst>
              <a:gd name="adj" fmla="val 25000"/>
            </a:avLst>
          </a:prstGeom>
          <a:noFill/>
          <a:ln w="9525">
            <a:solidFill>
              <a:schemeClr val="tx1"/>
            </a:solidFill>
            <a:miter lim="800000"/>
            <a:headEnd/>
            <a:tailEnd/>
          </a:ln>
        </p:spPr>
        <p:txBody>
          <a:bodyPr wrap="none" anchor="ctr"/>
          <a:lstStyle/>
          <a:p>
            <a:endParaRPr lang="tr-TR"/>
          </a:p>
        </p:txBody>
      </p:sp>
      <p:sp>
        <p:nvSpPr>
          <p:cNvPr id="164888" name="AutoShape 26"/>
          <p:cNvSpPr>
            <a:spLocks noChangeArrowheads="1"/>
          </p:cNvSpPr>
          <p:nvPr/>
        </p:nvSpPr>
        <p:spPr bwMode="auto">
          <a:xfrm>
            <a:off x="2438400" y="25908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89" name="AutoShape 27"/>
          <p:cNvSpPr>
            <a:spLocks noChangeArrowheads="1"/>
          </p:cNvSpPr>
          <p:nvPr/>
        </p:nvSpPr>
        <p:spPr bwMode="auto">
          <a:xfrm>
            <a:off x="2743200" y="25908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90" name="AutoShape 28"/>
          <p:cNvSpPr>
            <a:spLocks noChangeArrowheads="1"/>
          </p:cNvSpPr>
          <p:nvPr/>
        </p:nvSpPr>
        <p:spPr bwMode="auto">
          <a:xfrm>
            <a:off x="3048000" y="25908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91" name="AutoShape 29"/>
          <p:cNvSpPr>
            <a:spLocks noChangeArrowheads="1"/>
          </p:cNvSpPr>
          <p:nvPr/>
        </p:nvSpPr>
        <p:spPr bwMode="auto">
          <a:xfrm>
            <a:off x="2743200" y="31242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92" name="AutoShape 30"/>
          <p:cNvSpPr>
            <a:spLocks noChangeArrowheads="1"/>
          </p:cNvSpPr>
          <p:nvPr/>
        </p:nvSpPr>
        <p:spPr bwMode="auto">
          <a:xfrm>
            <a:off x="2590800" y="28956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93" name="AutoShape 31"/>
          <p:cNvSpPr>
            <a:spLocks noChangeArrowheads="1"/>
          </p:cNvSpPr>
          <p:nvPr/>
        </p:nvSpPr>
        <p:spPr bwMode="auto">
          <a:xfrm>
            <a:off x="2895600" y="28956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94" name="AutoShape 32"/>
          <p:cNvSpPr>
            <a:spLocks noChangeArrowheads="1"/>
          </p:cNvSpPr>
          <p:nvPr/>
        </p:nvSpPr>
        <p:spPr bwMode="auto">
          <a:xfrm>
            <a:off x="3200400" y="28956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95" name="AutoShape 33"/>
          <p:cNvSpPr>
            <a:spLocks noChangeArrowheads="1"/>
          </p:cNvSpPr>
          <p:nvPr/>
        </p:nvSpPr>
        <p:spPr bwMode="auto">
          <a:xfrm>
            <a:off x="3048000" y="31242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96" name="Oval 34"/>
          <p:cNvSpPr>
            <a:spLocks noChangeArrowheads="1"/>
          </p:cNvSpPr>
          <p:nvPr/>
        </p:nvSpPr>
        <p:spPr bwMode="auto">
          <a:xfrm>
            <a:off x="2514600" y="2819400"/>
            <a:ext cx="1066800" cy="533400"/>
          </a:xfrm>
          <a:prstGeom prst="ellipse">
            <a:avLst/>
          </a:prstGeom>
          <a:noFill/>
          <a:ln w="9525">
            <a:solidFill>
              <a:schemeClr val="tx1"/>
            </a:solidFill>
            <a:round/>
            <a:headEnd/>
            <a:tailEnd/>
          </a:ln>
        </p:spPr>
        <p:txBody>
          <a:bodyPr wrap="none" anchor="ctr"/>
          <a:lstStyle/>
          <a:p>
            <a:endParaRPr lang="tr-TR"/>
          </a:p>
        </p:txBody>
      </p:sp>
      <p:sp>
        <p:nvSpPr>
          <p:cNvPr id="164897" name="AutoShape 35"/>
          <p:cNvSpPr>
            <a:spLocks noChangeArrowheads="1"/>
          </p:cNvSpPr>
          <p:nvPr/>
        </p:nvSpPr>
        <p:spPr bwMode="auto">
          <a:xfrm>
            <a:off x="2514600" y="34290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98" name="AutoShape 36"/>
          <p:cNvSpPr>
            <a:spLocks noChangeArrowheads="1"/>
          </p:cNvSpPr>
          <p:nvPr/>
        </p:nvSpPr>
        <p:spPr bwMode="auto">
          <a:xfrm>
            <a:off x="2895600" y="3429000"/>
            <a:ext cx="304800" cy="228600"/>
          </a:xfrm>
          <a:prstGeom prst="sun">
            <a:avLst>
              <a:gd name="adj" fmla="val 25000"/>
            </a:avLst>
          </a:prstGeom>
          <a:noFill/>
          <a:ln w="9525">
            <a:solidFill>
              <a:schemeClr val="tx1"/>
            </a:solidFill>
            <a:miter lim="800000"/>
            <a:headEnd/>
            <a:tailEnd/>
          </a:ln>
        </p:spPr>
        <p:txBody>
          <a:bodyPr wrap="none" anchor="ctr"/>
          <a:lstStyle/>
          <a:p>
            <a:endParaRPr lang="tr-TR"/>
          </a:p>
        </p:txBody>
      </p:sp>
      <p:sp>
        <p:nvSpPr>
          <p:cNvPr id="164899" name="Text Box 37"/>
          <p:cNvSpPr txBox="1">
            <a:spLocks noChangeArrowheads="1"/>
          </p:cNvSpPr>
          <p:nvPr/>
        </p:nvSpPr>
        <p:spPr bwMode="auto">
          <a:xfrm>
            <a:off x="4143372" y="1071546"/>
            <a:ext cx="4681538" cy="892552"/>
          </a:xfrm>
          <a:prstGeom prst="rect">
            <a:avLst/>
          </a:prstGeom>
          <a:noFill/>
          <a:ln w="9525">
            <a:noFill/>
            <a:miter lim="800000"/>
            <a:headEnd/>
            <a:tailEnd/>
          </a:ln>
        </p:spPr>
        <p:txBody>
          <a:bodyPr wrap="none">
            <a:spAutoFit/>
          </a:bodyPr>
          <a:lstStyle/>
          <a:p>
            <a:pPr eaLnBrk="0" hangingPunct="0"/>
            <a:r>
              <a:rPr lang="tr-TR" altLang="tr-TR" sz="1300" b="1" dirty="0">
                <a:solidFill>
                  <a:srgbClr val="000000"/>
                </a:solidFill>
                <a:latin typeface="Times"/>
              </a:rPr>
              <a:t>YAZ-YAP</a:t>
            </a:r>
          </a:p>
          <a:p>
            <a:pPr eaLnBrk="0" hangingPunct="0"/>
            <a:r>
              <a:rPr lang="tr-TR" altLang="tr-TR" sz="1300" dirty="0" smtClean="0">
                <a:solidFill>
                  <a:srgbClr val="000000"/>
                </a:solidFill>
                <a:latin typeface="Times"/>
              </a:rPr>
              <a:t>Öğretmen </a:t>
            </a:r>
            <a:r>
              <a:rPr lang="tr-TR" altLang="tr-TR" sz="1300" dirty="0">
                <a:solidFill>
                  <a:srgbClr val="000000"/>
                </a:solidFill>
                <a:latin typeface="Times"/>
              </a:rPr>
              <a:t>3+2 işlemini içeren yazılı kartı öğrenciye sunar ya </a:t>
            </a:r>
          </a:p>
          <a:p>
            <a:pPr eaLnBrk="0" hangingPunct="0"/>
            <a:r>
              <a:rPr lang="tr-TR" altLang="tr-TR" sz="1300" dirty="0">
                <a:solidFill>
                  <a:srgbClr val="000000"/>
                </a:solidFill>
                <a:latin typeface="Times"/>
              </a:rPr>
              <a:t>da tahtaya yazar.  Öğretmen öğrenciye bu işlemin sonucunu </a:t>
            </a:r>
          </a:p>
          <a:p>
            <a:pPr eaLnBrk="0" hangingPunct="0"/>
            <a:r>
              <a:rPr lang="tr-TR" altLang="tr-TR" sz="1300" dirty="0">
                <a:solidFill>
                  <a:srgbClr val="000000"/>
                </a:solidFill>
                <a:latin typeface="Times"/>
              </a:rPr>
              <a:t>küpleri kullanarak yapmasını ister.</a:t>
            </a:r>
            <a:endParaRPr lang="tr-TR" altLang="tr-TR" sz="1300" b="1" dirty="0">
              <a:solidFill>
                <a:srgbClr val="000000"/>
              </a:solidFill>
              <a:latin typeface="Time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685800" y="548681"/>
            <a:ext cx="7772400" cy="2232247"/>
          </a:xfrm>
        </p:spPr>
        <p:txBody>
          <a:bodyPr>
            <a:normAutofit fontScale="90000"/>
          </a:bodyPr>
          <a:lstStyle/>
          <a:p>
            <a:r>
              <a:rPr lang="tr-TR" b="1" dirty="0" smtClean="0">
                <a:solidFill>
                  <a:srgbClr val="FF0000"/>
                </a:solidFill>
                <a:latin typeface="Calibri" pitchFamily="34" charset="0"/>
              </a:rPr>
              <a:t>Kavramın İlişkili (Ayırıcı) ve</a:t>
            </a:r>
            <a:br>
              <a:rPr lang="tr-TR" b="1" dirty="0" smtClean="0">
                <a:solidFill>
                  <a:srgbClr val="FF0000"/>
                </a:solidFill>
                <a:latin typeface="Calibri" pitchFamily="34" charset="0"/>
              </a:rPr>
            </a:br>
            <a:r>
              <a:rPr lang="tr-TR" b="1" dirty="0" smtClean="0">
                <a:solidFill>
                  <a:srgbClr val="FF0000"/>
                </a:solidFill>
                <a:latin typeface="Calibri" pitchFamily="34" charset="0"/>
              </a:rPr>
              <a:t>İlişkisiz (Ayırıcı Olmayan) Nitelikleri</a:t>
            </a:r>
            <a:r>
              <a:rPr lang="tr-TR" sz="5400" b="1" u="sng" dirty="0" smtClean="0">
                <a:solidFill>
                  <a:schemeClr val="accent2"/>
                </a:solidFill>
                <a:latin typeface="Calibri" pitchFamily="34" charset="0"/>
              </a:rPr>
              <a:t> </a:t>
            </a:r>
            <a:r>
              <a:rPr lang="tr-TR" sz="5400" b="1" u="sng" dirty="0" smtClean="0">
                <a:solidFill>
                  <a:srgbClr val="33CC33"/>
                </a:solidFill>
                <a:latin typeface="Calibri" pitchFamily="34" charset="0"/>
              </a:rPr>
              <a:t/>
            </a:r>
            <a:br>
              <a:rPr lang="tr-TR" sz="5400" b="1" u="sng" dirty="0" smtClean="0">
                <a:solidFill>
                  <a:srgbClr val="33CC33"/>
                </a:solidFill>
                <a:latin typeface="Calibri" pitchFamily="34" charset="0"/>
              </a:rPr>
            </a:br>
            <a:endParaRPr lang="tr-TR" dirty="0">
              <a:latin typeface="Calibri" pitchFamily="34" charset="0"/>
            </a:endParaRPr>
          </a:p>
        </p:txBody>
      </p:sp>
      <p:sp>
        <p:nvSpPr>
          <p:cNvPr id="4" name="3 Alt Başlık"/>
          <p:cNvSpPr>
            <a:spLocks noGrp="1"/>
          </p:cNvSpPr>
          <p:nvPr>
            <p:ph type="subTitle" idx="1"/>
          </p:nvPr>
        </p:nvSpPr>
        <p:spPr>
          <a:xfrm>
            <a:off x="1371600" y="2924944"/>
            <a:ext cx="6400800" cy="2664296"/>
          </a:xfrm>
        </p:spPr>
        <p:txBody>
          <a:bodyPr>
            <a:normAutofit fontScale="32500" lnSpcReduction="20000"/>
          </a:bodyPr>
          <a:lstStyle/>
          <a:p>
            <a:pPr marL="342900" indent="-342900">
              <a:buClr>
                <a:schemeClr val="hlink"/>
              </a:buClr>
              <a:buSzPct val="80000"/>
              <a:defRPr/>
            </a:pPr>
            <a:r>
              <a:rPr lang="tr-TR" sz="7400" b="1" dirty="0" smtClean="0">
                <a:solidFill>
                  <a:schemeClr val="tx1"/>
                </a:solidFill>
                <a:latin typeface="Calibri" pitchFamily="34" charset="0"/>
              </a:rPr>
              <a:t>Kavramın ilişkili (ayırıcı) nitelikleri, kavramın yapısında vardır ve kavramı tanımlar. </a:t>
            </a:r>
          </a:p>
          <a:p>
            <a:pPr marL="342900" indent="-342900">
              <a:buClr>
                <a:schemeClr val="hlink"/>
              </a:buClr>
              <a:buSzPct val="80000"/>
              <a:defRPr/>
            </a:pPr>
            <a:r>
              <a:rPr lang="tr-TR" sz="7400" b="1" dirty="0" smtClean="0">
                <a:solidFill>
                  <a:schemeClr val="tx1"/>
                </a:solidFill>
                <a:latin typeface="Calibri" pitchFamily="34" charset="0"/>
              </a:rPr>
              <a:t>İlişkili nitelikler, kavramın benzer özelliklerinin oluşturulmasında yardımcı olur.</a:t>
            </a:r>
          </a:p>
          <a:p>
            <a:pPr marL="342900" indent="-342900">
              <a:buClr>
                <a:schemeClr val="hlink"/>
              </a:buClr>
              <a:buSzPct val="80000"/>
              <a:defRPr/>
            </a:pPr>
            <a:endParaRPr lang="tr-TR" sz="7400" b="1" dirty="0" smtClean="0">
              <a:solidFill>
                <a:schemeClr val="tx1"/>
              </a:solidFill>
              <a:latin typeface="Calibri" pitchFamily="34" charset="0"/>
            </a:endParaRPr>
          </a:p>
          <a:p>
            <a:pPr marL="342900" indent="-342900">
              <a:buClr>
                <a:schemeClr val="hlink"/>
              </a:buClr>
              <a:buSzPct val="80000"/>
              <a:defRPr/>
            </a:pPr>
            <a:r>
              <a:rPr lang="tr-TR" sz="7400" b="1" dirty="0" smtClean="0">
                <a:solidFill>
                  <a:srgbClr val="FF0000"/>
                </a:solidFill>
                <a:latin typeface="Calibri" pitchFamily="34" charset="0"/>
              </a:rPr>
              <a:t>Örneğin,</a:t>
            </a:r>
            <a:r>
              <a:rPr lang="tr-TR" sz="7400" b="1" dirty="0" smtClean="0">
                <a:solidFill>
                  <a:schemeClr val="tx1"/>
                </a:solidFill>
                <a:latin typeface="Calibri" pitchFamily="34" charset="0"/>
              </a:rPr>
              <a:t> </a:t>
            </a:r>
            <a:r>
              <a:rPr lang="tr-TR" sz="7400" b="1" i="1" dirty="0" smtClean="0">
                <a:solidFill>
                  <a:schemeClr val="tx1"/>
                </a:solidFill>
                <a:latin typeface="Calibri" pitchFamily="34" charset="0"/>
              </a:rPr>
              <a:t>“kare”</a:t>
            </a:r>
            <a:r>
              <a:rPr lang="tr-TR" sz="7400" b="1" dirty="0" smtClean="0">
                <a:solidFill>
                  <a:schemeClr val="tx1"/>
                </a:solidFill>
                <a:latin typeface="Calibri" pitchFamily="34" charset="0"/>
              </a:rPr>
              <a:t> kavramının ilişkili niteliği?</a:t>
            </a:r>
          </a:p>
          <a:p>
            <a:pPr marL="342900" indent="-342900">
              <a:buClr>
                <a:schemeClr val="hlink"/>
              </a:buClr>
              <a:buSzPct val="80000"/>
              <a:defRPr/>
            </a:pPr>
            <a:r>
              <a:rPr lang="tr-TR" sz="7400" b="1" dirty="0" smtClean="0">
                <a:solidFill>
                  <a:schemeClr val="tx1"/>
                </a:solidFill>
                <a:latin typeface="Calibri" pitchFamily="34" charset="0"/>
              </a:rPr>
              <a:t>karenin şeklidir.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55576" y="1124744"/>
            <a:ext cx="6840760" cy="3342453"/>
          </a:xfrm>
          <a:prstGeom prst="rect">
            <a:avLst/>
          </a:prstGeom>
        </p:spPr>
        <p:txBody>
          <a:bodyPr wrap="square">
            <a:spAutoFit/>
          </a:bodyPr>
          <a:lstStyle/>
          <a:p>
            <a:pPr indent="19050">
              <a:spcBef>
                <a:spcPct val="20000"/>
              </a:spcBef>
              <a:buClr>
                <a:schemeClr val="hlink"/>
              </a:buClr>
              <a:buSzPct val="80000"/>
              <a:defRPr/>
            </a:pPr>
            <a:r>
              <a:rPr lang="tr-TR" sz="2400" b="1" dirty="0" smtClean="0">
                <a:latin typeface="Calibri" pitchFamily="34" charset="0"/>
              </a:rPr>
              <a:t>  Kavramın ilişkisiz (ayırıcı olmayan) nitelikleri ise, kavramın yapısında vardır ve kavramı tanımlamaz. </a:t>
            </a:r>
          </a:p>
          <a:p>
            <a:pPr indent="19050">
              <a:spcBef>
                <a:spcPct val="20000"/>
              </a:spcBef>
              <a:buClr>
                <a:schemeClr val="hlink"/>
              </a:buClr>
              <a:buSzPct val="80000"/>
              <a:defRPr/>
            </a:pPr>
            <a:r>
              <a:rPr lang="tr-TR" sz="2400" b="1" dirty="0" smtClean="0">
                <a:latin typeface="Calibri" pitchFamily="34" charset="0"/>
              </a:rPr>
              <a:t>  İlişkisiz nitelikler, kavramın örneklerinin farklı olmasını sağlar. </a:t>
            </a:r>
          </a:p>
          <a:p>
            <a:pPr indent="19050">
              <a:spcBef>
                <a:spcPct val="20000"/>
              </a:spcBef>
              <a:buClr>
                <a:schemeClr val="hlink"/>
              </a:buClr>
              <a:buSzPct val="80000"/>
              <a:buFont typeface="Wingdings" pitchFamily="2" charset="2"/>
              <a:buNone/>
              <a:defRPr/>
            </a:pPr>
            <a:endParaRPr lang="tr-TR" sz="2400" b="1" dirty="0" smtClean="0">
              <a:latin typeface="Calibri" pitchFamily="34" charset="0"/>
            </a:endParaRPr>
          </a:p>
          <a:p>
            <a:pPr indent="19050">
              <a:spcBef>
                <a:spcPct val="20000"/>
              </a:spcBef>
              <a:buClr>
                <a:schemeClr val="hlink"/>
              </a:buClr>
              <a:buSzPct val="80000"/>
              <a:buFont typeface="Wingdings" pitchFamily="2" charset="2"/>
              <a:buNone/>
              <a:defRPr/>
            </a:pPr>
            <a:r>
              <a:rPr lang="tr-TR" sz="2400" b="1" dirty="0" smtClean="0">
                <a:latin typeface="Calibri" pitchFamily="34" charset="0"/>
              </a:rPr>
              <a:t>  </a:t>
            </a:r>
            <a:r>
              <a:rPr lang="tr-TR" sz="2400" b="1" dirty="0" smtClean="0">
                <a:solidFill>
                  <a:srgbClr val="FF0000"/>
                </a:solidFill>
                <a:latin typeface="Calibri" pitchFamily="34" charset="0"/>
              </a:rPr>
              <a:t>Örneğin,</a:t>
            </a:r>
            <a:r>
              <a:rPr lang="tr-TR" sz="2400" b="1" dirty="0" smtClean="0">
                <a:latin typeface="Calibri" pitchFamily="34" charset="0"/>
              </a:rPr>
              <a:t> </a:t>
            </a:r>
            <a:r>
              <a:rPr lang="tr-TR" sz="2400" b="1" i="1" dirty="0" smtClean="0">
                <a:latin typeface="Calibri" pitchFamily="34" charset="0"/>
              </a:rPr>
              <a:t>“kare”</a:t>
            </a:r>
            <a:r>
              <a:rPr lang="tr-TR" sz="2400" b="1" dirty="0" smtClean="0">
                <a:latin typeface="Calibri" pitchFamily="34" charset="0"/>
              </a:rPr>
              <a:t> kavramının ilişkisiz niteliği?</a:t>
            </a:r>
          </a:p>
          <a:p>
            <a:pPr indent="19050">
              <a:spcBef>
                <a:spcPct val="20000"/>
              </a:spcBef>
              <a:buClr>
                <a:schemeClr val="hlink"/>
              </a:buClr>
              <a:buSzPct val="80000"/>
              <a:buFont typeface="Wingdings" pitchFamily="2" charset="2"/>
              <a:buNone/>
              <a:defRPr/>
            </a:pPr>
            <a:r>
              <a:rPr lang="tr-TR" sz="2400" b="1" dirty="0" smtClean="0">
                <a:latin typeface="Calibri" pitchFamily="34" charset="0"/>
              </a:rPr>
              <a:t>karenin kağıttan kesilmiş olması, büyük ya da küçük olması, kumaştan yapılmış olması vb. </a:t>
            </a:r>
            <a:r>
              <a:rPr lang="tr-TR" sz="2400" b="1" dirty="0" err="1" smtClean="0">
                <a:latin typeface="Calibri" pitchFamily="34" charset="0"/>
              </a:rPr>
              <a:t>dir</a:t>
            </a:r>
            <a:r>
              <a:rPr lang="tr-TR" sz="2400" b="1" dirty="0" smtClean="0"/>
              <a:t>.</a:t>
            </a:r>
            <a:endParaRPr lang="tr-TR" sz="2400"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3893</Words>
  <Application>Microsoft Office PowerPoint</Application>
  <PresentationFormat>Ekran Gösterisi (4:3)</PresentationFormat>
  <Paragraphs>981</Paragraphs>
  <Slides>73</Slides>
  <Notes>29</Notes>
  <HiddenSlides>0</HiddenSlides>
  <MMClips>0</MMClips>
  <ScaleCrop>false</ScaleCrop>
  <HeadingPairs>
    <vt:vector size="4" baseType="variant">
      <vt:variant>
        <vt:lpstr>Tema</vt:lpstr>
      </vt:variant>
      <vt:variant>
        <vt:i4>1</vt:i4>
      </vt:variant>
      <vt:variant>
        <vt:lpstr>Slayt Başlıkları</vt:lpstr>
      </vt:variant>
      <vt:variant>
        <vt:i4>73</vt:i4>
      </vt:variant>
    </vt:vector>
  </HeadingPairs>
  <TitlesOfParts>
    <vt:vector size="74" baseType="lpstr">
      <vt:lpstr>Ofis Teması</vt:lpstr>
      <vt:lpstr>KAVRAM ÖĞRETİMİ</vt:lpstr>
      <vt:lpstr>Slayt 2</vt:lpstr>
      <vt:lpstr>   Kavram öğrenme zihinsel bir beceridir.</vt:lpstr>
      <vt:lpstr>Slayt 4</vt:lpstr>
      <vt:lpstr>Kavramlar somut ve soyut (tanımlanmış) olarak incelenebilir;</vt:lpstr>
      <vt:lpstr>Slayt 6</vt:lpstr>
      <vt:lpstr>Slayt 7</vt:lpstr>
      <vt:lpstr>Kavramın İlişkili (Ayırıcı) ve İlişkisiz (Ayırıcı Olmayan) Nitelikleri  </vt:lpstr>
      <vt:lpstr>Slayt 9</vt:lpstr>
      <vt:lpstr>Kavramın ilişkili (ayırıcı) nitelikleri, </vt:lpstr>
      <vt:lpstr>Kavramın ilişkisiz nitelikleri </vt:lpstr>
      <vt:lpstr>Slayt 12</vt:lpstr>
      <vt:lpstr>Kavramın Olumlu ve Olumsuz Örnekleri </vt:lpstr>
      <vt:lpstr> Kavramın öğretilmesi, olumlu ve olumsuz örneklerinin birlikte sunulmasını gerektirir. </vt:lpstr>
      <vt:lpstr>Slayt 15</vt:lpstr>
      <vt:lpstr>Slayt 16</vt:lpstr>
      <vt:lpstr>Slayt 17</vt:lpstr>
      <vt:lpstr>Slayt 18</vt:lpstr>
      <vt:lpstr>Örnekler </vt:lpstr>
      <vt:lpstr>Slayt 20</vt:lpstr>
      <vt:lpstr>ZİHİN ÖZÜRLÜLERDE KAVRAM ÖĞRETİMİ</vt:lpstr>
      <vt:lpstr>Kavram Öğretiminde İzlenmesi Gereken Basamaklar </vt:lpstr>
      <vt:lpstr>Eşleme</vt:lpstr>
      <vt:lpstr>Eğitsel Değerlendirme Araçları: </vt:lpstr>
      <vt:lpstr>Öğrenci Performansının Belirlenmesi</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Yanlışsız Öğretim</vt:lpstr>
      <vt:lpstr>Slayt 49</vt:lpstr>
      <vt:lpstr>Slayt 50</vt:lpstr>
      <vt:lpstr>Slayt 51</vt:lpstr>
      <vt:lpstr>Slayt 52</vt:lpstr>
      <vt:lpstr>Yanlışsız Öğretim Yöntemleri</vt:lpstr>
      <vt:lpstr>Slayt 54</vt:lpstr>
      <vt:lpstr>Sabit Bekleme Süreli Öğretim</vt:lpstr>
      <vt:lpstr>Slayt 56</vt:lpstr>
      <vt:lpstr>Slayt 57</vt:lpstr>
      <vt:lpstr>Slayt 58</vt:lpstr>
      <vt:lpstr>Slayt 59</vt:lpstr>
      <vt:lpstr>EŞZAMANLI İPUCUYLA ÖĞRETİM</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KAVRAM ÖĞRETİMİ</dc:title>
  <dc:creator>SakaryaNet</dc:creator>
  <cp:lastModifiedBy>Pc</cp:lastModifiedBy>
  <cp:revision>30</cp:revision>
  <dcterms:created xsi:type="dcterms:W3CDTF">2014-06-06T14:21:35Z</dcterms:created>
  <dcterms:modified xsi:type="dcterms:W3CDTF">2014-06-08T14:49:36Z</dcterms:modified>
</cp:coreProperties>
</file>