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1" r:id="rId3"/>
    <p:sldId id="257" r:id="rId4"/>
    <p:sldId id="319" r:id="rId5"/>
    <p:sldId id="320" r:id="rId6"/>
    <p:sldId id="258" r:id="rId7"/>
    <p:sldId id="259" r:id="rId8"/>
    <p:sldId id="260" r:id="rId9"/>
    <p:sldId id="262" r:id="rId10"/>
    <p:sldId id="322" r:id="rId11"/>
    <p:sldId id="323" r:id="rId12"/>
    <p:sldId id="324" r:id="rId13"/>
    <p:sldId id="316" r:id="rId14"/>
    <p:sldId id="318" r:id="rId15"/>
    <p:sldId id="263" r:id="rId16"/>
    <p:sldId id="315" r:id="rId17"/>
    <p:sldId id="264" r:id="rId18"/>
    <p:sldId id="265" r:id="rId19"/>
    <p:sldId id="266" r:id="rId20"/>
    <p:sldId id="267" r:id="rId21"/>
    <p:sldId id="268" r:id="rId22"/>
    <p:sldId id="317" r:id="rId23"/>
    <p:sldId id="269" r:id="rId24"/>
    <p:sldId id="270" r:id="rId25"/>
    <p:sldId id="271" r:id="rId26"/>
    <p:sldId id="272" r:id="rId27"/>
    <p:sldId id="273" r:id="rId28"/>
    <p:sldId id="27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98" r:id="rId43"/>
    <p:sldId id="299" r:id="rId44"/>
    <p:sldId id="300" r:id="rId45"/>
    <p:sldId id="301" r:id="rId46"/>
    <p:sldId id="302" r:id="rId47"/>
    <p:sldId id="303" r:id="rId48"/>
    <p:sldId id="289" r:id="rId49"/>
    <p:sldId id="290" r:id="rId50"/>
    <p:sldId id="291" r:id="rId51"/>
    <p:sldId id="292" r:id="rId52"/>
    <p:sldId id="293" r:id="rId53"/>
    <p:sldId id="294" r:id="rId54"/>
    <p:sldId id="295" r:id="rId55"/>
    <p:sldId id="296" r:id="rId56"/>
    <p:sldId id="304" r:id="rId57"/>
    <p:sldId id="305" r:id="rId58"/>
    <p:sldId id="306" r:id="rId59"/>
    <p:sldId id="308" r:id="rId60"/>
    <p:sldId id="297" r:id="rId61"/>
    <p:sldId id="307" r:id="rId62"/>
    <p:sldId id="309" r:id="rId63"/>
    <p:sldId id="310" r:id="rId64"/>
    <p:sldId id="311" r:id="rId65"/>
    <p:sldId id="312" r:id="rId66"/>
    <p:sldId id="313" r:id="rId67"/>
    <p:sldId id="314"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108"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20" name="Altbilgi Yer Tutucusu 19"/>
          <p:cNvSpPr>
            <a:spLocks noGrp="1"/>
          </p:cNvSpPr>
          <p:nvPr>
            <p:ph type="ftr" sz="quarter" idx="11"/>
          </p:nvPr>
        </p:nvSpPr>
        <p:spPr/>
        <p:txBody>
          <a:bodyPr/>
          <a:lstStyle>
            <a:extLst/>
          </a:lstStyle>
          <a:p>
            <a:endParaRPr lang="tr-TR"/>
          </a:p>
        </p:txBody>
      </p:sp>
      <p:sp>
        <p:nvSpPr>
          <p:cNvPr id="10" name="Slayt Numarası Yer Tutucusu 9"/>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pPr/>
              <a:t>16.06.2014</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pPr/>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23720DD-5B6D-40BF-8493-A6B52D484E6B}" type="datetimeFigureOut">
              <a:rPr lang="tr-TR" smtClean="0"/>
              <a:pPr/>
              <a:t>16.06.2014</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02176B-0E47-46AC-8F43-DAB4B8A37D06}" type="slidenum">
              <a:rPr lang="tr-TR" smtClean="0"/>
              <a:pPr/>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32560" y="908720"/>
            <a:ext cx="7406640" cy="3096344"/>
          </a:xfrm>
        </p:spPr>
        <p:txBody>
          <a:bodyPr>
            <a:noAutofit/>
          </a:bodyPr>
          <a:lstStyle/>
          <a:p>
            <a:pPr algn="ctr"/>
            <a:r>
              <a:rPr lang="tr-TR" sz="5400" dirty="0"/>
              <a:t>ZİHİNSEL ENGELLİLERE MATEMATİK ÖĞRETİMİ</a:t>
            </a:r>
          </a:p>
        </p:txBody>
      </p:sp>
      <p:sp>
        <p:nvSpPr>
          <p:cNvPr id="3" name="Alt Başlık 2"/>
          <p:cNvSpPr>
            <a:spLocks noGrp="1"/>
          </p:cNvSpPr>
          <p:nvPr>
            <p:ph type="subTitle" idx="1"/>
          </p:nvPr>
        </p:nvSpPr>
        <p:spPr>
          <a:xfrm>
            <a:off x="2339752" y="4581128"/>
            <a:ext cx="5688632" cy="936104"/>
          </a:xfrm>
        </p:spPr>
        <p:txBody>
          <a:bodyPr/>
          <a:lstStyle/>
          <a:p>
            <a:pPr algn="ctr"/>
            <a:endParaRPr lang="tr-TR" dirty="0"/>
          </a:p>
        </p:txBody>
      </p:sp>
    </p:spTree>
    <p:extLst>
      <p:ext uri="{BB962C8B-B14F-4D97-AF65-F5344CB8AC3E}">
        <p14:creationId xmlns:p14="http://schemas.microsoft.com/office/powerpoint/2010/main" xmlns="" val="16321013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Zihin Engellilere Matematik Öğretimi</a:t>
            </a:r>
            <a:endParaRPr lang="tr-TR" dirty="0"/>
          </a:p>
        </p:txBody>
      </p:sp>
      <p:sp>
        <p:nvSpPr>
          <p:cNvPr id="3" name="İçerik Yer Tutucusu 2"/>
          <p:cNvSpPr>
            <a:spLocks noGrp="1"/>
          </p:cNvSpPr>
          <p:nvPr>
            <p:ph idx="1"/>
          </p:nvPr>
        </p:nvSpPr>
        <p:spPr/>
        <p:txBody>
          <a:bodyPr/>
          <a:lstStyle/>
          <a:p>
            <a:pPr marL="82296" indent="0">
              <a:buNone/>
            </a:pPr>
            <a:r>
              <a:rPr lang="tr-TR" dirty="0" smtClean="0"/>
              <a:t>Matematikte yer alan beceri ve işlemler soyut olmakla birlikte ardışık olma özelliği göstermektedir.  Bu özelliğe göre matematikteki bir beceri ya da işlemin öğrenilmesi, kendisinden önce gelen beceri ve işlemin öğrenilmiş olması ile ilişkilidir. </a:t>
            </a:r>
            <a:endParaRPr lang="tr-TR" dirty="0"/>
          </a:p>
        </p:txBody>
      </p:sp>
    </p:spTree>
    <p:extLst>
      <p:ext uri="{BB962C8B-B14F-4D97-AF65-F5344CB8AC3E}">
        <p14:creationId xmlns:p14="http://schemas.microsoft.com/office/powerpoint/2010/main" xmlns="" val="422833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smtClean="0"/>
              <a:t>Böylece hiyerarşik sıra içindeki bir matematik beceri ve işleminin yeterince öğrenilmeden geçilmesi kendinden sonra gelen beceri ve işlemin öğrenilmesini zora sokar. Dolayısıyla matematik içeriğinin düzenlenmesinde beceri ve işlemlerin birbirinin ön koşulu olma ilişkilerinin göz önünde bulundurulması gerekmektedir.</a:t>
            </a:r>
            <a:endParaRPr lang="tr-TR" dirty="0"/>
          </a:p>
        </p:txBody>
      </p:sp>
    </p:spTree>
    <p:extLst>
      <p:ext uri="{BB962C8B-B14F-4D97-AF65-F5344CB8AC3E}">
        <p14:creationId xmlns:p14="http://schemas.microsoft.com/office/powerpoint/2010/main" xmlns="" val="1449627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xmlns="" val="358382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Açık Anlatım Yöntemi</a:t>
            </a:r>
          </a:p>
        </p:txBody>
      </p:sp>
      <p:sp>
        <p:nvSpPr>
          <p:cNvPr id="3" name="İçerik Yer Tutucusu 2"/>
          <p:cNvSpPr>
            <a:spLocks noGrp="1"/>
          </p:cNvSpPr>
          <p:nvPr>
            <p:ph idx="1"/>
          </p:nvPr>
        </p:nvSpPr>
        <p:spPr/>
        <p:txBody>
          <a:bodyPr/>
          <a:lstStyle/>
          <a:p>
            <a:pPr marL="82296" indent="0">
              <a:buNone/>
            </a:pPr>
            <a:r>
              <a:rPr lang="tr-TR" dirty="0"/>
              <a:t>Açık anlatım yöntemi “tümden gelim ya da doğrudan öğretim” olarak da adlandırılmaktadır. Bu öğretim yöntemi, hem düzenli bir programı hem de araçların kullanımında sistematik olmayı gerektirmektedir.</a:t>
            </a:r>
          </a:p>
          <a:p>
            <a:endParaRPr lang="tr-TR" dirty="0"/>
          </a:p>
        </p:txBody>
      </p:sp>
    </p:spTree>
    <p:extLst>
      <p:ext uri="{BB962C8B-B14F-4D97-AF65-F5344CB8AC3E}">
        <p14:creationId xmlns:p14="http://schemas.microsoft.com/office/powerpoint/2010/main" xmlns="" val="3955258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Doğrudan Öğretim Yönteminin Aşamaları</a:t>
            </a:r>
          </a:p>
        </p:txBody>
      </p:sp>
      <p:sp>
        <p:nvSpPr>
          <p:cNvPr id="3" name="İçerik Yer Tutucusu 2"/>
          <p:cNvSpPr>
            <a:spLocks noGrp="1"/>
          </p:cNvSpPr>
          <p:nvPr>
            <p:ph idx="1"/>
          </p:nvPr>
        </p:nvSpPr>
        <p:spPr/>
        <p:txBody>
          <a:bodyPr/>
          <a:lstStyle/>
          <a:p>
            <a:pPr marL="82296" indent="0">
              <a:buNone/>
            </a:pPr>
            <a:r>
              <a:rPr lang="tr-TR" dirty="0"/>
              <a:t>Doğrudan öğretim yaklaşımı </a:t>
            </a:r>
          </a:p>
          <a:p>
            <a:r>
              <a:rPr lang="tr-TR" dirty="0"/>
              <a:t>güdüleme, </a:t>
            </a:r>
          </a:p>
          <a:p>
            <a:r>
              <a:rPr lang="tr-TR" dirty="0"/>
              <a:t>model olma,</a:t>
            </a:r>
          </a:p>
          <a:p>
            <a:r>
              <a:rPr lang="tr-TR" dirty="0"/>
              <a:t>rehberli uygulama </a:t>
            </a:r>
          </a:p>
          <a:p>
            <a:r>
              <a:rPr lang="tr-TR" dirty="0"/>
              <a:t>bağımsız uygulama aşamalarından oluşmaktadır</a:t>
            </a:r>
          </a:p>
          <a:p>
            <a:endParaRPr lang="tr-TR" dirty="0"/>
          </a:p>
        </p:txBody>
      </p:sp>
    </p:spTree>
    <p:extLst>
      <p:ext uri="{BB962C8B-B14F-4D97-AF65-F5344CB8AC3E}">
        <p14:creationId xmlns:p14="http://schemas.microsoft.com/office/powerpoint/2010/main" xmlns="" val="409728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p:txBody>
          <a:bodyPr>
            <a:normAutofit fontScale="70000" lnSpcReduction="20000"/>
          </a:bodyPr>
          <a:lstStyle/>
          <a:p>
            <a:pPr marL="82296" indent="0">
              <a:buNone/>
            </a:pPr>
            <a:r>
              <a:rPr lang="tr-TR" dirty="0"/>
              <a:t>Bu yöntemde, ayırdedici öğrenme sürecinden yararlanılmaktadır. </a:t>
            </a:r>
          </a:p>
          <a:p>
            <a:pPr marL="82296" indent="0">
              <a:buNone/>
            </a:pPr>
            <a:endParaRPr lang="tr-TR" dirty="0"/>
          </a:p>
          <a:p>
            <a:pPr marL="82296" indent="0">
              <a:buNone/>
            </a:pPr>
            <a:r>
              <a:rPr lang="tr-TR" dirty="0"/>
              <a:t>Öncelikle öğretmen tarafından kavramın analizi yapılarak ilişkili ve ilişkisiz niteliklerin kolaydan zora doğru sıraya konulmasıyla öğretim basamakları oluşturulmaktadır. </a:t>
            </a:r>
          </a:p>
          <a:p>
            <a:pPr marL="82296" indent="0">
              <a:buNone/>
            </a:pPr>
            <a:endParaRPr lang="tr-TR" dirty="0"/>
          </a:p>
          <a:p>
            <a:pPr marL="82296" indent="0">
              <a:buNone/>
            </a:pPr>
            <a:r>
              <a:rPr lang="tr-TR" dirty="0"/>
              <a:t>Bu basamaklara uygun olarak kavramın olumlu ve olumsuz örnekleri hazırlanmaktadır. </a:t>
            </a:r>
          </a:p>
          <a:p>
            <a:pPr marL="82296" indent="0">
              <a:buNone/>
            </a:pPr>
            <a:endParaRPr lang="tr-TR" dirty="0"/>
          </a:p>
          <a:p>
            <a:pPr marL="82296" indent="0">
              <a:buNone/>
            </a:pPr>
            <a:r>
              <a:rPr lang="tr-TR" dirty="0"/>
              <a:t>Öğrenciye kavramın olumlu ve olumsuz örnekleri sunulmakta ve doğru tepkiler pekiştirilmekte, yanlış tepkiler görmezlikten gelinip, tekrar sunu yapılmaktadır. </a:t>
            </a:r>
          </a:p>
          <a:p>
            <a:pPr marL="82296" indent="0">
              <a:buNone/>
            </a:pPr>
            <a:endParaRPr lang="tr-TR" dirty="0"/>
          </a:p>
          <a:p>
            <a:pPr marL="82296" indent="0">
              <a:buNone/>
            </a:pPr>
            <a:r>
              <a:rPr lang="tr-TR" dirty="0"/>
              <a:t>Ayrımlı pekiştirmelere yer verilerek öğretim yapılır. </a:t>
            </a:r>
            <a:r>
              <a:rPr lang="tr-TR" dirty="0" smtClean="0"/>
              <a:t>Doğal dil kullanılarak sunu yapılır.</a:t>
            </a:r>
            <a:endParaRPr lang="tr-TR" dirty="0"/>
          </a:p>
          <a:p>
            <a:pPr marL="82296" indent="0">
              <a:buNone/>
            </a:pPr>
            <a:endParaRPr lang="tr-TR" dirty="0"/>
          </a:p>
        </p:txBody>
      </p:sp>
    </p:spTree>
    <p:extLst>
      <p:ext uri="{BB962C8B-B14F-4D97-AF65-F5344CB8AC3E}">
        <p14:creationId xmlns:p14="http://schemas.microsoft.com/office/powerpoint/2010/main" xmlns="" val="390415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332656"/>
          </a:xfrm>
        </p:spPr>
        <p:txBody>
          <a:bodyPr>
            <a:normAutofit fontScale="90000"/>
          </a:bodyPr>
          <a:lstStyle/>
          <a:p>
            <a:endParaRPr lang="tr-TR" dirty="0"/>
          </a:p>
        </p:txBody>
      </p:sp>
      <p:sp>
        <p:nvSpPr>
          <p:cNvPr id="3" name="İçerik Yer Tutucusu 2"/>
          <p:cNvSpPr>
            <a:spLocks noGrp="1"/>
          </p:cNvSpPr>
          <p:nvPr>
            <p:ph idx="1"/>
          </p:nvPr>
        </p:nvSpPr>
        <p:spPr>
          <a:xfrm>
            <a:off x="1435608" y="620688"/>
            <a:ext cx="7498080" cy="5627712"/>
          </a:xfrm>
        </p:spPr>
        <p:txBody>
          <a:bodyPr>
            <a:normAutofit fontScale="92500"/>
          </a:bodyPr>
          <a:lstStyle/>
          <a:p>
            <a:pPr marL="82296" indent="0">
              <a:buNone/>
            </a:pPr>
            <a:r>
              <a:rPr lang="tr-TR" dirty="0"/>
              <a:t>Dilin doğal </a:t>
            </a:r>
            <a:r>
              <a:rPr lang="tr-TR" dirty="0" smtClean="0"/>
              <a:t>kullanımı</a:t>
            </a:r>
            <a:r>
              <a:rPr lang="tr-TR" dirty="0"/>
              <a:t> </a:t>
            </a:r>
            <a:r>
              <a:rPr lang="tr-TR" dirty="0" smtClean="0"/>
              <a:t>ile;</a:t>
            </a:r>
            <a:endParaRPr lang="tr-TR" dirty="0"/>
          </a:p>
          <a:p>
            <a:pPr marL="82296" indent="0">
              <a:buNone/>
            </a:pPr>
            <a:r>
              <a:rPr lang="tr-TR" dirty="0"/>
              <a:t>a)  öğretilecek kavramın öğrenilmesinin yanı sıra çocuğun alıcı ve ifade edici dil becerilerini de geliştirebilir, </a:t>
            </a:r>
          </a:p>
          <a:p>
            <a:pPr marL="82296" indent="0">
              <a:buNone/>
            </a:pPr>
            <a:r>
              <a:rPr lang="tr-TR" dirty="0"/>
              <a:t>b)  çocuk ile öğretmen arasında daha sıcak ve yakın bir ilişki kurulmasını kolaylaştırabilir,</a:t>
            </a:r>
          </a:p>
          <a:p>
            <a:pPr marL="82296" indent="0">
              <a:buNone/>
            </a:pPr>
            <a:r>
              <a:rPr lang="tr-TR" dirty="0"/>
              <a:t>c)  öğrenilen kavramın doğal ortamlara daha kolay </a:t>
            </a:r>
            <a:r>
              <a:rPr lang="tr-TR" dirty="0" err="1"/>
              <a:t>genellenmesini</a:t>
            </a:r>
            <a:r>
              <a:rPr lang="tr-TR" dirty="0"/>
              <a:t> sağlayabilir. </a:t>
            </a:r>
          </a:p>
          <a:p>
            <a:pPr marL="82296" indent="0">
              <a:buNone/>
            </a:pPr>
            <a:r>
              <a:rPr lang="tr-TR" dirty="0"/>
              <a:t>d)  öğretim daha zevkli ve ilginç hale dönüştürülerek çocuğun sıkılması önlenebilir (Kırcaali-İftar, Birkan ve uysal, 1997). </a:t>
            </a:r>
          </a:p>
          <a:p>
            <a:pPr marL="82296" indent="0">
              <a:buNone/>
            </a:pPr>
            <a:endParaRPr lang="tr-TR" dirty="0"/>
          </a:p>
        </p:txBody>
      </p:sp>
    </p:spTree>
    <p:extLst>
      <p:ext uri="{BB962C8B-B14F-4D97-AF65-F5344CB8AC3E}">
        <p14:creationId xmlns:p14="http://schemas.microsoft.com/office/powerpoint/2010/main" xmlns="" val="212275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404664"/>
            <a:ext cx="7498080" cy="1012974"/>
          </a:xfrm>
        </p:spPr>
        <p:txBody>
          <a:bodyPr>
            <a:normAutofit fontScale="90000"/>
          </a:bodyPr>
          <a:lstStyle/>
          <a:p>
            <a:r>
              <a:rPr lang="tr-TR" sz="3100" dirty="0"/>
              <a:t>Açık Anlatım Yöntemiyle </a:t>
            </a:r>
            <a:r>
              <a:rPr lang="tr-TR" sz="3100" dirty="0" smtClean="0"/>
              <a:t>Matematik Öğretimi </a:t>
            </a:r>
            <a:r>
              <a:rPr lang="tr-TR" sz="3100" dirty="0"/>
              <a:t>Etkinliğinde Yer Verilmesi Gereken Özellikler</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10000"/>
          </a:bodyPr>
          <a:lstStyle/>
          <a:p>
            <a:r>
              <a:rPr lang="tr-TR" dirty="0" smtClean="0"/>
              <a:t>Matematik öğretimi </a:t>
            </a:r>
            <a:r>
              <a:rPr lang="tr-TR" dirty="0"/>
              <a:t>öğretmen tarafından yönlendirilir.</a:t>
            </a:r>
          </a:p>
          <a:p>
            <a:r>
              <a:rPr lang="tr-TR" dirty="0" smtClean="0"/>
              <a:t>Matematik öğretimi </a:t>
            </a:r>
            <a:r>
              <a:rPr lang="tr-TR" dirty="0"/>
              <a:t>programı, öğrencinin gereksinimine ve </a:t>
            </a:r>
            <a:r>
              <a:rPr lang="tr-TR" dirty="0" smtClean="0"/>
              <a:t>öğretilecek konunun özelliğine </a:t>
            </a:r>
            <a:r>
              <a:rPr lang="tr-TR" dirty="0"/>
              <a:t>göre ayrıntılı olarak </a:t>
            </a:r>
            <a:r>
              <a:rPr lang="tr-TR" dirty="0" err="1"/>
              <a:t>basamaklandırılmış</a:t>
            </a:r>
            <a:r>
              <a:rPr lang="tr-TR" dirty="0"/>
              <a:t> öğretim öğelerini içerir.</a:t>
            </a:r>
          </a:p>
          <a:p>
            <a:r>
              <a:rPr lang="tr-TR" dirty="0" smtClean="0"/>
              <a:t>Matematik öğretimi </a:t>
            </a:r>
            <a:r>
              <a:rPr lang="tr-TR" dirty="0"/>
              <a:t>programındaki her bir öğretim basamağı için </a:t>
            </a:r>
            <a:r>
              <a:rPr lang="tr-TR" dirty="0" smtClean="0"/>
              <a:t>olumlu-olumsuz örnekler ve </a:t>
            </a:r>
            <a:r>
              <a:rPr lang="tr-TR" dirty="0"/>
              <a:t>ilişkili-ilişkisiz </a:t>
            </a:r>
            <a:r>
              <a:rPr lang="tr-TR" dirty="0" smtClean="0"/>
              <a:t>nitelikleri içeren </a:t>
            </a:r>
            <a:r>
              <a:rPr lang="tr-TR" dirty="0"/>
              <a:t>öğretim araçları hazırlanır.</a:t>
            </a:r>
          </a:p>
          <a:p>
            <a:endParaRPr lang="tr-TR" dirty="0"/>
          </a:p>
        </p:txBody>
      </p:sp>
    </p:spTree>
    <p:extLst>
      <p:ext uri="{BB962C8B-B14F-4D97-AF65-F5344CB8AC3E}">
        <p14:creationId xmlns:p14="http://schemas.microsoft.com/office/powerpoint/2010/main" xmlns="" val="4078001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435608" y="188640"/>
            <a:ext cx="7498080" cy="85998"/>
          </a:xfrm>
        </p:spPr>
        <p:txBody>
          <a:bodyPr>
            <a:normAutofit fontScale="90000"/>
          </a:bodyPr>
          <a:lstStyle/>
          <a:p>
            <a:endParaRPr lang="tr-TR" dirty="0"/>
          </a:p>
        </p:txBody>
      </p:sp>
      <p:sp>
        <p:nvSpPr>
          <p:cNvPr id="3" name="İçerik Yer Tutucusu 2"/>
          <p:cNvSpPr>
            <a:spLocks noGrp="1"/>
          </p:cNvSpPr>
          <p:nvPr>
            <p:ph idx="1"/>
          </p:nvPr>
        </p:nvSpPr>
        <p:spPr>
          <a:xfrm>
            <a:off x="1435608" y="908720"/>
            <a:ext cx="7498080" cy="5339680"/>
          </a:xfrm>
        </p:spPr>
        <p:txBody>
          <a:bodyPr>
            <a:normAutofit fontScale="85000" lnSpcReduction="10000"/>
          </a:bodyPr>
          <a:lstStyle/>
          <a:p>
            <a:r>
              <a:rPr lang="tr-TR" dirty="0"/>
              <a:t>Öğrencinin işlevde bulunma düzeyinin ve </a:t>
            </a:r>
            <a:r>
              <a:rPr lang="tr-TR" dirty="0" smtClean="0"/>
              <a:t>matematik öğretimi </a:t>
            </a:r>
            <a:r>
              <a:rPr lang="tr-TR" dirty="0"/>
              <a:t>uygulamasının etkililiğinin belirlenmesi amacıyla, her öğretim oturumu başında ve sonunda öğretim programına dayalı değerlendirme gerçekleştirilir.</a:t>
            </a:r>
          </a:p>
          <a:p>
            <a:r>
              <a:rPr lang="tr-TR" dirty="0" smtClean="0"/>
              <a:t>Öğretilecek matematik dersi konusu öğrenci </a:t>
            </a:r>
            <a:r>
              <a:rPr lang="tr-TR" dirty="0"/>
              <a:t>tarafından tam olarak öğrenilinceye kadar öğretime devam edilir.</a:t>
            </a:r>
          </a:p>
          <a:p>
            <a:r>
              <a:rPr lang="tr-TR" dirty="0" smtClean="0"/>
              <a:t>Öğretim sırasında </a:t>
            </a:r>
            <a:r>
              <a:rPr lang="tr-TR" dirty="0"/>
              <a:t>doğru tepkilere ilişkin olarak öğrenciye dönüt ve </a:t>
            </a:r>
            <a:r>
              <a:rPr lang="tr-TR" dirty="0" err="1"/>
              <a:t>pekiştireç</a:t>
            </a:r>
            <a:r>
              <a:rPr lang="tr-TR" dirty="0"/>
              <a:t> sağlanır.</a:t>
            </a:r>
          </a:p>
          <a:p>
            <a:r>
              <a:rPr lang="tr-TR" dirty="0"/>
              <a:t>Öğretmen yapılandırılmış ya da doğal dil kullanır.</a:t>
            </a:r>
          </a:p>
          <a:p>
            <a:endParaRPr lang="tr-TR" dirty="0"/>
          </a:p>
        </p:txBody>
      </p:sp>
    </p:spTree>
    <p:extLst>
      <p:ext uri="{BB962C8B-B14F-4D97-AF65-F5344CB8AC3E}">
        <p14:creationId xmlns:p14="http://schemas.microsoft.com/office/powerpoint/2010/main" xmlns="" val="2791338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620688"/>
            <a:ext cx="7498080" cy="796950"/>
          </a:xfrm>
        </p:spPr>
        <p:txBody>
          <a:bodyPr>
            <a:normAutofit fontScale="90000"/>
          </a:bodyPr>
          <a:lstStyle/>
          <a:p>
            <a:r>
              <a:rPr lang="tr-TR" sz="3100" dirty="0" smtClean="0"/>
              <a:t>MATEMATİK KONULARININ AÇIK </a:t>
            </a:r>
            <a:r>
              <a:rPr lang="tr-TR" sz="3100" dirty="0"/>
              <a:t>ANLATIM YÖNTEMİNE GÖRE SUNULMASI</a:t>
            </a:r>
            <a:r>
              <a:rPr lang="tr-TR" dirty="0"/>
              <a:t/>
            </a:r>
            <a:br>
              <a:rPr lang="tr-TR" dirty="0"/>
            </a:br>
            <a:endParaRPr lang="tr-TR" dirty="0"/>
          </a:p>
        </p:txBody>
      </p:sp>
      <p:sp>
        <p:nvSpPr>
          <p:cNvPr id="3" name="İçerik Yer Tutucusu 2"/>
          <p:cNvSpPr>
            <a:spLocks noGrp="1"/>
          </p:cNvSpPr>
          <p:nvPr>
            <p:ph idx="1"/>
          </p:nvPr>
        </p:nvSpPr>
        <p:spPr/>
        <p:txBody>
          <a:bodyPr/>
          <a:lstStyle/>
          <a:p>
            <a:pPr marL="82296" indent="0">
              <a:buNone/>
            </a:pPr>
            <a:r>
              <a:rPr lang="tr-TR" dirty="0" smtClean="0"/>
              <a:t>Öğretime başlamadan önce</a:t>
            </a:r>
            <a:r>
              <a:rPr lang="tr-TR" dirty="0"/>
              <a:t>, öğretimin amacına uygun olarak, sunu sırasında kullanılacak araçlar ve değerlendirmede kullanılacak araçlar </a:t>
            </a:r>
            <a:r>
              <a:rPr lang="tr-TR" dirty="0" smtClean="0"/>
              <a:t>hazırlanır.</a:t>
            </a:r>
            <a:endParaRPr lang="tr-TR" dirty="0"/>
          </a:p>
          <a:p>
            <a:pPr marL="82296" indent="0">
              <a:buNone/>
            </a:pPr>
            <a:r>
              <a:rPr lang="tr-TR" dirty="0"/>
              <a:t>Açık anlatım yöntemiyle birebir ve grup öğretimi yapılabilir.</a:t>
            </a:r>
          </a:p>
          <a:p>
            <a:pPr marL="82296" indent="0">
              <a:buNone/>
            </a:pPr>
            <a:endParaRPr lang="tr-TR" dirty="0"/>
          </a:p>
        </p:txBody>
      </p:sp>
    </p:spTree>
    <p:extLst>
      <p:ext uri="{BB962C8B-B14F-4D97-AF65-F5344CB8AC3E}">
        <p14:creationId xmlns:p14="http://schemas.microsoft.com/office/powerpoint/2010/main" xmlns="" val="774292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82296" indent="0" algn="ctr">
              <a:buNone/>
            </a:pPr>
            <a:r>
              <a:rPr lang="tr-TR" sz="4400" dirty="0" smtClean="0">
                <a:effectLst>
                  <a:outerShdw blurRad="38100" dist="38100" dir="2700000" algn="tl">
                    <a:srgbClr val="000000">
                      <a:alpha val="43137"/>
                    </a:srgbClr>
                  </a:outerShdw>
                </a:effectLst>
                <a:latin typeface="Comic Sans MS" pitchFamily="66" charset="0"/>
              </a:rPr>
              <a:t>HER ÇOCUK MATEMATİĞİ ÖĞRENEBİLİR.</a:t>
            </a:r>
            <a:endParaRPr lang="tr-TR" sz="44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362368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a:t>Eğer sınıftaki öğrencinin performans düzeyleri birbirinden farklılık gösteriyorsa ve sınıfta birden fazla öğretmen bulunuyorsa bir sınıfta iki yada daha çok grupla</a:t>
            </a:r>
            <a:r>
              <a:rPr lang="tr-TR" dirty="0" smtClean="0"/>
              <a:t>, aynı konunun değişik </a:t>
            </a:r>
            <a:r>
              <a:rPr lang="tr-TR" dirty="0"/>
              <a:t>amaçları üzerine çalışılabilir</a:t>
            </a:r>
          </a:p>
          <a:p>
            <a:pPr marL="82296" indent="0">
              <a:buNone/>
            </a:pPr>
            <a:endParaRPr lang="tr-TR" dirty="0"/>
          </a:p>
        </p:txBody>
      </p:sp>
    </p:spTree>
    <p:extLst>
      <p:ext uri="{BB962C8B-B14F-4D97-AF65-F5344CB8AC3E}">
        <p14:creationId xmlns:p14="http://schemas.microsoft.com/office/powerpoint/2010/main" xmlns="" val="3319986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346050"/>
          </a:xfrm>
        </p:spPr>
        <p:txBody>
          <a:bodyPr>
            <a:normAutofit fontScale="90000"/>
          </a:bodyPr>
          <a:lstStyle/>
          <a:p>
            <a:endParaRPr lang="tr-TR" dirty="0"/>
          </a:p>
        </p:txBody>
      </p:sp>
      <p:sp>
        <p:nvSpPr>
          <p:cNvPr id="3" name="İçerik Yer Tutucusu 2"/>
          <p:cNvSpPr>
            <a:spLocks noGrp="1"/>
          </p:cNvSpPr>
          <p:nvPr>
            <p:ph idx="1"/>
          </p:nvPr>
        </p:nvSpPr>
        <p:spPr>
          <a:xfrm>
            <a:off x="1435608" y="1124744"/>
            <a:ext cx="7498080" cy="5123656"/>
          </a:xfrm>
        </p:spPr>
        <p:txBody>
          <a:bodyPr>
            <a:normAutofit lnSpcReduction="10000"/>
          </a:bodyPr>
          <a:lstStyle/>
          <a:p>
            <a:r>
              <a:rPr lang="tr-TR" dirty="0"/>
              <a:t>Sunuya başlarken, öncelikle çocuklara ne öğretileceği açık olarak söylenmelidir.</a:t>
            </a:r>
          </a:p>
          <a:p>
            <a:r>
              <a:rPr lang="tr-TR" dirty="0"/>
              <a:t>Sunu sırasında kullanılacak araçlar kabaca öğrencilere gösterilip</a:t>
            </a:r>
            <a:r>
              <a:rPr lang="tr-TR" dirty="0" smtClean="0"/>
              <a:t>, </a:t>
            </a:r>
            <a:r>
              <a:rPr lang="tr-TR" dirty="0"/>
              <a:t>incelemelerine izin verilir.</a:t>
            </a:r>
          </a:p>
          <a:p>
            <a:r>
              <a:rPr lang="tr-TR" dirty="0"/>
              <a:t>Daha sonra sunu sırasında kullanılacak birinci araç seti çıkarılır.(bir olumlu-bir olumsuz </a:t>
            </a:r>
            <a:r>
              <a:rPr lang="tr-TR" dirty="0" smtClean="0"/>
              <a:t>örnek.1 rakamının yazılı olduğu kart, 5 rakamının yazılı olduğu kart. )</a:t>
            </a:r>
            <a:endParaRPr lang="tr-TR" dirty="0"/>
          </a:p>
          <a:p>
            <a:pPr marL="82296" indent="0">
              <a:buNone/>
            </a:pPr>
            <a:endParaRPr lang="tr-TR" dirty="0"/>
          </a:p>
        </p:txBody>
      </p:sp>
    </p:spTree>
    <p:extLst>
      <p:ext uri="{BB962C8B-B14F-4D97-AF65-F5344CB8AC3E}">
        <p14:creationId xmlns:p14="http://schemas.microsoft.com/office/powerpoint/2010/main" xmlns="" val="139862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74638"/>
            <a:ext cx="8100392" cy="850106"/>
          </a:xfrm>
        </p:spPr>
        <p:txBody>
          <a:bodyPr>
            <a:noAutofit/>
          </a:bodyPr>
          <a:lstStyle/>
          <a:p>
            <a:r>
              <a:rPr lang="tr-TR" sz="2800" dirty="0"/>
              <a:t>A</a:t>
            </a:r>
            <a:r>
              <a:rPr lang="tr-TR" sz="2800" dirty="0" smtClean="0"/>
              <a:t>çık </a:t>
            </a:r>
            <a:r>
              <a:rPr lang="tr-TR" sz="2800" dirty="0"/>
              <a:t>anlatım yöntemine göre oluşturulmuş ‘1 </a:t>
            </a:r>
            <a:r>
              <a:rPr lang="tr-TR" sz="2800" dirty="0" smtClean="0"/>
              <a:t>kavramı </a:t>
            </a:r>
            <a:r>
              <a:rPr lang="tr-TR" sz="2800" dirty="0"/>
              <a:t>ile ilgili bildirim </a:t>
            </a:r>
            <a:r>
              <a:rPr lang="tr-TR" sz="2800" dirty="0" smtClean="0"/>
              <a:t>örneği </a:t>
            </a:r>
            <a:endParaRPr lang="tr-TR" sz="2800" dirty="0"/>
          </a:p>
        </p:txBody>
      </p:sp>
      <p:sp>
        <p:nvSpPr>
          <p:cNvPr id="3" name="İçerik Yer Tutucusu 2"/>
          <p:cNvSpPr>
            <a:spLocks noGrp="1"/>
          </p:cNvSpPr>
          <p:nvPr>
            <p:ph idx="1"/>
          </p:nvPr>
        </p:nvSpPr>
        <p:spPr/>
        <p:txBody>
          <a:bodyPr>
            <a:normAutofit fontScale="62500" lnSpcReduction="20000"/>
          </a:bodyPr>
          <a:lstStyle/>
          <a:p>
            <a:pPr marL="596646" indent="-514350">
              <a:buAutoNum type="arabicPeriod"/>
            </a:pPr>
            <a:r>
              <a:rPr lang="tr-TR" dirty="0" smtClean="0"/>
              <a:t>Aynı </a:t>
            </a:r>
            <a:r>
              <a:rPr lang="tr-TR" dirty="0" err="1"/>
              <a:t>türde,aynı</a:t>
            </a:r>
            <a:r>
              <a:rPr lang="tr-TR" dirty="0"/>
              <a:t> </a:t>
            </a:r>
            <a:r>
              <a:rPr lang="tr-TR" dirty="0" smtClean="0"/>
              <a:t>tipte,2(4) </a:t>
            </a:r>
            <a:r>
              <a:rPr lang="tr-TR" dirty="0"/>
              <a:t>farklı </a:t>
            </a:r>
            <a:r>
              <a:rPr lang="tr-TR" dirty="0" smtClean="0"/>
              <a:t>sayıdaki sayı kartı arasından </a:t>
            </a:r>
            <a:r>
              <a:rPr lang="tr-TR" dirty="0"/>
              <a:t>, ‘1 </a:t>
            </a:r>
            <a:r>
              <a:rPr lang="tr-TR" dirty="0" smtClean="0"/>
              <a:t>olanı </a:t>
            </a:r>
            <a:r>
              <a:rPr lang="tr-TR" dirty="0"/>
              <a:t>göster’ denildiğinde. </a:t>
            </a:r>
            <a:r>
              <a:rPr lang="tr-TR" dirty="0" smtClean="0"/>
              <a:t>1  </a:t>
            </a:r>
            <a:r>
              <a:rPr lang="tr-TR" dirty="0"/>
              <a:t>olanı gösterir. </a:t>
            </a:r>
            <a:endParaRPr lang="tr-TR" dirty="0" smtClean="0"/>
          </a:p>
          <a:p>
            <a:pPr marL="596646" indent="-514350">
              <a:buAutoNum type="arabicPeriod"/>
            </a:pPr>
            <a:r>
              <a:rPr lang="tr-TR" dirty="0" smtClean="0"/>
              <a:t> </a:t>
            </a:r>
            <a:r>
              <a:rPr lang="tr-TR" dirty="0"/>
              <a:t>Aynı türde , aynı </a:t>
            </a:r>
            <a:r>
              <a:rPr lang="tr-TR" dirty="0" smtClean="0"/>
              <a:t>tipte,2(4) </a:t>
            </a:r>
            <a:r>
              <a:rPr lang="tr-TR" dirty="0"/>
              <a:t>farklı sayıdaki </a:t>
            </a:r>
            <a:r>
              <a:rPr lang="tr-TR" dirty="0" smtClean="0"/>
              <a:t>sayı resimleri </a:t>
            </a:r>
            <a:r>
              <a:rPr lang="tr-TR" dirty="0"/>
              <a:t>arasından, ‘</a:t>
            </a:r>
            <a:r>
              <a:rPr lang="tr-TR" dirty="0" smtClean="0"/>
              <a:t>1 </a:t>
            </a:r>
            <a:r>
              <a:rPr lang="tr-TR" dirty="0"/>
              <a:t>olanı göster’ denildiğinde </a:t>
            </a:r>
            <a:r>
              <a:rPr lang="tr-TR" dirty="0" smtClean="0"/>
              <a:t>1 </a:t>
            </a:r>
            <a:r>
              <a:rPr lang="tr-TR" dirty="0"/>
              <a:t>olanı gösterir</a:t>
            </a:r>
            <a:r>
              <a:rPr lang="tr-TR" dirty="0" smtClean="0"/>
              <a:t>.</a:t>
            </a:r>
          </a:p>
          <a:p>
            <a:pPr marL="596646" indent="-514350">
              <a:buAutoNum type="arabicPeriod"/>
            </a:pPr>
            <a:r>
              <a:rPr lang="tr-TR" dirty="0" smtClean="0"/>
              <a:t> </a:t>
            </a:r>
            <a:r>
              <a:rPr lang="tr-TR" dirty="0"/>
              <a:t>Aynı türde , aynı </a:t>
            </a:r>
            <a:r>
              <a:rPr lang="tr-TR" dirty="0" smtClean="0"/>
              <a:t>tipte,2(4) </a:t>
            </a:r>
            <a:r>
              <a:rPr lang="tr-TR" dirty="0"/>
              <a:t>farklı </a:t>
            </a:r>
            <a:r>
              <a:rPr lang="tr-TR" dirty="0" smtClean="0"/>
              <a:t>sayıdaki sayı kartı </a:t>
            </a:r>
            <a:r>
              <a:rPr lang="tr-TR" dirty="0"/>
              <a:t>ve </a:t>
            </a:r>
            <a:r>
              <a:rPr lang="tr-TR" dirty="0" smtClean="0"/>
              <a:t>sayı resmi </a:t>
            </a:r>
            <a:r>
              <a:rPr lang="tr-TR" dirty="0"/>
              <a:t>arasından 1 </a:t>
            </a:r>
            <a:r>
              <a:rPr lang="tr-TR" dirty="0" smtClean="0"/>
              <a:t> olan </a:t>
            </a:r>
            <a:r>
              <a:rPr lang="tr-TR" dirty="0"/>
              <a:t>gösterilip ‘Bu kaç </a:t>
            </a:r>
            <a:r>
              <a:rPr lang="tr-TR" dirty="0" smtClean="0"/>
              <a:t>?</a:t>
            </a:r>
            <a:r>
              <a:rPr lang="tr-TR" dirty="0"/>
              <a:t>’diye sorulduğunda , 1 </a:t>
            </a:r>
            <a:r>
              <a:rPr lang="tr-TR" dirty="0" smtClean="0"/>
              <a:t> </a:t>
            </a:r>
            <a:r>
              <a:rPr lang="tr-TR" dirty="0"/>
              <a:t>olduğunu gösterir</a:t>
            </a:r>
            <a:r>
              <a:rPr lang="tr-TR" dirty="0" smtClean="0"/>
              <a:t>.</a:t>
            </a:r>
          </a:p>
          <a:p>
            <a:pPr marL="596646" indent="-514350">
              <a:buAutoNum type="arabicPeriod"/>
            </a:pPr>
            <a:r>
              <a:rPr lang="tr-TR" dirty="0" smtClean="0"/>
              <a:t>Farklı </a:t>
            </a:r>
            <a:r>
              <a:rPr lang="tr-TR" dirty="0"/>
              <a:t>türde, </a:t>
            </a:r>
            <a:r>
              <a:rPr lang="tr-TR" dirty="0" smtClean="0"/>
              <a:t>2 (4) </a:t>
            </a:r>
            <a:r>
              <a:rPr lang="tr-TR" dirty="0"/>
              <a:t>farklı sayıdaki </a:t>
            </a:r>
            <a:r>
              <a:rPr lang="tr-TR" dirty="0" smtClean="0"/>
              <a:t>sayı kartı </a:t>
            </a:r>
            <a:r>
              <a:rPr lang="tr-TR" dirty="0"/>
              <a:t>arasından , ‘</a:t>
            </a:r>
            <a:r>
              <a:rPr lang="tr-TR" dirty="0" smtClean="0"/>
              <a:t>1 </a:t>
            </a:r>
            <a:r>
              <a:rPr lang="tr-TR" dirty="0"/>
              <a:t>olanı göster’ denildiğinde </a:t>
            </a:r>
            <a:r>
              <a:rPr lang="tr-TR" dirty="0" smtClean="0"/>
              <a:t>1 </a:t>
            </a:r>
            <a:r>
              <a:rPr lang="tr-TR" dirty="0"/>
              <a:t>olanı gösterir. </a:t>
            </a:r>
            <a:endParaRPr lang="tr-TR" dirty="0" smtClean="0"/>
          </a:p>
          <a:p>
            <a:pPr marL="596646" indent="-514350">
              <a:buAutoNum type="arabicPeriod"/>
            </a:pPr>
            <a:r>
              <a:rPr lang="tr-TR" dirty="0" smtClean="0"/>
              <a:t>Farklı </a:t>
            </a:r>
            <a:r>
              <a:rPr lang="tr-TR" dirty="0"/>
              <a:t>türde, </a:t>
            </a:r>
            <a:r>
              <a:rPr lang="tr-TR" dirty="0" smtClean="0"/>
              <a:t>2 (4)farklı </a:t>
            </a:r>
            <a:r>
              <a:rPr lang="tr-TR" dirty="0"/>
              <a:t>sayıdaki </a:t>
            </a:r>
            <a:r>
              <a:rPr lang="tr-TR" dirty="0" smtClean="0"/>
              <a:t>sayı </a:t>
            </a:r>
            <a:r>
              <a:rPr lang="tr-TR" dirty="0"/>
              <a:t>resimleri arasından, ‘</a:t>
            </a:r>
            <a:r>
              <a:rPr lang="tr-TR" dirty="0" smtClean="0"/>
              <a:t>1 </a:t>
            </a:r>
            <a:r>
              <a:rPr lang="tr-TR" dirty="0"/>
              <a:t>olanı göster’ denildiğinde </a:t>
            </a:r>
            <a:r>
              <a:rPr lang="tr-TR" dirty="0" smtClean="0"/>
              <a:t>1 </a:t>
            </a:r>
            <a:r>
              <a:rPr lang="tr-TR" dirty="0"/>
              <a:t>olanı gösterir. </a:t>
            </a:r>
            <a:endParaRPr lang="tr-TR" dirty="0" smtClean="0"/>
          </a:p>
          <a:p>
            <a:pPr marL="596646" indent="-514350">
              <a:buAutoNum type="arabicPeriod"/>
            </a:pPr>
            <a:r>
              <a:rPr lang="tr-TR" dirty="0" smtClean="0"/>
              <a:t>Farklı türde,2 (4) farklı </a:t>
            </a:r>
            <a:r>
              <a:rPr lang="tr-TR" dirty="0"/>
              <a:t>sayıdaki </a:t>
            </a:r>
            <a:r>
              <a:rPr lang="tr-TR" dirty="0" smtClean="0"/>
              <a:t>sayı kartı </a:t>
            </a:r>
            <a:r>
              <a:rPr lang="tr-TR" dirty="0"/>
              <a:t>ve </a:t>
            </a:r>
            <a:r>
              <a:rPr lang="tr-TR" dirty="0" smtClean="0"/>
              <a:t>sayı </a:t>
            </a:r>
            <a:r>
              <a:rPr lang="tr-TR" dirty="0"/>
              <a:t>resmi arasından , 1 </a:t>
            </a:r>
            <a:r>
              <a:rPr lang="tr-TR" dirty="0" smtClean="0"/>
              <a:t> </a:t>
            </a:r>
            <a:r>
              <a:rPr lang="tr-TR" dirty="0"/>
              <a:t>olan </a:t>
            </a:r>
            <a:r>
              <a:rPr lang="tr-TR" dirty="0" smtClean="0"/>
              <a:t>gösterilip ‘</a:t>
            </a:r>
            <a:r>
              <a:rPr lang="tr-TR" dirty="0"/>
              <a:t>Bu kaç </a:t>
            </a:r>
            <a:r>
              <a:rPr lang="tr-TR" dirty="0" smtClean="0"/>
              <a:t>?</a:t>
            </a:r>
            <a:r>
              <a:rPr lang="tr-TR" dirty="0"/>
              <a:t>’diye sorulduğunda , 1 </a:t>
            </a:r>
            <a:r>
              <a:rPr lang="tr-TR" dirty="0" smtClean="0"/>
              <a:t> </a:t>
            </a:r>
            <a:r>
              <a:rPr lang="tr-TR" dirty="0"/>
              <a:t>olduğunu gösterir. </a:t>
            </a:r>
            <a:endParaRPr lang="tr-TR" dirty="0" smtClean="0"/>
          </a:p>
          <a:p>
            <a:pPr marL="596646" indent="-514350">
              <a:buAutoNum type="arabicPeriod"/>
            </a:pPr>
            <a:endParaRPr lang="tr-TR" dirty="0"/>
          </a:p>
        </p:txBody>
      </p:sp>
    </p:spTree>
    <p:extLst>
      <p:ext uri="{BB962C8B-B14F-4D97-AF65-F5344CB8AC3E}">
        <p14:creationId xmlns:p14="http://schemas.microsoft.com/office/powerpoint/2010/main" xmlns="" val="408672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82296" indent="0">
              <a:buNone/>
            </a:pPr>
            <a:r>
              <a:rPr lang="tr-TR" dirty="0"/>
              <a:t>Öğretmen önce </a:t>
            </a:r>
            <a:r>
              <a:rPr lang="tr-TR" dirty="0" smtClean="0"/>
              <a:t>1 ve 5 rakamlarının yazılı olduğu kartları eline </a:t>
            </a:r>
            <a:r>
              <a:rPr lang="tr-TR" dirty="0"/>
              <a:t>alır</a:t>
            </a:r>
            <a:r>
              <a:rPr lang="tr-TR" dirty="0" smtClean="0"/>
              <a:t>. Öğrencilerin </a:t>
            </a:r>
            <a:r>
              <a:rPr lang="tr-TR" dirty="0"/>
              <a:t>göz </a:t>
            </a:r>
            <a:r>
              <a:rPr lang="tr-TR" dirty="0" smtClean="0"/>
              <a:t>hizasına 1 olan kartı getirerek; ‘bu 1’ der. Sonra diğer kartı öne çıkararak ‘bu 1 değil’ der.</a:t>
            </a:r>
            <a:endParaRPr lang="tr-TR" dirty="0"/>
          </a:p>
        </p:txBody>
      </p:sp>
    </p:spTree>
    <p:extLst>
      <p:ext uri="{BB962C8B-B14F-4D97-AF65-F5344CB8AC3E}">
        <p14:creationId xmlns:p14="http://schemas.microsoft.com/office/powerpoint/2010/main" xmlns="" val="416013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82296" indent="0">
              <a:buNone/>
            </a:pPr>
            <a:r>
              <a:rPr lang="tr-TR" dirty="0"/>
              <a:t>Sonra her iki </a:t>
            </a:r>
            <a:r>
              <a:rPr lang="tr-TR" dirty="0" smtClean="0"/>
              <a:t>kartı aralarında </a:t>
            </a:r>
            <a:r>
              <a:rPr lang="tr-TR" dirty="0"/>
              <a:t>boşluk olacak şekilde yan yana öğrencinin önüne koyar.</a:t>
            </a:r>
          </a:p>
          <a:p>
            <a:pPr marL="82296" indent="0">
              <a:buNone/>
            </a:pPr>
            <a:r>
              <a:rPr lang="tr-TR" dirty="0"/>
              <a:t>Her iki </a:t>
            </a:r>
            <a:r>
              <a:rPr lang="tr-TR" dirty="0" smtClean="0"/>
              <a:t>kartı öğrenciye </a:t>
            </a:r>
            <a:r>
              <a:rPr lang="tr-TR" dirty="0"/>
              <a:t>incelettirir.</a:t>
            </a:r>
          </a:p>
          <a:p>
            <a:pPr marL="82296" indent="0">
              <a:buNone/>
            </a:pPr>
            <a:r>
              <a:rPr lang="tr-TR" dirty="0" smtClean="0"/>
              <a:t>Sonra </a:t>
            </a:r>
            <a:r>
              <a:rPr lang="tr-TR" dirty="0"/>
              <a:t>’’önündekilere bak</a:t>
            </a:r>
            <a:r>
              <a:rPr lang="tr-TR" dirty="0" smtClean="0"/>
              <a:t>, 1olanı </a:t>
            </a:r>
            <a:r>
              <a:rPr lang="tr-TR" dirty="0"/>
              <a:t>göster’’ denir.</a:t>
            </a:r>
          </a:p>
          <a:p>
            <a:pPr marL="82296" indent="0">
              <a:buNone/>
            </a:pPr>
            <a:r>
              <a:rPr lang="tr-TR" dirty="0"/>
              <a:t>Gösterirse daha önceden belirlenen </a:t>
            </a:r>
            <a:r>
              <a:rPr lang="tr-TR" dirty="0" err="1"/>
              <a:t>pekiştireçle</a:t>
            </a:r>
            <a:r>
              <a:rPr lang="tr-TR" dirty="0"/>
              <a:t> pekiştirilir.</a:t>
            </a:r>
          </a:p>
          <a:p>
            <a:pPr marL="82296" indent="0">
              <a:buNone/>
            </a:pPr>
            <a:endParaRPr lang="tr-TR" dirty="0"/>
          </a:p>
        </p:txBody>
      </p:sp>
    </p:spTree>
    <p:extLst>
      <p:ext uri="{BB962C8B-B14F-4D97-AF65-F5344CB8AC3E}">
        <p14:creationId xmlns:p14="http://schemas.microsoft.com/office/powerpoint/2010/main" xmlns="" val="1518629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202034"/>
          </a:xfrm>
        </p:spPr>
        <p:txBody>
          <a:bodyPr>
            <a:normAutofit fontScale="90000"/>
          </a:bodyPr>
          <a:lstStyle/>
          <a:p>
            <a:endParaRPr lang="tr-TR" dirty="0"/>
          </a:p>
        </p:txBody>
      </p:sp>
      <p:sp>
        <p:nvSpPr>
          <p:cNvPr id="3" name="İçerik Yer Tutucusu 2"/>
          <p:cNvSpPr>
            <a:spLocks noGrp="1"/>
          </p:cNvSpPr>
          <p:nvPr>
            <p:ph idx="1"/>
          </p:nvPr>
        </p:nvSpPr>
        <p:spPr>
          <a:xfrm>
            <a:off x="1435608" y="692696"/>
            <a:ext cx="7498080" cy="5555704"/>
          </a:xfrm>
        </p:spPr>
        <p:txBody>
          <a:bodyPr>
            <a:normAutofit lnSpcReduction="10000"/>
          </a:bodyPr>
          <a:lstStyle/>
          <a:p>
            <a:pPr marL="82296" indent="0">
              <a:buNone/>
            </a:pPr>
            <a:r>
              <a:rPr lang="tr-TR" dirty="0"/>
              <a:t>Eğer çocuk yanlış tepki verirse</a:t>
            </a:r>
            <a:r>
              <a:rPr lang="tr-TR" dirty="0" smtClean="0"/>
              <a:t>, hiçbir </a:t>
            </a:r>
            <a:r>
              <a:rPr lang="tr-TR" dirty="0"/>
              <a:t>şey söylemeden</a:t>
            </a:r>
            <a:r>
              <a:rPr lang="tr-TR" dirty="0" smtClean="0"/>
              <a:t>, araçlar </a:t>
            </a:r>
            <a:r>
              <a:rPr lang="tr-TR" dirty="0"/>
              <a:t>toplanır</a:t>
            </a:r>
            <a:r>
              <a:rPr lang="tr-TR" dirty="0" smtClean="0"/>
              <a:t>, sunu </a:t>
            </a:r>
            <a:r>
              <a:rPr lang="tr-TR" dirty="0"/>
              <a:t>tekrar edilir</a:t>
            </a:r>
            <a:r>
              <a:rPr lang="tr-TR" dirty="0" smtClean="0"/>
              <a:t>. Aynı </a:t>
            </a:r>
            <a:r>
              <a:rPr lang="tr-TR" dirty="0"/>
              <a:t>şekilde araçlar incelettirilip soru yönergesi tekrar edilir.</a:t>
            </a:r>
          </a:p>
          <a:p>
            <a:pPr marL="82296" indent="0">
              <a:buNone/>
            </a:pPr>
            <a:r>
              <a:rPr lang="tr-TR" dirty="0"/>
              <a:t>Ö</a:t>
            </a:r>
            <a:r>
              <a:rPr lang="tr-TR" dirty="0" smtClean="0"/>
              <a:t>ğrencinin </a:t>
            </a:r>
            <a:r>
              <a:rPr lang="tr-TR" dirty="0"/>
              <a:t>doğru tepkileri betimlenerek pekiştirilir.(</a:t>
            </a:r>
            <a:r>
              <a:rPr lang="tr-TR" dirty="0" smtClean="0"/>
              <a:t>aferin 1 olanı gösterdin.)</a:t>
            </a:r>
            <a:endParaRPr lang="tr-TR" dirty="0"/>
          </a:p>
          <a:p>
            <a:pPr marL="82296" indent="0">
              <a:buNone/>
            </a:pPr>
            <a:r>
              <a:rPr lang="tr-TR" dirty="0" smtClean="0"/>
              <a:t>Sonra diğer araç seti ile </a:t>
            </a:r>
            <a:r>
              <a:rPr lang="tr-TR" dirty="0"/>
              <a:t>tekrar araçlar incelettirilerek ‘’hangisi </a:t>
            </a:r>
            <a:r>
              <a:rPr lang="tr-TR" dirty="0" smtClean="0"/>
              <a:t>1 değil </a:t>
            </a:r>
            <a:r>
              <a:rPr lang="tr-TR" dirty="0"/>
              <a:t>göster</a:t>
            </a:r>
            <a:r>
              <a:rPr lang="tr-TR" dirty="0" smtClean="0"/>
              <a:t>’’ denilir</a:t>
            </a:r>
            <a:r>
              <a:rPr lang="tr-TR" dirty="0"/>
              <a:t>.</a:t>
            </a:r>
          </a:p>
          <a:p>
            <a:pPr marL="82296" indent="0">
              <a:buNone/>
            </a:pPr>
            <a:r>
              <a:rPr lang="tr-TR" dirty="0"/>
              <a:t>Gösterdiğinde </a:t>
            </a:r>
            <a:r>
              <a:rPr lang="tr-TR" dirty="0" smtClean="0"/>
              <a:t>‘aferin bu 1 değil’ </a:t>
            </a:r>
            <a:r>
              <a:rPr lang="tr-TR" dirty="0"/>
              <a:t>diye öğrencinin doğru davranışı pekiştirilir. </a:t>
            </a:r>
          </a:p>
          <a:p>
            <a:pPr marL="82296" indent="0">
              <a:buNone/>
            </a:pPr>
            <a:endParaRPr lang="tr-TR" dirty="0"/>
          </a:p>
        </p:txBody>
      </p:sp>
    </p:spTree>
    <p:extLst>
      <p:ext uri="{BB962C8B-B14F-4D97-AF65-F5344CB8AC3E}">
        <p14:creationId xmlns:p14="http://schemas.microsoft.com/office/powerpoint/2010/main" xmlns="" val="3909923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130026"/>
          </a:xfrm>
        </p:spPr>
        <p:txBody>
          <a:bodyPr>
            <a:normAutofit fontScale="90000"/>
          </a:bodyPr>
          <a:lstStyle/>
          <a:p>
            <a:endParaRPr lang="tr-TR" dirty="0"/>
          </a:p>
        </p:txBody>
      </p:sp>
      <p:sp>
        <p:nvSpPr>
          <p:cNvPr id="3" name="İçerik Yer Tutucusu 2"/>
          <p:cNvSpPr>
            <a:spLocks noGrp="1"/>
          </p:cNvSpPr>
          <p:nvPr>
            <p:ph idx="1"/>
          </p:nvPr>
        </p:nvSpPr>
        <p:spPr>
          <a:xfrm>
            <a:off x="1435608" y="1052736"/>
            <a:ext cx="7498080" cy="5195664"/>
          </a:xfrm>
        </p:spPr>
        <p:txBody>
          <a:bodyPr/>
          <a:lstStyle/>
          <a:p>
            <a:pPr marL="82296" indent="0">
              <a:buNone/>
            </a:pPr>
            <a:r>
              <a:rPr lang="tr-TR" dirty="0"/>
              <a:t>Tüm çocuklara birinci araç setiyle olumlu olumsuz örnekleri doğru olarak gösterildikten sonra </a:t>
            </a:r>
            <a:r>
              <a:rPr lang="tr-TR" dirty="0" smtClean="0"/>
              <a:t>1 olan </a:t>
            </a:r>
            <a:r>
              <a:rPr lang="tr-TR" dirty="0"/>
              <a:t>bir tarafa</a:t>
            </a:r>
            <a:r>
              <a:rPr lang="tr-TR" dirty="0" smtClean="0"/>
              <a:t>, 1 olmayan </a:t>
            </a:r>
            <a:r>
              <a:rPr lang="tr-TR" dirty="0"/>
              <a:t>diğer tarafa olacak şekilde bir masanın üstüne yada panoya yerleştirilir.</a:t>
            </a:r>
          </a:p>
          <a:p>
            <a:pPr marL="82296" indent="0">
              <a:buNone/>
            </a:pPr>
            <a:r>
              <a:rPr lang="tr-TR" dirty="0"/>
              <a:t>Yerleştirme işi öğrencilere yaptırılarak öğrencilerin sınıf kontrolü sağlanır.</a:t>
            </a:r>
          </a:p>
          <a:p>
            <a:pPr marL="82296" indent="0">
              <a:buNone/>
            </a:pPr>
            <a:endParaRPr lang="tr-TR" dirty="0"/>
          </a:p>
        </p:txBody>
      </p:sp>
    </p:spTree>
    <p:extLst>
      <p:ext uri="{BB962C8B-B14F-4D97-AF65-F5344CB8AC3E}">
        <p14:creationId xmlns:p14="http://schemas.microsoft.com/office/powerpoint/2010/main" xmlns="" val="1764984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346050"/>
          </a:xfrm>
        </p:spPr>
        <p:txBody>
          <a:bodyPr>
            <a:normAutofit fontScale="90000"/>
          </a:bodyPr>
          <a:lstStyle/>
          <a:p>
            <a:endParaRPr lang="tr-TR" dirty="0"/>
          </a:p>
        </p:txBody>
      </p:sp>
      <p:sp>
        <p:nvSpPr>
          <p:cNvPr id="3" name="İçerik Yer Tutucusu 2"/>
          <p:cNvSpPr>
            <a:spLocks noGrp="1"/>
          </p:cNvSpPr>
          <p:nvPr>
            <p:ph idx="1"/>
          </p:nvPr>
        </p:nvSpPr>
        <p:spPr/>
        <p:txBody>
          <a:bodyPr/>
          <a:lstStyle/>
          <a:p>
            <a:pPr marL="82296" indent="0">
              <a:buNone/>
            </a:pPr>
            <a:r>
              <a:rPr lang="tr-TR" dirty="0"/>
              <a:t>İlk araç setiyle amaç gerçekleştirildikten sonra </a:t>
            </a:r>
            <a:r>
              <a:rPr lang="tr-TR" dirty="0" smtClean="0"/>
              <a:t>amaç içinde </a:t>
            </a:r>
            <a:r>
              <a:rPr lang="tr-TR" dirty="0"/>
              <a:t>belirtilen </a:t>
            </a:r>
            <a:r>
              <a:rPr lang="tr-TR" dirty="0" smtClean="0"/>
              <a:t> ölçüte göre hazırlanmış olan araç </a:t>
            </a:r>
            <a:r>
              <a:rPr lang="tr-TR" dirty="0"/>
              <a:t>seti kadar sunu yapılır ve aynı işlemler tekrarlanır.</a:t>
            </a:r>
          </a:p>
          <a:p>
            <a:pPr marL="82296" indent="0">
              <a:buNone/>
            </a:pPr>
            <a:r>
              <a:rPr lang="tr-TR" dirty="0"/>
              <a:t>O amaçla ilgili öğretim bittikten sonra araç seti ortadan kaldırılır.</a:t>
            </a:r>
          </a:p>
          <a:p>
            <a:pPr marL="82296" indent="0">
              <a:buNone/>
            </a:pPr>
            <a:endParaRPr lang="tr-TR" dirty="0"/>
          </a:p>
        </p:txBody>
      </p:sp>
    </p:spTree>
    <p:extLst>
      <p:ext uri="{BB962C8B-B14F-4D97-AF65-F5344CB8AC3E}">
        <p14:creationId xmlns:p14="http://schemas.microsoft.com/office/powerpoint/2010/main" xmlns="" val="2757052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82296" indent="0">
              <a:buNone/>
            </a:pPr>
            <a:r>
              <a:rPr lang="tr-TR" dirty="0"/>
              <a:t>Daha sonra </a:t>
            </a:r>
            <a:r>
              <a:rPr lang="tr-TR" dirty="0" smtClean="0"/>
              <a:t>öğretim sonrası değerlendirmede </a:t>
            </a:r>
            <a:r>
              <a:rPr lang="tr-TR" dirty="0"/>
              <a:t>kullanılacak araç seti çıkarılır</a:t>
            </a:r>
            <a:r>
              <a:rPr lang="tr-TR" dirty="0" smtClean="0"/>
              <a:t>. Çocuğun </a:t>
            </a:r>
            <a:r>
              <a:rPr lang="tr-TR" dirty="0"/>
              <a:t>önüne konur.</a:t>
            </a:r>
          </a:p>
          <a:p>
            <a:pPr marL="82296" indent="0">
              <a:buNone/>
            </a:pPr>
            <a:r>
              <a:rPr lang="tr-TR" dirty="0"/>
              <a:t>Araçlara tek tek bakması sağlandıktan sonra</a:t>
            </a:r>
            <a:r>
              <a:rPr lang="tr-TR" dirty="0" smtClean="0"/>
              <a:t>; olumlu </a:t>
            </a:r>
            <a:r>
              <a:rPr lang="tr-TR" dirty="0"/>
              <a:t>örneği </a:t>
            </a:r>
            <a:r>
              <a:rPr lang="tr-TR" dirty="0" smtClean="0"/>
              <a:t>(1 olanı </a:t>
            </a:r>
            <a:r>
              <a:rPr lang="tr-TR" dirty="0"/>
              <a:t>) göstermesi,</a:t>
            </a:r>
          </a:p>
          <a:p>
            <a:pPr marL="82296" indent="0">
              <a:buNone/>
            </a:pPr>
            <a:r>
              <a:rPr lang="tr-TR" dirty="0"/>
              <a:t>Sonra olumsuz örneği </a:t>
            </a:r>
            <a:r>
              <a:rPr lang="tr-TR" dirty="0" smtClean="0"/>
              <a:t>(1 olmayanı)göstermesi </a:t>
            </a:r>
            <a:r>
              <a:rPr lang="tr-TR" dirty="0"/>
              <a:t>istenir.</a:t>
            </a:r>
          </a:p>
          <a:p>
            <a:pPr marL="82296" indent="0">
              <a:buNone/>
            </a:pPr>
            <a:r>
              <a:rPr lang="tr-TR" dirty="0"/>
              <a:t>Çocuk doğru tepki vermişse yine betimlenerek pekiştirilir.</a:t>
            </a:r>
          </a:p>
          <a:p>
            <a:pPr marL="82296" indent="0">
              <a:buNone/>
            </a:pPr>
            <a:endParaRPr lang="tr-TR" dirty="0"/>
          </a:p>
        </p:txBody>
      </p:sp>
    </p:spTree>
    <p:extLst>
      <p:ext uri="{BB962C8B-B14F-4D97-AF65-F5344CB8AC3E}">
        <p14:creationId xmlns:p14="http://schemas.microsoft.com/office/powerpoint/2010/main" xmlns="" val="259842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a:t>Dört defada en az üç tepki doğruysa amaç gerçekleşmiş sayılır.</a:t>
            </a:r>
          </a:p>
          <a:p>
            <a:pPr marL="82296" indent="0">
              <a:buNone/>
            </a:pPr>
            <a:r>
              <a:rPr lang="tr-TR" dirty="0"/>
              <a:t>Eğer ölçütü karşılayacak en az tepki sağlanamamışsa (3/4) sunu sırasında kullanılan araç setiyle değerlendirmeye devam edilerek ölçütün karşılanmasına çalışılır.</a:t>
            </a:r>
          </a:p>
          <a:p>
            <a:pPr marL="82296" indent="0">
              <a:buNone/>
            </a:pPr>
            <a:endParaRPr lang="tr-TR" dirty="0"/>
          </a:p>
        </p:txBody>
      </p:sp>
    </p:spTree>
    <p:extLst>
      <p:ext uri="{BB962C8B-B14F-4D97-AF65-F5344CB8AC3E}">
        <p14:creationId xmlns:p14="http://schemas.microsoft.com/office/powerpoint/2010/main" xmlns="" val="121856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MATEMATİK NEDİR?</a:t>
            </a:r>
          </a:p>
        </p:txBody>
      </p:sp>
      <p:sp>
        <p:nvSpPr>
          <p:cNvPr id="3" name="İçerik Yer Tutucusu 2"/>
          <p:cNvSpPr>
            <a:spLocks noGrp="1"/>
          </p:cNvSpPr>
          <p:nvPr>
            <p:ph idx="1"/>
          </p:nvPr>
        </p:nvSpPr>
        <p:spPr>
          <a:xfrm>
            <a:off x="1435608" y="2348880"/>
            <a:ext cx="7498080" cy="3899520"/>
          </a:xfrm>
        </p:spPr>
        <p:txBody>
          <a:bodyPr/>
          <a:lstStyle/>
          <a:p>
            <a:pPr marL="82296" indent="0" algn="ctr">
              <a:buNone/>
            </a:pPr>
            <a:r>
              <a:rPr lang="tr-TR" dirty="0" smtClean="0"/>
              <a:t>Günlük </a:t>
            </a:r>
            <a:r>
              <a:rPr lang="tr-TR" dirty="0"/>
              <a:t>yaşamda karşılaşılan problemleri çözmede başvurulan sayma, hesaplama, ölçme ve çizme işidir.</a:t>
            </a:r>
          </a:p>
        </p:txBody>
      </p:sp>
    </p:spTree>
    <p:extLst>
      <p:ext uri="{BB962C8B-B14F-4D97-AF65-F5344CB8AC3E}">
        <p14:creationId xmlns:p14="http://schemas.microsoft.com/office/powerpoint/2010/main" xmlns="" val="2557374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marL="82296" indent="0">
              <a:buNone/>
            </a:pPr>
            <a:r>
              <a:rPr lang="tr-TR" dirty="0"/>
              <a:t>Eğer bir ders saati içerisinde çocuk ölçütü </a:t>
            </a:r>
            <a:r>
              <a:rPr lang="tr-TR" dirty="0" smtClean="0"/>
              <a:t>karşılayamadı ise, çocuğun </a:t>
            </a:r>
            <a:r>
              <a:rPr lang="tr-TR" dirty="0"/>
              <a:t>doğru tepki verdiği bir anda ders bitirilir. Diğer ders saatine kadar amacın gerçekleşmemesine neden olan </a:t>
            </a:r>
            <a:r>
              <a:rPr lang="tr-TR" dirty="0" err="1"/>
              <a:t>öğretimsel</a:t>
            </a:r>
            <a:r>
              <a:rPr lang="tr-TR" dirty="0"/>
              <a:t> ögeler de (araç, </a:t>
            </a:r>
            <a:r>
              <a:rPr lang="tr-TR" dirty="0" err="1"/>
              <a:t>pekiştireçler</a:t>
            </a:r>
            <a:r>
              <a:rPr lang="tr-TR" dirty="0"/>
              <a:t>, öğretimin yapıldığında öğrencinin yeri</a:t>
            </a:r>
            <a:r>
              <a:rPr lang="tr-TR" dirty="0" smtClean="0"/>
              <a:t>, göz </a:t>
            </a:r>
            <a:r>
              <a:rPr lang="tr-TR" dirty="0"/>
              <a:t>hizasında yapılıp yapılmadığı) değişikliğe gidilerek öğretim amacı gerçekleştirmeye çalışılır.</a:t>
            </a:r>
          </a:p>
          <a:p>
            <a:pPr marL="82296" indent="0">
              <a:buNone/>
            </a:pPr>
            <a:endParaRPr lang="tr-TR" dirty="0"/>
          </a:p>
        </p:txBody>
      </p:sp>
    </p:spTree>
    <p:extLst>
      <p:ext uri="{BB962C8B-B14F-4D97-AF65-F5344CB8AC3E}">
        <p14:creationId xmlns:p14="http://schemas.microsoft.com/office/powerpoint/2010/main" xmlns="" val="2011110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err="1"/>
              <a:t>Basamaklandırılmış</a:t>
            </a:r>
            <a:r>
              <a:rPr lang="tr-TR" dirty="0"/>
              <a:t> Yöntem</a:t>
            </a:r>
            <a:br>
              <a:rPr lang="tr-TR" dirty="0"/>
            </a:br>
            <a:endParaRPr lang="tr-TR" dirty="0"/>
          </a:p>
        </p:txBody>
      </p:sp>
      <p:sp>
        <p:nvSpPr>
          <p:cNvPr id="3" name="İçerik Yer Tutucusu 2"/>
          <p:cNvSpPr>
            <a:spLocks noGrp="1"/>
          </p:cNvSpPr>
          <p:nvPr>
            <p:ph idx="1"/>
          </p:nvPr>
        </p:nvSpPr>
        <p:spPr/>
        <p:txBody>
          <a:bodyPr>
            <a:normAutofit fontScale="85000" lnSpcReduction="10000"/>
          </a:bodyPr>
          <a:lstStyle/>
          <a:p>
            <a:pPr marL="82296" indent="0">
              <a:buNone/>
            </a:pPr>
            <a:r>
              <a:rPr lang="tr-TR" dirty="0" err="1"/>
              <a:t>Cawley</a:t>
            </a:r>
            <a:r>
              <a:rPr lang="tr-TR" dirty="0"/>
              <a:t> ve arkadaşları tarafından özellikle zihin özürlü öğrencilere matematik kavram ve becerilerini kazandırmak için geliştirilen bir matematik beceri ve işlemleri öğretim modelidir. </a:t>
            </a:r>
          </a:p>
          <a:p>
            <a:pPr marL="82296" indent="0">
              <a:buNone/>
            </a:pPr>
            <a:r>
              <a:rPr lang="tr-TR" dirty="0"/>
              <a:t>Öğretilecek matematiksel kavram ya da beceri küçük basamaklara bölünmektedir. </a:t>
            </a:r>
          </a:p>
          <a:p>
            <a:pPr marL="82296" indent="0">
              <a:buNone/>
            </a:pPr>
            <a:r>
              <a:rPr lang="tr-TR" dirty="0"/>
              <a:t>Matematik beceri ve işlemlerin öğretiminde </a:t>
            </a:r>
            <a:r>
              <a:rPr lang="tr-TR" dirty="0" err="1"/>
              <a:t>öğretimsel</a:t>
            </a:r>
            <a:r>
              <a:rPr lang="tr-TR" dirty="0"/>
              <a:t> içeriğin ve materyallerin hazırlanıp sunulması için öğretmen, öğrenci ve öğretmen-öğrenci-materyal arasında kurulan etkileşimi içeren ve 16 değişik kombinasyondan oluşan bir öğretim modelidir.</a:t>
            </a:r>
          </a:p>
          <a:p>
            <a:pPr marL="82296" indent="0">
              <a:buNone/>
            </a:pPr>
            <a:endParaRPr lang="tr-TR" dirty="0"/>
          </a:p>
        </p:txBody>
      </p:sp>
    </p:spTree>
    <p:extLst>
      <p:ext uri="{BB962C8B-B14F-4D97-AF65-F5344CB8AC3E}">
        <p14:creationId xmlns:p14="http://schemas.microsoft.com/office/powerpoint/2010/main" xmlns="" val="1562114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58018"/>
          </a:xfrm>
        </p:spPr>
        <p:txBody>
          <a:bodyPr>
            <a:normAutofit fontScale="90000"/>
          </a:bodyPr>
          <a:lstStyle/>
          <a:p>
            <a:endParaRPr lang="tr-TR" dirty="0"/>
          </a:p>
        </p:txBody>
      </p:sp>
      <p:sp>
        <p:nvSpPr>
          <p:cNvPr id="3" name="İçerik Yer Tutucusu 2"/>
          <p:cNvSpPr>
            <a:spLocks noGrp="1"/>
          </p:cNvSpPr>
          <p:nvPr>
            <p:ph idx="1"/>
          </p:nvPr>
        </p:nvSpPr>
        <p:spPr>
          <a:xfrm>
            <a:off x="1435608" y="404664"/>
            <a:ext cx="7498080" cy="5843736"/>
          </a:xfrm>
        </p:spPr>
        <p:txBody>
          <a:bodyPr/>
          <a:lstStyle/>
          <a:p>
            <a:r>
              <a:rPr lang="tr-TR" dirty="0"/>
              <a:t>Öğretim süreci gerçek nesnelerle başlamakta, resimlerle devam etmekte ve yazılı ya da sözlü sembollerle tamamlanmaktadır.</a:t>
            </a:r>
          </a:p>
          <a:p>
            <a:r>
              <a:rPr lang="tr-TR" dirty="0"/>
              <a:t>Öğretmen-öğrenci etkileşimini, öğretmenin sunu düzeyini belirten girdi ve öğrencinin tepki düzeyini belirten çıktı davranışları oluşturmaktadır.</a:t>
            </a:r>
          </a:p>
          <a:p>
            <a:r>
              <a:rPr lang="tr-TR" dirty="0"/>
              <a:t>Her bir öğretim amacı için, öğretmenin ve öğrencinin davranışlarının açık olarak belirtilmesi gerekmektedir.</a:t>
            </a:r>
          </a:p>
          <a:p>
            <a:pPr marL="82296" indent="0">
              <a:buNone/>
            </a:pPr>
            <a:endParaRPr lang="tr-TR" dirty="0"/>
          </a:p>
        </p:txBody>
      </p:sp>
    </p:spTree>
    <p:extLst>
      <p:ext uri="{BB962C8B-B14F-4D97-AF65-F5344CB8AC3E}">
        <p14:creationId xmlns:p14="http://schemas.microsoft.com/office/powerpoint/2010/main" xmlns="" val="925709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435608" y="0"/>
            <a:ext cx="7498080" cy="274638"/>
          </a:xfrm>
        </p:spPr>
        <p:txBody>
          <a:bodyPr>
            <a:normAutofit fontScale="90000"/>
          </a:bodyPr>
          <a:lstStyle/>
          <a:p>
            <a:pPr algn="ctr"/>
            <a:r>
              <a:rPr lang="tr-TR" dirty="0"/>
              <a:t/>
            </a:r>
            <a:br>
              <a:rPr lang="tr-TR" dirty="0"/>
            </a:br>
            <a:endParaRPr lang="tr-TR"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8111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130026"/>
          </a:xfrm>
        </p:spPr>
        <p:txBody>
          <a:bodyPr>
            <a:normAutofit fontScale="90000"/>
          </a:bodyPr>
          <a:lstStyle/>
          <a:p>
            <a:endParaRPr lang="tr-TR" dirty="0"/>
          </a:p>
        </p:txBody>
      </p:sp>
      <p:sp>
        <p:nvSpPr>
          <p:cNvPr id="3" name="İçerik Yer Tutucusu 2"/>
          <p:cNvSpPr>
            <a:spLocks noGrp="1"/>
          </p:cNvSpPr>
          <p:nvPr>
            <p:ph idx="1"/>
          </p:nvPr>
        </p:nvSpPr>
        <p:spPr>
          <a:xfrm>
            <a:off x="1435608" y="692696"/>
            <a:ext cx="7498080" cy="5555704"/>
          </a:xfrm>
        </p:spPr>
        <p:txBody>
          <a:bodyPr>
            <a:normAutofit fontScale="77500" lnSpcReduction="20000"/>
          </a:bodyPr>
          <a:lstStyle/>
          <a:p>
            <a:pPr marL="82296" indent="0">
              <a:buNone/>
            </a:pPr>
            <a:r>
              <a:rPr lang="tr-TR" dirty="0"/>
              <a:t>Öğretmen-öğrenci etkileşimi dört basamağa ayrılmıştır. Öğretmenin:</a:t>
            </a:r>
          </a:p>
          <a:p>
            <a:pPr marL="82296" indent="0">
              <a:buNone/>
            </a:pPr>
            <a:endParaRPr lang="tr-TR" dirty="0"/>
          </a:p>
          <a:p>
            <a:pPr marL="82296" indent="0">
              <a:buNone/>
            </a:pPr>
            <a:r>
              <a:rPr lang="tr-TR" dirty="0">
                <a:solidFill>
                  <a:schemeClr val="accent3"/>
                </a:solidFill>
              </a:rPr>
              <a:t>Yap: </a:t>
            </a:r>
            <a:r>
              <a:rPr lang="tr-TR" dirty="0"/>
              <a:t>Gerçek nesnelerle</a:t>
            </a:r>
          </a:p>
          <a:p>
            <a:pPr marL="82296" indent="0">
              <a:buNone/>
            </a:pPr>
            <a:endParaRPr lang="tr-TR" dirty="0"/>
          </a:p>
          <a:p>
            <a:pPr marL="82296" indent="0">
              <a:buNone/>
            </a:pPr>
            <a:r>
              <a:rPr lang="tr-TR" dirty="0">
                <a:solidFill>
                  <a:schemeClr val="accent3"/>
                </a:solidFill>
              </a:rPr>
              <a:t>Göster: </a:t>
            </a:r>
            <a:r>
              <a:rPr lang="tr-TR" dirty="0"/>
              <a:t>Resimlerle</a:t>
            </a:r>
          </a:p>
          <a:p>
            <a:pPr marL="82296" indent="0">
              <a:buNone/>
            </a:pPr>
            <a:endParaRPr lang="tr-TR" dirty="0"/>
          </a:p>
          <a:p>
            <a:pPr marL="82296" indent="0">
              <a:buNone/>
            </a:pPr>
            <a:r>
              <a:rPr lang="tr-TR" dirty="0">
                <a:solidFill>
                  <a:schemeClr val="accent3"/>
                </a:solidFill>
              </a:rPr>
              <a:t>Söyle: </a:t>
            </a:r>
            <a:r>
              <a:rPr lang="tr-TR" dirty="0"/>
              <a:t>Sözlü sembollerle</a:t>
            </a:r>
          </a:p>
          <a:p>
            <a:pPr marL="82296" indent="0">
              <a:buNone/>
            </a:pPr>
            <a:endParaRPr lang="tr-TR" dirty="0"/>
          </a:p>
          <a:p>
            <a:pPr marL="82296" indent="0">
              <a:buNone/>
            </a:pPr>
            <a:r>
              <a:rPr lang="tr-TR" dirty="0">
                <a:solidFill>
                  <a:schemeClr val="accent3"/>
                </a:solidFill>
              </a:rPr>
              <a:t>Yaz: </a:t>
            </a:r>
            <a:r>
              <a:rPr lang="tr-TR" dirty="0"/>
              <a:t>Yazılı sembollerle sunu  yaptığı basamaklardır. </a:t>
            </a:r>
          </a:p>
          <a:p>
            <a:pPr marL="82296" indent="0">
              <a:buNone/>
            </a:pPr>
            <a:endParaRPr lang="tr-TR" dirty="0"/>
          </a:p>
          <a:p>
            <a:pPr marL="82296" indent="0">
              <a:buNone/>
            </a:pPr>
            <a:r>
              <a:rPr lang="tr-TR" dirty="0"/>
              <a:t>	</a:t>
            </a:r>
            <a:r>
              <a:rPr lang="tr-TR" sz="2300" dirty="0">
                <a:solidFill>
                  <a:schemeClr val="accent3"/>
                </a:solidFill>
              </a:rPr>
              <a:t>*** Bu basamaklar da kendi içlerinde, öğrencinin gerçekleştireceği davranışlara göre dörder alt basamağa ayrılmaktadır. </a:t>
            </a:r>
          </a:p>
          <a:p>
            <a:pPr marL="82296" indent="0">
              <a:buNone/>
            </a:pPr>
            <a:endParaRPr lang="tr-TR" dirty="0"/>
          </a:p>
        </p:txBody>
      </p:sp>
    </p:spTree>
    <p:extLst>
      <p:ext uri="{BB962C8B-B14F-4D97-AF65-F5344CB8AC3E}">
        <p14:creationId xmlns:p14="http://schemas.microsoft.com/office/powerpoint/2010/main" xmlns="" val="56339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202034"/>
          </a:xfrm>
        </p:spPr>
        <p:txBody>
          <a:bodyPr>
            <a:normAutofit fontScale="90000"/>
          </a:bodyPr>
          <a:lstStyle/>
          <a:p>
            <a:endParaRPr lang="tr-T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4197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675456"/>
            <a:ext cx="7498080" cy="216024"/>
          </a:xfrm>
        </p:spPr>
        <p:txBody>
          <a:bodyPr>
            <a:normAutofit fontScale="90000"/>
          </a:bodyPr>
          <a:lstStyle/>
          <a:p>
            <a:endParaRPr lang="tr-TR" dirty="0"/>
          </a:p>
        </p:txBody>
      </p:sp>
      <p:sp>
        <p:nvSpPr>
          <p:cNvPr id="3" name="İçerik Yer Tutucusu 2"/>
          <p:cNvSpPr>
            <a:spLocks noGrp="1"/>
          </p:cNvSpPr>
          <p:nvPr>
            <p:ph idx="1"/>
          </p:nvPr>
        </p:nvSpPr>
        <p:spPr>
          <a:xfrm>
            <a:off x="1043608" y="476672"/>
            <a:ext cx="7890080" cy="5771728"/>
          </a:xfrm>
        </p:spPr>
        <p:txBody>
          <a:bodyPr>
            <a:normAutofit fontScale="92500" lnSpcReduction="20000"/>
          </a:bodyPr>
          <a:lstStyle/>
          <a:p>
            <a:r>
              <a:rPr lang="tr-TR" dirty="0"/>
              <a:t>Etkileşim ünitesi:</a:t>
            </a:r>
          </a:p>
          <a:p>
            <a:r>
              <a:rPr lang="tr-TR" dirty="0"/>
              <a:t>küçük gruplar içinde öğrencinin performansına dayalı öğretimin gerçekleştirmesine olanak sağlar, </a:t>
            </a:r>
          </a:p>
          <a:p>
            <a:endParaRPr lang="tr-TR" dirty="0"/>
          </a:p>
          <a:p>
            <a:r>
              <a:rPr lang="tr-TR" dirty="0"/>
              <a:t>farklı eğitim ortamlarında aynı matematik konularının farklı etkileşim yolları kullanılarak işlenebilmesine olanak sağlar, </a:t>
            </a:r>
          </a:p>
          <a:p>
            <a:endParaRPr lang="tr-TR" dirty="0"/>
          </a:p>
          <a:p>
            <a:r>
              <a:rPr lang="tr-TR" dirty="0"/>
              <a:t>ayrı eğitim ortamlarında olduğu gibi normal sınıflarda kaynaştırma programına katılan öğrencilerin özelliklerine uygun öğretim düzenlemelerinde yarar sağlayabilir.</a:t>
            </a:r>
          </a:p>
          <a:p>
            <a:endParaRPr lang="tr-TR" dirty="0"/>
          </a:p>
        </p:txBody>
      </p:sp>
    </p:spTree>
    <p:extLst>
      <p:ext uri="{BB962C8B-B14F-4D97-AF65-F5344CB8AC3E}">
        <p14:creationId xmlns:p14="http://schemas.microsoft.com/office/powerpoint/2010/main" xmlns="" val="156763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7652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100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23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lgn="ctr">
              <a:buNone/>
            </a:pPr>
            <a:r>
              <a:rPr lang="tr-TR" dirty="0" smtClean="0"/>
              <a:t>Matematik insan tarafından yaratılan zihinsel bir sistemdir ve bu nedenle soyut kavramlardan oluşur. Soyut kavramlarında öğrenilmesi zordur.</a:t>
            </a:r>
            <a:endParaRPr lang="tr-TR" dirty="0"/>
          </a:p>
        </p:txBody>
      </p:sp>
    </p:spTree>
    <p:extLst>
      <p:ext uri="{BB962C8B-B14F-4D97-AF65-F5344CB8AC3E}">
        <p14:creationId xmlns:p14="http://schemas.microsoft.com/office/powerpoint/2010/main" xmlns="" val="58168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7361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Yanlışsız Öğretim</a:t>
            </a:r>
          </a:p>
        </p:txBody>
      </p:sp>
      <p:sp>
        <p:nvSpPr>
          <p:cNvPr id="3" name="İçerik Yer Tutucusu 2"/>
          <p:cNvSpPr>
            <a:spLocks noGrp="1"/>
          </p:cNvSpPr>
          <p:nvPr>
            <p:ph idx="1"/>
          </p:nvPr>
        </p:nvSpPr>
        <p:spPr/>
        <p:txBody>
          <a:bodyPr>
            <a:normAutofit lnSpcReduction="10000"/>
          </a:bodyPr>
          <a:lstStyle/>
          <a:p>
            <a:pPr marL="82296" indent="0">
              <a:buNone/>
            </a:pPr>
            <a:r>
              <a:rPr lang="tr-TR" dirty="0" err="1"/>
              <a:t>Cipani</a:t>
            </a:r>
            <a:r>
              <a:rPr lang="tr-TR" dirty="0"/>
              <a:t> ve </a:t>
            </a:r>
            <a:r>
              <a:rPr lang="tr-TR" dirty="0" err="1"/>
              <a:t>Madigan</a:t>
            </a:r>
            <a:r>
              <a:rPr lang="tr-TR" dirty="0"/>
              <a:t>(1986) geleneksel öğretim yöntemlerinin uygulanmasıyla yarar elde edemeyen bireyler için farklı öğretim yöntemleri kullandıklarını ifade etmişlerdir.</a:t>
            </a:r>
          </a:p>
          <a:p>
            <a:pPr marL="82296" indent="0">
              <a:buNone/>
            </a:pPr>
            <a:r>
              <a:rPr lang="tr-TR" dirty="0"/>
              <a:t>Yanlışsız öğretim, uyaran ya da hedef davranışla ilgili araç gereçlerin programlanarak sunulması olarak açıklamışlardır</a:t>
            </a:r>
            <a:r>
              <a:rPr lang="tr-TR" dirty="0" smtClean="0"/>
              <a:t>. Yanlışsız öğretimde kullanılan başlıca kavramlar:</a:t>
            </a:r>
            <a:endParaRPr lang="tr-TR" dirty="0"/>
          </a:p>
          <a:p>
            <a:pPr marL="82296" indent="0">
              <a:buNone/>
            </a:pPr>
            <a:endParaRPr lang="tr-TR" dirty="0"/>
          </a:p>
        </p:txBody>
      </p:sp>
    </p:spTree>
    <p:extLst>
      <p:ext uri="{BB962C8B-B14F-4D97-AF65-F5344CB8AC3E}">
        <p14:creationId xmlns:p14="http://schemas.microsoft.com/office/powerpoint/2010/main" xmlns="" val="3477609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58018"/>
          </a:xfrm>
        </p:spPr>
        <p:txBody>
          <a:bodyPr>
            <a:normAutofit fontScale="90000"/>
          </a:bodyPr>
          <a:lstStyle/>
          <a:p>
            <a:endParaRPr lang="tr-TR" dirty="0"/>
          </a:p>
        </p:txBody>
      </p:sp>
      <p:sp>
        <p:nvSpPr>
          <p:cNvPr id="3" name="İçerik Yer Tutucusu 2"/>
          <p:cNvSpPr>
            <a:spLocks noGrp="1"/>
          </p:cNvSpPr>
          <p:nvPr>
            <p:ph idx="1"/>
          </p:nvPr>
        </p:nvSpPr>
        <p:spPr>
          <a:xfrm>
            <a:off x="1435608" y="260648"/>
            <a:ext cx="7498080" cy="5987752"/>
          </a:xfrm>
        </p:spPr>
        <p:txBody>
          <a:bodyPr>
            <a:normAutofit lnSpcReduction="10000"/>
          </a:bodyPr>
          <a:lstStyle/>
          <a:p>
            <a:r>
              <a:rPr lang="tr-TR" b="1" dirty="0" smtClean="0"/>
              <a:t>Tepki İpuçlarının </a:t>
            </a:r>
            <a:r>
              <a:rPr lang="tr-TR" dirty="0" smtClean="0"/>
              <a:t>kullanıldığı yöntemler, bireyin tepkide bulunmadan önce ipucu sunularak bireyin doğru tepkide bulunmasının sağlandığı yöntemlerdir.</a:t>
            </a:r>
          </a:p>
          <a:p>
            <a:r>
              <a:rPr lang="tr-TR" b="1" dirty="0" smtClean="0"/>
              <a:t>Uyaran ipuçlarının </a:t>
            </a:r>
            <a:r>
              <a:rPr lang="tr-TR" dirty="0" smtClean="0"/>
              <a:t>kullanıldığı yöntemler ise, hedef davranışı başlatması beklenen hedef uyaranda ve ipucu sağlayan uyaranda, hedef uyaranın algılanmasını kolaylaştırmak amacıyla, sistematik uyarlamalar yapılması olarak tanımlanmaktadır.</a:t>
            </a:r>
          </a:p>
          <a:p>
            <a:pPr marL="82296" indent="0">
              <a:buNone/>
            </a:pPr>
            <a:endParaRPr lang="tr-TR" b="1" dirty="0"/>
          </a:p>
        </p:txBody>
      </p:sp>
    </p:spTree>
    <p:extLst>
      <p:ext uri="{BB962C8B-B14F-4D97-AF65-F5344CB8AC3E}">
        <p14:creationId xmlns:p14="http://schemas.microsoft.com/office/powerpoint/2010/main" xmlns="" val="2170430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116632"/>
          </a:xfrm>
        </p:spPr>
        <p:txBody>
          <a:bodyPr>
            <a:normAutofit fontScale="90000"/>
          </a:bodyPr>
          <a:lstStyle/>
          <a:p>
            <a:endParaRPr lang="tr-TR" dirty="0"/>
          </a:p>
        </p:txBody>
      </p:sp>
      <p:sp>
        <p:nvSpPr>
          <p:cNvPr id="3" name="İçerik Yer Tutucusu 2"/>
          <p:cNvSpPr>
            <a:spLocks noGrp="1"/>
          </p:cNvSpPr>
          <p:nvPr>
            <p:ph idx="1"/>
          </p:nvPr>
        </p:nvSpPr>
        <p:spPr>
          <a:xfrm>
            <a:off x="1435608" y="332656"/>
            <a:ext cx="7498080" cy="5915744"/>
          </a:xfrm>
        </p:spPr>
        <p:txBody>
          <a:bodyPr>
            <a:normAutofit lnSpcReduction="10000"/>
          </a:bodyPr>
          <a:lstStyle/>
          <a:p>
            <a:r>
              <a:rPr lang="tr-TR" dirty="0" smtClean="0"/>
              <a:t>Soru yada ifade olarak sunulabilen </a:t>
            </a:r>
            <a:r>
              <a:rPr lang="tr-TR" b="1" dirty="0" smtClean="0"/>
              <a:t>hedef uyaran </a:t>
            </a:r>
            <a:r>
              <a:rPr lang="tr-TR" dirty="0" smtClean="0"/>
              <a:t>bireye yanıt vermesi gerektiğini anımsatmak üzere kullanılır.</a:t>
            </a:r>
          </a:p>
          <a:p>
            <a:r>
              <a:rPr lang="tr-TR" dirty="0" smtClean="0"/>
              <a:t>Bireyin tepkisi üzerindeki etkisine göre iki tür </a:t>
            </a:r>
            <a:r>
              <a:rPr lang="tr-TR" b="1" dirty="0" smtClean="0"/>
              <a:t>ipucu </a:t>
            </a:r>
            <a:r>
              <a:rPr lang="tr-TR" dirty="0" smtClean="0"/>
              <a:t>söz konusudur.</a:t>
            </a:r>
          </a:p>
          <a:p>
            <a:r>
              <a:rPr lang="tr-TR" b="1" dirty="0" smtClean="0"/>
              <a:t>Kontrol edici ipucu, </a:t>
            </a:r>
            <a:r>
              <a:rPr lang="tr-TR" dirty="0" smtClean="0"/>
              <a:t>bireyin doğru tepkisini kesinleştiren ipucudur.</a:t>
            </a:r>
          </a:p>
          <a:p>
            <a:r>
              <a:rPr lang="tr-TR" b="1" dirty="0" smtClean="0"/>
              <a:t>Kontrol edici olmayan ipucu, </a:t>
            </a:r>
            <a:r>
              <a:rPr lang="tr-TR" dirty="0" smtClean="0"/>
              <a:t>bireyin doğru tepkide bulunma olasılığını arttıran ancak kesinleştirmeyen ipucudur.</a:t>
            </a:r>
          </a:p>
          <a:p>
            <a:endParaRPr lang="tr-TR" b="1" dirty="0"/>
          </a:p>
        </p:txBody>
      </p:sp>
    </p:spTree>
    <p:extLst>
      <p:ext uri="{BB962C8B-B14F-4D97-AF65-F5344CB8AC3E}">
        <p14:creationId xmlns:p14="http://schemas.microsoft.com/office/powerpoint/2010/main" xmlns="" val="396796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45719"/>
            <a:ext cx="7498080" cy="45719"/>
          </a:xfrm>
        </p:spPr>
        <p:txBody>
          <a:bodyPr>
            <a:normAutofit fontScale="90000"/>
          </a:bodyPr>
          <a:lstStyle/>
          <a:p>
            <a:endParaRPr lang="tr-TR" dirty="0"/>
          </a:p>
        </p:txBody>
      </p:sp>
      <p:sp>
        <p:nvSpPr>
          <p:cNvPr id="3" name="İçerik Yer Tutucusu 2"/>
          <p:cNvSpPr>
            <a:spLocks noGrp="1"/>
          </p:cNvSpPr>
          <p:nvPr>
            <p:ph idx="1"/>
          </p:nvPr>
        </p:nvSpPr>
        <p:spPr>
          <a:xfrm>
            <a:off x="1115616" y="404664"/>
            <a:ext cx="7498080" cy="5976664"/>
          </a:xfrm>
        </p:spPr>
        <p:txBody>
          <a:bodyPr>
            <a:normAutofit lnSpcReduction="10000"/>
          </a:bodyPr>
          <a:lstStyle/>
          <a:p>
            <a:r>
              <a:rPr lang="tr-TR" b="1" dirty="0" smtClean="0"/>
              <a:t>Deneme: </a:t>
            </a:r>
            <a:r>
              <a:rPr lang="tr-TR" dirty="0"/>
              <a:t>D</a:t>
            </a:r>
            <a:r>
              <a:rPr lang="tr-TR" dirty="0" smtClean="0"/>
              <a:t>avranış öncesi uyaranları, bireyin davranışını ve davranış sonrası uyaranları kapsar. </a:t>
            </a:r>
          </a:p>
          <a:p>
            <a:r>
              <a:rPr lang="tr-TR" b="1" dirty="0" smtClean="0"/>
              <a:t>Yanıt Aralığı: </a:t>
            </a:r>
            <a:r>
              <a:rPr lang="tr-TR" dirty="0" smtClean="0"/>
              <a:t>Hedef uyaran ve ipucu sunulduktan sonra bireyin yanıt vermesini beklemek üzere geçen süre olarak tanımlanmaktadır.</a:t>
            </a:r>
          </a:p>
          <a:p>
            <a:r>
              <a:rPr lang="tr-TR" b="1" dirty="0" smtClean="0"/>
              <a:t>Denemeler arası süre: </a:t>
            </a:r>
            <a:r>
              <a:rPr lang="tr-TR" dirty="0" smtClean="0"/>
              <a:t>Bireye hedef uyaran ve ipucu sunularak yanıt aralığı süresince bireyin yanıt vermesi bekledikten sonra yeni bir hedef uyaran sunmak üzere geçen süredir.</a:t>
            </a:r>
            <a:endParaRPr lang="tr-TR" b="1" dirty="0"/>
          </a:p>
        </p:txBody>
      </p:sp>
    </p:spTree>
    <p:extLst>
      <p:ext uri="{BB962C8B-B14F-4D97-AF65-F5344CB8AC3E}">
        <p14:creationId xmlns:p14="http://schemas.microsoft.com/office/powerpoint/2010/main" xmlns="" val="1689824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smtClean="0"/>
              <a:t>Silikleştirme: </a:t>
            </a:r>
            <a:r>
              <a:rPr lang="tr-TR" dirty="0" smtClean="0"/>
              <a:t>yanlışsız öğretim yöntemlerinde silikleştirme üç şekilde yapılmaktadır. </a:t>
            </a:r>
          </a:p>
          <a:p>
            <a:pPr marL="82296" indent="0">
              <a:buNone/>
            </a:pPr>
            <a:r>
              <a:rPr lang="tr-TR" dirty="0" smtClean="0"/>
              <a:t>a) ipucunda silikleştirme, </a:t>
            </a:r>
          </a:p>
          <a:p>
            <a:pPr marL="82296" indent="0">
              <a:buNone/>
            </a:pPr>
            <a:r>
              <a:rPr lang="tr-TR" dirty="0" smtClean="0"/>
              <a:t>b) pekiştireçlerde silikleştirme, </a:t>
            </a:r>
          </a:p>
          <a:p>
            <a:pPr marL="82296" indent="0">
              <a:buNone/>
            </a:pPr>
            <a:r>
              <a:rPr lang="tr-TR" dirty="0" smtClean="0"/>
              <a:t>c) uyaranda silikleştirme</a:t>
            </a:r>
          </a:p>
          <a:p>
            <a:endParaRPr lang="tr-TR" b="1" dirty="0"/>
          </a:p>
        </p:txBody>
      </p:sp>
    </p:spTree>
    <p:extLst>
      <p:ext uri="{BB962C8B-B14F-4D97-AF65-F5344CB8AC3E}">
        <p14:creationId xmlns:p14="http://schemas.microsoft.com/office/powerpoint/2010/main" xmlns="" val="3767773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1435608" y="-531440"/>
            <a:ext cx="7498080" cy="360040"/>
          </a:xfrm>
        </p:spPr>
        <p:txBody>
          <a:bodyPr>
            <a:normAutofit fontScale="90000"/>
          </a:bodyPr>
          <a:lstStyle/>
          <a:p>
            <a:endParaRPr lang="tr-TR" dirty="0"/>
          </a:p>
        </p:txBody>
      </p:sp>
      <p:sp>
        <p:nvSpPr>
          <p:cNvPr id="3" name="İçerik Yer Tutucusu 2"/>
          <p:cNvSpPr>
            <a:spLocks noGrp="1"/>
          </p:cNvSpPr>
          <p:nvPr>
            <p:ph idx="1"/>
          </p:nvPr>
        </p:nvSpPr>
        <p:spPr>
          <a:xfrm>
            <a:off x="1435608" y="188640"/>
            <a:ext cx="7498080" cy="6059760"/>
          </a:xfrm>
        </p:spPr>
        <p:txBody>
          <a:bodyPr>
            <a:normAutofit/>
          </a:bodyPr>
          <a:lstStyle/>
          <a:p>
            <a:pPr marL="82296" indent="0">
              <a:buNone/>
            </a:pPr>
            <a:r>
              <a:rPr lang="tr-TR" dirty="0" smtClean="0"/>
              <a:t>İpucunda gerçekleştirilen silikleştirme, ya öğretimde gelişme kaydedildikçe yavaş yavaş, ya da birden ortadan kaldırarak gerçekleştirilir. Böylece bireyin doğal uyarana doğru tepkide bulunması sağlanır.</a:t>
            </a:r>
          </a:p>
          <a:p>
            <a:pPr marL="82296" indent="0">
              <a:buNone/>
            </a:pPr>
            <a:r>
              <a:rPr lang="tr-TR" dirty="0" smtClean="0"/>
              <a:t>Pekiştireçlerde silikleştirme ise, ölçüt karşılanıncaya değin sürekli pekiştirmenin kullanılması ve zamanla diğer pekiştirme tarifelerinin benimsenmesidir.</a:t>
            </a:r>
          </a:p>
        </p:txBody>
      </p:sp>
    </p:spTree>
    <p:extLst>
      <p:ext uri="{BB962C8B-B14F-4D97-AF65-F5344CB8AC3E}">
        <p14:creationId xmlns:p14="http://schemas.microsoft.com/office/powerpoint/2010/main" xmlns="" val="765626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a:t>Uyaranda silikleştirme ise, bir davranış ya da becerinin öğretiminde kullanılan uyaranın öğrenmeyi kolaylaştırmak üzere çeşitli yönleri ön plana çıkarılabilir ya da uyaran abartılı biçimde sunulabilir. </a:t>
            </a:r>
            <a:r>
              <a:rPr lang="tr-TR" dirty="0" smtClean="0"/>
              <a:t>Zaman içinde öğrenme gerçekleştikçe uyaranda gerçekleştirilen bu uyarlama silikleştirilerek uyaranın doğal biçimde </a:t>
            </a:r>
            <a:r>
              <a:rPr lang="tr-TR" smtClean="0"/>
              <a:t>sunulması sağlanabilir.</a:t>
            </a:r>
            <a:endParaRPr lang="tr-TR" dirty="0"/>
          </a:p>
        </p:txBody>
      </p:sp>
    </p:spTree>
    <p:extLst>
      <p:ext uri="{BB962C8B-B14F-4D97-AF65-F5344CB8AC3E}">
        <p14:creationId xmlns:p14="http://schemas.microsoft.com/office/powerpoint/2010/main" xmlns="" val="2985005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Yanlışsız </a:t>
            </a:r>
            <a:r>
              <a:rPr lang="tr-TR" dirty="0"/>
              <a:t>Ö</a:t>
            </a:r>
            <a:r>
              <a:rPr lang="tr-TR" dirty="0" smtClean="0"/>
              <a:t>ğretim Yöntemleri</a:t>
            </a:r>
            <a:endParaRPr lang="tr-TR" dirty="0"/>
          </a:p>
        </p:txBody>
      </p:sp>
      <p:sp>
        <p:nvSpPr>
          <p:cNvPr id="3" name="İçerik Yer Tutucusu 2"/>
          <p:cNvSpPr>
            <a:spLocks noGrp="1"/>
          </p:cNvSpPr>
          <p:nvPr>
            <p:ph idx="1"/>
          </p:nvPr>
        </p:nvSpPr>
        <p:spPr/>
        <p:txBody>
          <a:bodyPr/>
          <a:lstStyle/>
          <a:p>
            <a:pPr algn="ctr"/>
            <a:endParaRPr lang="tr-TR" dirty="0" smtClean="0"/>
          </a:p>
          <a:p>
            <a:pPr algn="ctr"/>
            <a:r>
              <a:rPr lang="tr-TR" dirty="0" smtClean="0"/>
              <a:t>Eş Zamanlı İpucuyla Öğretim</a:t>
            </a:r>
          </a:p>
          <a:p>
            <a:pPr marL="82296" indent="0" algn="ctr">
              <a:buNone/>
            </a:pPr>
            <a:endParaRPr lang="tr-TR" dirty="0" smtClean="0"/>
          </a:p>
          <a:p>
            <a:pPr algn="ctr"/>
            <a:r>
              <a:rPr lang="tr-TR" dirty="0" smtClean="0"/>
              <a:t>Sabit Bekleme Süreli Öğretim</a:t>
            </a:r>
          </a:p>
          <a:p>
            <a:pPr marL="82296" indent="0">
              <a:buNone/>
            </a:pPr>
            <a:r>
              <a:rPr lang="tr-TR" dirty="0" smtClean="0"/>
              <a:t> </a:t>
            </a:r>
            <a:endParaRPr lang="tr-TR" dirty="0"/>
          </a:p>
        </p:txBody>
      </p:sp>
    </p:spTree>
    <p:extLst>
      <p:ext uri="{BB962C8B-B14F-4D97-AF65-F5344CB8AC3E}">
        <p14:creationId xmlns:p14="http://schemas.microsoft.com/office/powerpoint/2010/main" xmlns="" val="997420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Sabit Bekleme Süreli Öğretim</a:t>
            </a:r>
            <a:endParaRPr lang="tr-TR" dirty="0"/>
          </a:p>
        </p:txBody>
      </p:sp>
      <p:sp>
        <p:nvSpPr>
          <p:cNvPr id="3" name="İçerik Yer Tutucusu 2"/>
          <p:cNvSpPr>
            <a:spLocks noGrp="1"/>
          </p:cNvSpPr>
          <p:nvPr>
            <p:ph idx="1"/>
          </p:nvPr>
        </p:nvSpPr>
        <p:spPr/>
        <p:txBody>
          <a:bodyPr>
            <a:normAutofit fontScale="85000" lnSpcReduction="10000"/>
          </a:bodyPr>
          <a:lstStyle/>
          <a:p>
            <a:pPr marL="82296" indent="0">
              <a:buNone/>
            </a:pPr>
            <a:r>
              <a:rPr lang="tr-TR" dirty="0" smtClean="0"/>
              <a:t>Sabit bekleme süreli öğretim ; öğrenme güçlükleri, hafif-orta-ileri derecede zihin özürlülük, görme e işitme özrü, çok özürlülük ve otizm gibi değişik özür gruplarına öğretim yapmakta etkili bir yöntemdir.</a:t>
            </a:r>
          </a:p>
          <a:p>
            <a:pPr marL="82296" indent="0">
              <a:buNone/>
            </a:pPr>
            <a:r>
              <a:rPr lang="tr-TR" dirty="0" smtClean="0"/>
              <a:t>Sabit bekleme süreli öğretim iki aşamadan oluşmaktadır: </a:t>
            </a:r>
            <a:r>
              <a:rPr lang="tr-TR" b="1" dirty="0" smtClean="0"/>
              <a:t>(a) sıfır saniye bekleme süreli denemeler ve (b) sabit bekleme süreli denemeler. </a:t>
            </a:r>
            <a:r>
              <a:rPr lang="tr-TR" dirty="0" smtClean="0"/>
              <a:t>Belli bir sayıda sunulan sıfır saniye bekleme denemelerinde, hedef uyarının ardından bireyin doğru yanıt vermesini sağlamak üzere kontrol edici ipucu sunulur.</a:t>
            </a:r>
            <a:endParaRPr lang="tr-TR" dirty="0"/>
          </a:p>
        </p:txBody>
      </p:sp>
    </p:spTree>
    <p:extLst>
      <p:ext uri="{BB962C8B-B14F-4D97-AF65-F5344CB8AC3E}">
        <p14:creationId xmlns:p14="http://schemas.microsoft.com/office/powerpoint/2010/main" xmlns="" val="84464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smtClean="0"/>
              <a:t>Matematik programının hedefleri bilişsel ve duyuşsal olmak üzere iki alanda incelenmektedir. Bilişsel alandaki hedefler matematiğin, bilgi ve zihinsel becerilerle ilgili alanlarını; duyuşsal alanları ise matematiğe ilgi duyma, ona karşı olumlu tutum geliştirme, vb. özellikleri kapsar.</a:t>
            </a:r>
            <a:endParaRPr lang="tr-TR" dirty="0"/>
          </a:p>
        </p:txBody>
      </p:sp>
    </p:spTree>
    <p:extLst>
      <p:ext uri="{BB962C8B-B14F-4D97-AF65-F5344CB8AC3E}">
        <p14:creationId xmlns:p14="http://schemas.microsoft.com/office/powerpoint/2010/main" xmlns="" val="2979119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77500" lnSpcReduction="20000"/>
          </a:bodyPr>
          <a:lstStyle/>
          <a:p>
            <a:pPr marL="82296" indent="0">
              <a:buNone/>
            </a:pPr>
            <a:r>
              <a:rPr lang="tr-TR" dirty="0" smtClean="0"/>
              <a:t>Sabit bekleme süreli öğretim uygulamasında gerçekleştirilen ilk birkaç oturumda , beceri yönergesi ve kontrol edici ipucu eşzamanlı olarak sunulur ve bu oturumlara sıfır saniye bekleme süreli denemeler denir.</a:t>
            </a:r>
          </a:p>
          <a:p>
            <a:pPr marL="82296" indent="0">
              <a:buNone/>
            </a:pPr>
            <a:r>
              <a:rPr lang="tr-TR" dirty="0" smtClean="0"/>
              <a:t>Belirli sayıda sıfır saniye bekleme süreli deneme oturumu gerçekleştirildikten sonra uygulamacı beceri yönergesi ve kontrol edici ipucu arasında geçen sabit süreyi belirler ve tüm uygulamalarda bu sabit süre kadar bekler. Bu sürece sabit bekleme süreli deneme oturumları denir. Beceri yönergesi ve kontrol edici ipucu arasında geçen süreye ise ipucunu geciktirme aralığı denir. Bu aralık tüm oturumlarda sabit tutulur.</a:t>
            </a:r>
            <a:endParaRPr lang="tr-TR" dirty="0"/>
          </a:p>
        </p:txBody>
      </p:sp>
    </p:spTree>
    <p:extLst>
      <p:ext uri="{BB962C8B-B14F-4D97-AF65-F5344CB8AC3E}">
        <p14:creationId xmlns:p14="http://schemas.microsoft.com/office/powerpoint/2010/main" xmlns="" val="3183899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82296" indent="0">
              <a:buNone/>
            </a:pPr>
            <a:r>
              <a:rPr lang="tr-TR" dirty="0" smtClean="0"/>
              <a:t>Denekler ipucu alarak iki oturum </a:t>
            </a:r>
            <a:r>
              <a:rPr lang="tr-TR" dirty="0" err="1" smtClean="0"/>
              <a:t>ard</a:t>
            </a:r>
            <a:r>
              <a:rPr lang="tr-TR" dirty="0" smtClean="0"/>
              <a:t> arda %100 doğru tepki verinceye değin 0 sn. bekleme süreli deneme gerçekleştirdikleri görülmüştür. Geriye kalan diğer denemelerde ise, ipucunun sunulması sabit bir süre beklenerek gerçekleştirilir. Diğer bir deyişle, hedef uyaran ve kontrol edici ipucu arasında geçen süre 4-5 saniye gibi sabit bir süreye kadar çıkarılır. Bu sürece kontrol edici ipucunun silikleştirilmesi süreci denir.</a:t>
            </a:r>
            <a:endParaRPr lang="tr-TR" dirty="0"/>
          </a:p>
        </p:txBody>
      </p:sp>
    </p:spTree>
    <p:extLst>
      <p:ext uri="{BB962C8B-B14F-4D97-AF65-F5344CB8AC3E}">
        <p14:creationId xmlns:p14="http://schemas.microsoft.com/office/powerpoint/2010/main" xmlns="" val="311962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82296" indent="0">
              <a:buNone/>
            </a:pPr>
            <a:r>
              <a:rPr lang="tr-TR" dirty="0" smtClean="0"/>
              <a:t>Sabit bekleme süreli öğretimde ipucu zaman bağlamında silikleştirilmektedir. Bu ifadeyi biraz açıklayacak olursak, sabit bekleme süreli öğretimde ipucunu silikleştirmek için ipucunun türünde ya da özelliklerinde herhangi bir değişiklik ( örneğin, tam fiziksel ipucundan sözel ipucuna geçiş ya da tam fiziksel ipucunun yoğunluğunda bir değişiklik) yapılmaz. Öğretimin tamamında aynı ipucu ile öğretim sürdürülür. </a:t>
            </a:r>
            <a:endParaRPr lang="tr-TR" dirty="0"/>
          </a:p>
        </p:txBody>
      </p:sp>
    </p:spTree>
    <p:extLst>
      <p:ext uri="{BB962C8B-B14F-4D97-AF65-F5344CB8AC3E}">
        <p14:creationId xmlns:p14="http://schemas.microsoft.com/office/powerpoint/2010/main" xmlns="" val="620694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smtClean="0"/>
              <a:t>Sabit bekleme süreli öğretimde beş tür birey tepkisi vardır:</a:t>
            </a:r>
          </a:p>
          <a:p>
            <a:pPr marL="596646" indent="-514350">
              <a:buAutoNum type="alphaLcParenR"/>
            </a:pPr>
            <a:r>
              <a:rPr lang="tr-TR" dirty="0" smtClean="0"/>
              <a:t>İpucundan önce doğru</a:t>
            </a:r>
          </a:p>
          <a:p>
            <a:pPr marL="596646" indent="-514350">
              <a:buAutoNum type="alphaLcParenR"/>
            </a:pPr>
            <a:r>
              <a:rPr lang="tr-TR" dirty="0" smtClean="0"/>
              <a:t>İpucundan sonra doğru</a:t>
            </a:r>
          </a:p>
          <a:p>
            <a:pPr marL="596646" indent="-514350">
              <a:buAutoNum type="alphaLcParenR"/>
            </a:pPr>
            <a:r>
              <a:rPr lang="tr-TR" dirty="0" smtClean="0"/>
              <a:t>İpucundan önce yanlış</a:t>
            </a:r>
          </a:p>
          <a:p>
            <a:pPr marL="596646" indent="-514350">
              <a:buAutoNum type="alphaLcParenR"/>
            </a:pPr>
            <a:r>
              <a:rPr lang="tr-TR" dirty="0" smtClean="0"/>
              <a:t>İpucundan sonra yanlış</a:t>
            </a:r>
          </a:p>
          <a:p>
            <a:pPr marL="596646" indent="-514350">
              <a:buAutoNum type="alphaLcParenR"/>
            </a:pPr>
            <a:r>
              <a:rPr lang="tr-TR" dirty="0" smtClean="0"/>
              <a:t>Tepkide bulunmama</a:t>
            </a:r>
            <a:endParaRPr lang="tr-TR" dirty="0"/>
          </a:p>
        </p:txBody>
      </p:sp>
    </p:spTree>
    <p:extLst>
      <p:ext uri="{BB962C8B-B14F-4D97-AF65-F5344CB8AC3E}">
        <p14:creationId xmlns:p14="http://schemas.microsoft.com/office/powerpoint/2010/main" xmlns="" val="833671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Sabit bekleme süreli öğretimi uygulamak isteyen öğretmenlere öneriler:</a:t>
            </a:r>
            <a:endParaRPr lang="tr-TR" sz="2800" b="1" dirty="0"/>
          </a:p>
        </p:txBody>
      </p:sp>
      <p:sp>
        <p:nvSpPr>
          <p:cNvPr id="3" name="İçerik Yer Tutucusu 2"/>
          <p:cNvSpPr>
            <a:spLocks noGrp="1"/>
          </p:cNvSpPr>
          <p:nvPr>
            <p:ph idx="1"/>
          </p:nvPr>
        </p:nvSpPr>
        <p:spPr>
          <a:xfrm>
            <a:off x="1435608" y="1556792"/>
            <a:ext cx="7498080" cy="4691608"/>
          </a:xfrm>
        </p:spPr>
        <p:txBody>
          <a:bodyPr/>
          <a:lstStyle/>
          <a:p>
            <a:r>
              <a:rPr lang="tr-TR" dirty="0" smtClean="0"/>
              <a:t>Davranışın belirlenmesi</a:t>
            </a:r>
          </a:p>
          <a:p>
            <a:r>
              <a:rPr lang="tr-TR" dirty="0" smtClean="0"/>
              <a:t>İpucu geciktirme aralığının belirlenmesi</a:t>
            </a:r>
          </a:p>
          <a:p>
            <a:r>
              <a:rPr lang="tr-TR" dirty="0" smtClean="0"/>
              <a:t>İpucuna karar verme </a:t>
            </a:r>
          </a:p>
          <a:p>
            <a:r>
              <a:rPr lang="tr-TR" dirty="0" smtClean="0"/>
              <a:t>Birey tepkilerine ve bu tepkilere ne şekilde tepkide bulunulacağına karar verme </a:t>
            </a:r>
          </a:p>
          <a:p>
            <a:r>
              <a:rPr lang="tr-TR" dirty="0" smtClean="0"/>
              <a:t>Ölçüte karar verme </a:t>
            </a:r>
            <a:endParaRPr lang="tr-TR" dirty="0"/>
          </a:p>
        </p:txBody>
      </p:sp>
    </p:spTree>
    <p:extLst>
      <p:ext uri="{BB962C8B-B14F-4D97-AF65-F5344CB8AC3E}">
        <p14:creationId xmlns:p14="http://schemas.microsoft.com/office/powerpoint/2010/main" xmlns="" val="857122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1152128"/>
          </a:xfrm>
        </p:spPr>
        <p:txBody>
          <a:bodyPr>
            <a:normAutofit fontScale="90000"/>
          </a:bodyPr>
          <a:lstStyle/>
          <a:p>
            <a:r>
              <a:rPr lang="tr-TR" sz="2700" dirty="0" smtClean="0"/>
              <a:t>Sabit bekleme süreli öğretimin etkili biçimde kullanılabilmesini sağlamak üzere  sekiz basamaklı bir öğretim planı önerilmektedir:</a:t>
            </a:r>
            <a:endParaRPr lang="tr-TR" sz="2700" dirty="0"/>
          </a:p>
        </p:txBody>
      </p:sp>
      <p:sp>
        <p:nvSpPr>
          <p:cNvPr id="3" name="İçerik Yer Tutucusu 2"/>
          <p:cNvSpPr>
            <a:spLocks noGrp="1"/>
          </p:cNvSpPr>
          <p:nvPr>
            <p:ph idx="1"/>
          </p:nvPr>
        </p:nvSpPr>
        <p:spPr/>
        <p:txBody>
          <a:bodyPr/>
          <a:lstStyle/>
          <a:p>
            <a:r>
              <a:rPr lang="tr-TR" sz="2400" dirty="0" smtClean="0"/>
              <a:t>Bireye tepkide bulunması için ipucu olarak verilecek uyaranı belirleme </a:t>
            </a:r>
          </a:p>
          <a:p>
            <a:r>
              <a:rPr lang="tr-TR" sz="2400" dirty="0" smtClean="0"/>
              <a:t>Kontrol edici ipucunu belirleme </a:t>
            </a:r>
          </a:p>
          <a:p>
            <a:r>
              <a:rPr lang="tr-TR" sz="2400" dirty="0" smtClean="0"/>
              <a:t>Bireyin ipucunu bekleme becerisini belirleme</a:t>
            </a:r>
          </a:p>
          <a:p>
            <a:r>
              <a:rPr lang="tr-TR" sz="2400" dirty="0" smtClean="0"/>
              <a:t>Sıfır saniye bekleme süreli deneme oturum sayısını belirleme</a:t>
            </a:r>
          </a:p>
          <a:p>
            <a:r>
              <a:rPr lang="tr-TR" sz="2400" dirty="0" smtClean="0"/>
              <a:t>İpucunu geciktirme süresini belirleme </a:t>
            </a:r>
          </a:p>
          <a:p>
            <a:r>
              <a:rPr lang="tr-TR" sz="2400" dirty="0" smtClean="0"/>
              <a:t>Bireyin tepkilerine ne şekilde yanıt verileceğini belirleme </a:t>
            </a:r>
          </a:p>
          <a:p>
            <a:r>
              <a:rPr lang="tr-TR" sz="2400" dirty="0" smtClean="0"/>
              <a:t>Uygulama, kayıt ve bireyin gösterdiği performansa göre gerektiğinde değişiklikler yapma.</a:t>
            </a:r>
            <a:endParaRPr lang="tr-TR" sz="2400" dirty="0"/>
          </a:p>
        </p:txBody>
      </p:sp>
    </p:spTree>
    <p:extLst>
      <p:ext uri="{BB962C8B-B14F-4D97-AF65-F5344CB8AC3E}">
        <p14:creationId xmlns:p14="http://schemas.microsoft.com/office/powerpoint/2010/main" xmlns="" val="2007788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EŞZAMANLI İPUCUYLA ÖĞRETİM</a:t>
            </a:r>
          </a:p>
        </p:txBody>
      </p:sp>
      <p:sp>
        <p:nvSpPr>
          <p:cNvPr id="3" name="İçerik Yer Tutucusu 2"/>
          <p:cNvSpPr>
            <a:spLocks noGrp="1"/>
          </p:cNvSpPr>
          <p:nvPr>
            <p:ph idx="1"/>
          </p:nvPr>
        </p:nvSpPr>
        <p:spPr/>
        <p:txBody>
          <a:bodyPr>
            <a:normAutofit fontScale="77500" lnSpcReduction="20000"/>
          </a:bodyPr>
          <a:lstStyle/>
          <a:p>
            <a:pPr marL="82296" indent="0">
              <a:buNone/>
            </a:pPr>
            <a:r>
              <a:rPr lang="tr-TR" dirty="0"/>
              <a:t>Eşzamanlı ipucuyla öğretim, sabit bekleme süreli öğretimin 0 sn. </a:t>
            </a:r>
            <a:r>
              <a:rPr lang="tr-TR" dirty="0" smtClean="0"/>
              <a:t>denemeleri </a:t>
            </a:r>
            <a:r>
              <a:rPr lang="tr-TR" dirty="0"/>
              <a:t>gibi gerçekleştirilmektedir. </a:t>
            </a:r>
            <a:endParaRPr lang="tr-TR" dirty="0" smtClean="0"/>
          </a:p>
          <a:p>
            <a:pPr marL="82296" indent="0">
              <a:buNone/>
            </a:pPr>
            <a:r>
              <a:rPr lang="tr-TR" dirty="0"/>
              <a:t>Eşzamanlı ipucuyla öğretimde hedef uyaranın (örneğin, "Semih, bu işaretin anlamı ne?") hemen ardından kontrol edici ipucu sunulur (örneğin, "Bu işaret 'Giriş Yok' demektir.") ve birey kontrol edici ipucunu model alır. Eşzamanlı ipucuyla öğretimde her denemede kontrol edici ipucunun sunulması nedeniyle bireye bağımsız olarak tepki verme olanağı tanınmamaktadır. Bu nedenle, uyaran kontrol transferinin (kontrol edici ipucundan ayırdedici uyarana) gerçekleşip gerçekleşmediği, öğretim oturumlarından hemen önce düzenlenen yoklama oturumlarında anlaşılmaktadır.</a:t>
            </a:r>
          </a:p>
        </p:txBody>
      </p:sp>
    </p:spTree>
    <p:extLst>
      <p:ext uri="{BB962C8B-B14F-4D97-AF65-F5344CB8AC3E}">
        <p14:creationId xmlns:p14="http://schemas.microsoft.com/office/powerpoint/2010/main" xmlns="" val="14126314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Eşzamanlı ipucuyla </a:t>
            </a:r>
            <a:r>
              <a:rPr lang="tr-TR" dirty="0" smtClean="0"/>
              <a:t>öğretimde birey </a:t>
            </a:r>
            <a:r>
              <a:rPr lang="tr-TR" dirty="0"/>
              <a:t>tepkisi </a:t>
            </a:r>
            <a:r>
              <a:rPr lang="tr-TR" dirty="0" smtClean="0"/>
              <a:t>üçe ayrılır.</a:t>
            </a:r>
            <a:endParaRPr lang="tr-TR" dirty="0"/>
          </a:p>
        </p:txBody>
      </p:sp>
      <p:sp>
        <p:nvSpPr>
          <p:cNvPr id="3" name="İçerik Yer Tutucusu 2"/>
          <p:cNvSpPr>
            <a:spLocks noGrp="1"/>
          </p:cNvSpPr>
          <p:nvPr>
            <p:ph idx="1"/>
          </p:nvPr>
        </p:nvSpPr>
        <p:spPr/>
        <p:txBody>
          <a:bodyPr/>
          <a:lstStyle/>
          <a:p>
            <a:pPr marL="82296" indent="0">
              <a:buNone/>
            </a:pPr>
            <a:endParaRPr lang="tr-TR" dirty="0" smtClean="0"/>
          </a:p>
          <a:p>
            <a:pPr marL="82296" indent="0">
              <a:buNone/>
            </a:pPr>
            <a:r>
              <a:rPr lang="tr-TR" dirty="0" smtClean="0"/>
              <a:t>a</a:t>
            </a:r>
            <a:r>
              <a:rPr lang="tr-TR" dirty="0"/>
              <a:t>) doğru tepkiler</a:t>
            </a:r>
            <a:r>
              <a:rPr lang="tr-TR" dirty="0" smtClean="0"/>
              <a:t>,</a:t>
            </a:r>
          </a:p>
          <a:p>
            <a:pPr marL="82296" indent="0">
              <a:buNone/>
            </a:pPr>
            <a:r>
              <a:rPr lang="tr-TR" dirty="0" smtClean="0"/>
              <a:t>b</a:t>
            </a:r>
            <a:r>
              <a:rPr lang="tr-TR" dirty="0"/>
              <a:t>) yanlış tepkiler </a:t>
            </a:r>
            <a:endParaRPr lang="tr-TR" dirty="0" smtClean="0"/>
          </a:p>
          <a:p>
            <a:pPr marL="82296" indent="0">
              <a:buNone/>
            </a:pPr>
            <a:r>
              <a:rPr lang="tr-TR" dirty="0" smtClean="0"/>
              <a:t>c</a:t>
            </a:r>
            <a:r>
              <a:rPr lang="tr-TR" dirty="0"/>
              <a:t>) tepkide bulunmama </a:t>
            </a:r>
          </a:p>
        </p:txBody>
      </p:sp>
    </p:spTree>
    <p:extLst>
      <p:ext uri="{BB962C8B-B14F-4D97-AF65-F5344CB8AC3E}">
        <p14:creationId xmlns:p14="http://schemas.microsoft.com/office/powerpoint/2010/main" xmlns="" val="113469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45719"/>
            <a:ext cx="7498080" cy="45719"/>
          </a:xfrm>
        </p:spPr>
        <p:txBody>
          <a:bodyPr>
            <a:normAutofit fontScale="90000"/>
          </a:bodyPr>
          <a:lstStyle/>
          <a:p>
            <a:endParaRPr lang="tr-TR" dirty="0"/>
          </a:p>
        </p:txBody>
      </p:sp>
      <p:sp>
        <p:nvSpPr>
          <p:cNvPr id="3" name="İçerik Yer Tutucusu 2"/>
          <p:cNvSpPr>
            <a:spLocks noGrp="1"/>
          </p:cNvSpPr>
          <p:nvPr>
            <p:ph idx="1"/>
          </p:nvPr>
        </p:nvSpPr>
        <p:spPr>
          <a:xfrm>
            <a:off x="1435608" y="404664"/>
            <a:ext cx="7498080" cy="5843736"/>
          </a:xfrm>
        </p:spPr>
        <p:txBody>
          <a:bodyPr>
            <a:normAutofit lnSpcReduction="10000"/>
          </a:bodyPr>
          <a:lstStyle/>
          <a:p>
            <a:pPr marL="82296" indent="0">
              <a:buNone/>
            </a:pPr>
            <a:r>
              <a:rPr lang="tr-TR" dirty="0"/>
              <a:t>Sabit bekleme süreli öğretim ile eşzamanlı ipucuyla öğretim arasında, yukarıda açıklanan önemli benzerlikler yanında, yöntemlerin uygulanmasında gerekli önkoşul davranışlar ve uygulama bakımından bazı farklılıklar da vardır. Sabit bekleme süreli öğretimde öğrencinin kontrol edici ipucunu beklemesi gerekmektedir; bir başka deyişle, sabit bekleme süreli öğretim öğrencinin ipucunu bekleme önkoşul becerisine sahip olmasını gerektirmektedir. </a:t>
            </a:r>
          </a:p>
        </p:txBody>
      </p:sp>
    </p:spTree>
    <p:extLst>
      <p:ext uri="{BB962C8B-B14F-4D97-AF65-F5344CB8AC3E}">
        <p14:creationId xmlns:p14="http://schemas.microsoft.com/office/powerpoint/2010/main" xmlns="" val="2038936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361135"/>
            <a:ext cx="7498080" cy="45719"/>
          </a:xfrm>
        </p:spPr>
        <p:txBody>
          <a:bodyPr>
            <a:normAutofit fontScale="90000"/>
          </a:bodyPr>
          <a:lstStyle/>
          <a:p>
            <a:endParaRPr lang="tr-TR" dirty="0"/>
          </a:p>
        </p:txBody>
      </p:sp>
      <p:sp>
        <p:nvSpPr>
          <p:cNvPr id="3" name="İçerik Yer Tutucusu 2"/>
          <p:cNvSpPr>
            <a:spLocks noGrp="1"/>
          </p:cNvSpPr>
          <p:nvPr>
            <p:ph idx="1"/>
          </p:nvPr>
        </p:nvSpPr>
        <p:spPr>
          <a:xfrm>
            <a:off x="1435608" y="548680"/>
            <a:ext cx="7498080" cy="5699720"/>
          </a:xfrm>
        </p:spPr>
        <p:txBody>
          <a:bodyPr>
            <a:normAutofit fontScale="92500" lnSpcReduction="20000"/>
          </a:bodyPr>
          <a:lstStyle/>
          <a:p>
            <a:pPr marL="82296" indent="0">
              <a:buNone/>
            </a:pPr>
            <a:r>
              <a:rPr lang="tr-TR" dirty="0"/>
              <a:t>Eşzamanlı ipucuyla öğretim bu önkoşul beceriyi gerekli kılmaz. Eğer öğrenci bu beceriye sahip değilse, sabit bekleme süreli öğretimle öğretime başlanmada! önce öğrenciye kontrol edici ipucunu beklemesi öğretilir. İki yöntem arasındaki bir diğer farklılık ise, yöntemin gerektirdiği uygulamacı davranışlarındaki farklılıklardır. Anımsayacağınız gibi, sabit bekleme süreli öğretimde iki tür uygulamacı davranışı söz konusudur: 0 sn. bekleme süreli denemeler ve sabit bekleme süreli denemeler. Eşzamanlı ipucuyla öğretim ise yalnızca bir tür deneme, 0 sn. bekleme süreli deneme, gerekmektedir. </a:t>
            </a:r>
          </a:p>
          <a:p>
            <a:pPr marL="82296" indent="0">
              <a:buNone/>
            </a:pPr>
            <a:endParaRPr lang="tr-TR" dirty="0"/>
          </a:p>
        </p:txBody>
      </p:sp>
    </p:spTree>
    <p:extLst>
      <p:ext uri="{BB962C8B-B14F-4D97-AF65-F5344CB8AC3E}">
        <p14:creationId xmlns:p14="http://schemas.microsoft.com/office/powerpoint/2010/main" xmlns="" val="403051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Matematik Öğretim Programı</a:t>
            </a:r>
            <a:endParaRPr lang="tr-TR" dirty="0"/>
          </a:p>
        </p:txBody>
      </p:sp>
      <p:sp>
        <p:nvSpPr>
          <p:cNvPr id="3" name="İçerik Yer Tutucusu 2"/>
          <p:cNvSpPr>
            <a:spLocks noGrp="1"/>
          </p:cNvSpPr>
          <p:nvPr>
            <p:ph idx="1"/>
          </p:nvPr>
        </p:nvSpPr>
        <p:spPr/>
        <p:txBody>
          <a:bodyPr/>
          <a:lstStyle/>
          <a:p>
            <a:pPr marL="82296" indent="0">
              <a:buNone/>
            </a:pPr>
            <a:r>
              <a:rPr lang="tr-TR" dirty="0" smtClean="0"/>
              <a:t>Normal öğretim öğretmenlerinin ve özel eğitim öğretmenlerinin matematik öğretim programının genel görüntüsüne hakim olmaya gereksinimleri vardır. Onlar açısından öğrencilerin matematik öğretim programında ne öğrendiklerini ve neler öğreneceklerini bilmek önemlidir.</a:t>
            </a:r>
            <a:endParaRPr lang="tr-TR" dirty="0"/>
          </a:p>
        </p:txBody>
      </p:sp>
    </p:spTree>
    <p:extLst>
      <p:ext uri="{BB962C8B-B14F-4D97-AF65-F5344CB8AC3E}">
        <p14:creationId xmlns:p14="http://schemas.microsoft.com/office/powerpoint/2010/main" xmlns="" val="24930411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188640"/>
          </a:xfrm>
        </p:spPr>
        <p:txBody>
          <a:bodyPr>
            <a:normAutofit fontScale="90000"/>
          </a:bodyPr>
          <a:lstStyle/>
          <a:p>
            <a:endParaRPr lang="tr-TR" dirty="0"/>
          </a:p>
        </p:txBody>
      </p:sp>
      <p:sp>
        <p:nvSpPr>
          <p:cNvPr id="3" name="İçerik Yer Tutucusu 2"/>
          <p:cNvSpPr>
            <a:spLocks noGrp="1"/>
          </p:cNvSpPr>
          <p:nvPr>
            <p:ph idx="1"/>
          </p:nvPr>
        </p:nvSpPr>
        <p:spPr>
          <a:xfrm>
            <a:off x="1435608" y="476672"/>
            <a:ext cx="7498080" cy="5771728"/>
          </a:xfrm>
        </p:spPr>
        <p:txBody>
          <a:bodyPr>
            <a:normAutofit fontScale="92500"/>
          </a:bodyPr>
          <a:lstStyle/>
          <a:p>
            <a:pPr marL="82296" indent="0">
              <a:buNone/>
            </a:pPr>
            <a:r>
              <a:rPr lang="tr-TR" dirty="0"/>
              <a:t>Bu gibi durumlar dikkate alındığında, eşzamanlı ipucuyla öğretim gerçekleştirmek daha uygun ve kolay olabilir. Sabit bekleme süreli öğretimin ilk birkaç oturumu sıfır saniye sabit bekleme süreli oturumlar biçiminde uygulanır (kontrol edici ipucu hedef uyaranın hemen ardından sunulur) ve bu birkaç oturumdan sonra hedef uyaran ile kontrol edici ipucu arasında ipucunu geciktirme süresi bırakılarak öğrenciye bağımsız olarak yanıt verme şansı tanınır. </a:t>
            </a:r>
          </a:p>
        </p:txBody>
      </p:sp>
    </p:spTree>
    <p:extLst>
      <p:ext uri="{BB962C8B-B14F-4D97-AF65-F5344CB8AC3E}">
        <p14:creationId xmlns:p14="http://schemas.microsoft.com/office/powerpoint/2010/main" xmlns="" val="4102959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116632"/>
          </a:xfrm>
        </p:spPr>
        <p:txBody>
          <a:bodyPr>
            <a:normAutofit fontScale="90000"/>
          </a:bodyPr>
          <a:lstStyle/>
          <a:p>
            <a:endParaRPr lang="tr-TR" dirty="0"/>
          </a:p>
        </p:txBody>
      </p:sp>
      <p:sp>
        <p:nvSpPr>
          <p:cNvPr id="3" name="İçerik Yer Tutucusu 2"/>
          <p:cNvSpPr>
            <a:spLocks noGrp="1"/>
          </p:cNvSpPr>
          <p:nvPr>
            <p:ph idx="1"/>
          </p:nvPr>
        </p:nvSpPr>
        <p:spPr>
          <a:xfrm>
            <a:off x="1435608" y="764704"/>
            <a:ext cx="7498080" cy="5483696"/>
          </a:xfrm>
        </p:spPr>
        <p:txBody>
          <a:bodyPr>
            <a:normAutofit/>
          </a:bodyPr>
          <a:lstStyle/>
          <a:p>
            <a:pPr marL="82296" indent="0">
              <a:buNone/>
            </a:pPr>
            <a:r>
              <a:rPr lang="tr-TR" dirty="0"/>
              <a:t>Dolayısıyla, sabit bekleme süreli öğretimle düzenlenen öğretim oturumlarında uyaran kontrolünün gerçekleşip gerçekleşmediği incelenebilir. Eşzamanlı ipucuyla öğretim yapılırken hedef uyaran ile kontrol edici ipucu arasında böyle bir süre bırakılmaz; bir başka deyişle, eşzamanlı ipucuyla öğretimde tüm öğretim oturumları sıfır saniye bekleme süreli olarak gerçekleştirilir. </a:t>
            </a:r>
          </a:p>
          <a:p>
            <a:pPr marL="82296" indent="0">
              <a:buNone/>
            </a:pPr>
            <a:endParaRPr lang="tr-TR" dirty="0"/>
          </a:p>
        </p:txBody>
      </p:sp>
    </p:spTree>
    <p:extLst>
      <p:ext uri="{BB962C8B-B14F-4D97-AF65-F5344CB8AC3E}">
        <p14:creationId xmlns:p14="http://schemas.microsoft.com/office/powerpoint/2010/main" xmlns="" val="357637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Matematik dersi için öğretim uyarlaması:</a:t>
            </a:r>
            <a:endParaRPr lang="tr-TR" dirty="0"/>
          </a:p>
        </p:txBody>
      </p:sp>
      <p:sp>
        <p:nvSpPr>
          <p:cNvPr id="3" name="İçerik Yer Tutucusu 2"/>
          <p:cNvSpPr>
            <a:spLocks noGrp="1"/>
          </p:cNvSpPr>
          <p:nvPr>
            <p:ph idx="1"/>
          </p:nvPr>
        </p:nvSpPr>
        <p:spPr/>
        <p:txBody>
          <a:bodyPr>
            <a:normAutofit lnSpcReduction="10000"/>
          </a:bodyPr>
          <a:lstStyle/>
          <a:p>
            <a:pPr marL="82296" indent="0">
              <a:buNone/>
            </a:pPr>
            <a:r>
              <a:rPr lang="tr-TR" u="sng" dirty="0" smtClean="0">
                <a:effectLst>
                  <a:outerShdw blurRad="38100" dist="38100" dir="2700000" algn="tl">
                    <a:srgbClr val="000000">
                      <a:alpha val="43137"/>
                    </a:srgbClr>
                  </a:outerShdw>
                </a:effectLst>
              </a:rPr>
              <a:t>Amaç: </a:t>
            </a:r>
            <a:r>
              <a:rPr lang="tr-TR" dirty="0" smtClean="0">
                <a:effectLst>
                  <a:outerShdw blurRad="38100" dist="38100" dir="2700000" algn="tl">
                    <a:srgbClr val="000000">
                      <a:alpha val="43137"/>
                    </a:srgbClr>
                  </a:outerShdw>
                </a:effectLst>
              </a:rPr>
              <a:t>1 ile 5 arasındaki rakamları her sorulduğunda bağımsız olarak söyler. </a:t>
            </a:r>
          </a:p>
          <a:p>
            <a:pPr marL="82296" indent="0">
              <a:buNone/>
            </a:pPr>
            <a:endParaRPr lang="tr-TR" dirty="0">
              <a:effectLst>
                <a:outerShdw blurRad="38100" dist="38100" dir="2700000" algn="tl">
                  <a:srgbClr val="000000">
                    <a:alpha val="43137"/>
                  </a:srgbClr>
                </a:outerShdw>
              </a:effectLst>
            </a:endParaRPr>
          </a:p>
          <a:p>
            <a:pPr marL="82296" indent="0">
              <a:buNone/>
            </a:pPr>
            <a:r>
              <a:rPr lang="tr-TR" dirty="0" smtClean="0"/>
              <a:t>Bu amaç için eş zamanlı ipucu ile öğretim ya da sabit bekleme süreli öğretim uygulamaları hemen hemen aynı olacaktır. İki yöntem arasında dikkat etmemiz gereken noktaları birde uygulama üzerinde görmek fayda sağlayacaktır.</a:t>
            </a:r>
          </a:p>
          <a:p>
            <a:pPr marL="82296" indent="0">
              <a:buNone/>
            </a:pPr>
            <a:endParaRPr lang="tr-TR" dirty="0"/>
          </a:p>
        </p:txBody>
      </p:sp>
    </p:spTree>
    <p:extLst>
      <p:ext uri="{BB962C8B-B14F-4D97-AF65-F5344CB8AC3E}">
        <p14:creationId xmlns:p14="http://schemas.microsoft.com/office/powerpoint/2010/main" xmlns="" val="1572186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130026"/>
          </a:xfrm>
        </p:spPr>
        <p:txBody>
          <a:bodyPr>
            <a:normAutofit fontScale="90000"/>
          </a:bodyPr>
          <a:lstStyle/>
          <a:p>
            <a:r>
              <a:rPr lang="tr-TR" dirty="0" smtClean="0"/>
              <a:t> </a:t>
            </a:r>
            <a:endParaRPr lang="tr-TR" dirty="0"/>
          </a:p>
        </p:txBody>
      </p:sp>
      <p:sp>
        <p:nvSpPr>
          <p:cNvPr id="3" name="İçerik Yer Tutucusu 2"/>
          <p:cNvSpPr>
            <a:spLocks noGrp="1"/>
          </p:cNvSpPr>
          <p:nvPr>
            <p:ph idx="1"/>
          </p:nvPr>
        </p:nvSpPr>
        <p:spPr>
          <a:xfrm>
            <a:off x="1435608" y="836712"/>
            <a:ext cx="7498080" cy="5411688"/>
          </a:xfrm>
        </p:spPr>
        <p:txBody>
          <a:bodyPr/>
          <a:lstStyle/>
          <a:p>
            <a:pPr marL="82296" indent="0">
              <a:buNone/>
            </a:pPr>
            <a:r>
              <a:rPr lang="tr-TR" dirty="0" smtClean="0"/>
              <a:t>Araç seti : </a:t>
            </a:r>
          </a:p>
          <a:p>
            <a:pPr marL="82296" indent="0">
              <a:buNone/>
            </a:pPr>
            <a:endParaRPr lang="tr-TR" dirty="0"/>
          </a:p>
          <a:p>
            <a:pPr marL="82296" indent="0">
              <a:buNone/>
            </a:pPr>
            <a:endParaRPr lang="tr-TR" dirty="0" smtClean="0"/>
          </a:p>
          <a:p>
            <a:pPr marL="82296" indent="0">
              <a:buNone/>
            </a:pPr>
            <a:endParaRPr lang="tr-TR" dirty="0"/>
          </a:p>
          <a:p>
            <a:pPr marL="82296" indent="0">
              <a:buNone/>
            </a:pPr>
            <a:r>
              <a:rPr lang="tr-TR" dirty="0" smtClean="0"/>
              <a:t>Her iki yanlış öğretim yönteminde de öğrencinin performansına göre öncelikli kazanması gereken amaç belirlenerek araç seti oluşturulur.</a:t>
            </a:r>
            <a:endParaRPr lang="tr-TR" dirty="0"/>
          </a:p>
        </p:txBody>
      </p:sp>
      <p:sp>
        <p:nvSpPr>
          <p:cNvPr id="8" name="Dikdörtgen 7"/>
          <p:cNvSpPr/>
          <p:nvPr/>
        </p:nvSpPr>
        <p:spPr>
          <a:xfrm>
            <a:off x="1619672" y="1484784"/>
            <a:ext cx="1008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1</a:t>
            </a:r>
            <a:endParaRPr lang="tr-TR" dirty="0"/>
          </a:p>
        </p:txBody>
      </p:sp>
      <p:sp>
        <p:nvSpPr>
          <p:cNvPr id="9" name="Dikdörtgen 8"/>
          <p:cNvSpPr/>
          <p:nvPr/>
        </p:nvSpPr>
        <p:spPr>
          <a:xfrm>
            <a:off x="3059832" y="1481051"/>
            <a:ext cx="1008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2</a:t>
            </a:r>
            <a:endParaRPr lang="tr-TR" dirty="0"/>
          </a:p>
        </p:txBody>
      </p:sp>
      <p:sp>
        <p:nvSpPr>
          <p:cNvPr id="10" name="Dikdörtgen 9"/>
          <p:cNvSpPr/>
          <p:nvPr/>
        </p:nvSpPr>
        <p:spPr>
          <a:xfrm>
            <a:off x="4572000" y="1481051"/>
            <a:ext cx="1008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3</a:t>
            </a:r>
            <a:endParaRPr lang="tr-TR" dirty="0"/>
          </a:p>
        </p:txBody>
      </p:sp>
      <p:sp>
        <p:nvSpPr>
          <p:cNvPr id="11" name="Dikdörtgen 10"/>
          <p:cNvSpPr/>
          <p:nvPr/>
        </p:nvSpPr>
        <p:spPr>
          <a:xfrm>
            <a:off x="6084168" y="1488517"/>
            <a:ext cx="1008112" cy="1004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4</a:t>
            </a:r>
            <a:endParaRPr lang="tr-TR" dirty="0"/>
          </a:p>
        </p:txBody>
      </p:sp>
      <p:sp>
        <p:nvSpPr>
          <p:cNvPr id="12" name="Dikdörtgen 11"/>
          <p:cNvSpPr/>
          <p:nvPr/>
        </p:nvSpPr>
        <p:spPr>
          <a:xfrm>
            <a:off x="7596336" y="1481051"/>
            <a:ext cx="10584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5</a:t>
            </a:r>
            <a:endParaRPr lang="tr-TR" dirty="0"/>
          </a:p>
        </p:txBody>
      </p:sp>
    </p:spTree>
    <p:extLst>
      <p:ext uri="{BB962C8B-B14F-4D97-AF65-F5344CB8AC3E}">
        <p14:creationId xmlns:p14="http://schemas.microsoft.com/office/powerpoint/2010/main" xmlns="" val="2957976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58018"/>
          </a:xfrm>
        </p:spPr>
        <p:txBody>
          <a:bodyPr>
            <a:normAutofit fontScale="90000"/>
          </a:bodyPr>
          <a:lstStyle/>
          <a:p>
            <a:endParaRPr lang="tr-TR" dirty="0"/>
          </a:p>
        </p:txBody>
      </p:sp>
      <p:sp>
        <p:nvSpPr>
          <p:cNvPr id="3" name="İçerik Yer Tutucusu 2"/>
          <p:cNvSpPr>
            <a:spLocks noGrp="1"/>
          </p:cNvSpPr>
          <p:nvPr>
            <p:ph idx="1"/>
          </p:nvPr>
        </p:nvSpPr>
        <p:spPr>
          <a:xfrm>
            <a:off x="1435608" y="332656"/>
            <a:ext cx="7498080" cy="5915744"/>
          </a:xfrm>
        </p:spPr>
        <p:txBody>
          <a:bodyPr>
            <a:normAutofit lnSpcReduction="10000"/>
          </a:bodyPr>
          <a:lstStyle/>
          <a:p>
            <a:pPr marL="82296" indent="0">
              <a:buNone/>
            </a:pPr>
            <a:r>
              <a:rPr lang="tr-TR" dirty="0" smtClean="0"/>
              <a:t>Öğrenciye dersin kuralları hatırlatıldıktan sonra o gün çalışılacak konu belirtilir. Ardından öğretime geçilerek her iki yönteminde ortak kısmı olan sıfır saniye bekleme süreli öğretim oturumuna başlanır. Öğrenciye ‘önünde ki karta bak ve bana kaç olduğunu söyle.’ yönergesi verilerek öğrencinin tepki vermeden hemen yönergenin ardından ‘ ben söylüyorum hadi </a:t>
            </a:r>
            <a:r>
              <a:rPr lang="tr-TR" dirty="0"/>
              <a:t>senden söyle 1(2,3,4,5</a:t>
            </a:r>
            <a:r>
              <a:rPr lang="tr-TR" dirty="0" smtClean="0"/>
              <a:t>)’ der ve çocuğun tekrar etmesini ister.</a:t>
            </a:r>
            <a:endParaRPr lang="tr-TR" dirty="0"/>
          </a:p>
        </p:txBody>
      </p:sp>
    </p:spTree>
    <p:extLst>
      <p:ext uri="{BB962C8B-B14F-4D97-AF65-F5344CB8AC3E}">
        <p14:creationId xmlns:p14="http://schemas.microsoft.com/office/powerpoint/2010/main" xmlns="" val="1501442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smtClean="0"/>
              <a:t>Bu aşamada sabit bekleme süreli öğretimde de eş zamanlı ipucuyla öğretimde de aynıdır. Aradaki fark sabit bekleme süreli öğretim yönteminde belli sayıda sıfır saniye bekleme süreli deneme yapıldıktan sonra 4-5 saniye bekleme süreli deneme oturumlarına geçilmesi gerekliliğidir.</a:t>
            </a:r>
            <a:endParaRPr lang="tr-TR" dirty="0"/>
          </a:p>
        </p:txBody>
      </p:sp>
    </p:spTree>
    <p:extLst>
      <p:ext uri="{BB962C8B-B14F-4D97-AF65-F5344CB8AC3E}">
        <p14:creationId xmlns:p14="http://schemas.microsoft.com/office/powerpoint/2010/main" xmlns="" val="270483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130026"/>
          </a:xfrm>
        </p:spPr>
        <p:txBody>
          <a:bodyPr>
            <a:normAutofit fontScale="90000"/>
          </a:bodyPr>
          <a:lstStyle/>
          <a:p>
            <a:endParaRPr lang="tr-TR" dirty="0"/>
          </a:p>
        </p:txBody>
      </p:sp>
      <p:sp>
        <p:nvSpPr>
          <p:cNvPr id="3" name="İçerik Yer Tutucusu 2"/>
          <p:cNvSpPr>
            <a:spLocks noGrp="1"/>
          </p:cNvSpPr>
          <p:nvPr>
            <p:ph idx="1"/>
          </p:nvPr>
        </p:nvSpPr>
        <p:spPr>
          <a:xfrm>
            <a:off x="1435608" y="548680"/>
            <a:ext cx="7498080" cy="5699720"/>
          </a:xfrm>
        </p:spPr>
        <p:txBody>
          <a:bodyPr/>
          <a:lstStyle/>
          <a:p>
            <a:pPr marL="82296" indent="0">
              <a:buNone/>
            </a:pPr>
            <a:r>
              <a:rPr lang="tr-TR" dirty="0" smtClean="0"/>
              <a:t>5 adet rakam kartı ile sıfır saniye bekleme süreli deneme oturumu yapıldıktan sonra sabit bekleme süreli öğretim yöntemi için 4-5 saniye bekleme süreli öğretim denemelerine geçilir ki burada beş tür öğrenci tepkisi beklenir. Eğer öğrenci belirlediğiniz ölçütte ipucundan önce doğru tepki verirse öğrenme gerçeklemiş kabul edilir. Yani öğretimin değerlendirmesi öğretimin sonunda yapılır.</a:t>
            </a:r>
            <a:endParaRPr lang="tr-TR" dirty="0"/>
          </a:p>
        </p:txBody>
      </p:sp>
    </p:spTree>
    <p:extLst>
      <p:ext uri="{BB962C8B-B14F-4D97-AF65-F5344CB8AC3E}">
        <p14:creationId xmlns:p14="http://schemas.microsoft.com/office/powerpoint/2010/main" xmlns="" val="1245824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45719"/>
            <a:ext cx="7498080" cy="45719"/>
          </a:xfrm>
        </p:spPr>
        <p:txBody>
          <a:bodyPr>
            <a:normAutofit fontScale="90000"/>
          </a:bodyPr>
          <a:lstStyle/>
          <a:p>
            <a:endParaRPr lang="tr-TR" dirty="0"/>
          </a:p>
        </p:txBody>
      </p:sp>
      <p:sp>
        <p:nvSpPr>
          <p:cNvPr id="3" name="İçerik Yer Tutucusu 2"/>
          <p:cNvSpPr>
            <a:spLocks noGrp="1"/>
          </p:cNvSpPr>
          <p:nvPr>
            <p:ph idx="1"/>
          </p:nvPr>
        </p:nvSpPr>
        <p:spPr>
          <a:xfrm>
            <a:off x="1435608" y="404664"/>
            <a:ext cx="7498080" cy="5843736"/>
          </a:xfrm>
        </p:spPr>
        <p:txBody>
          <a:bodyPr/>
          <a:lstStyle/>
          <a:p>
            <a:pPr marL="82296" indent="0">
              <a:buNone/>
            </a:pPr>
            <a:r>
              <a:rPr lang="tr-TR" dirty="0" smtClean="0"/>
              <a:t>Eş zamanlı ipucu ile öğretimin diğer yöntemden ayrışan noktalarından biride burada ortaya çıkmaktadır. Eş zamanlı ipucu ile öğretim yönteminde öğretim başlamadan önce bir önceki öğretimin yoklama yani değerlendirmesi yapılır. Öğrenci doğru tepkiler verirse yeni amaç için öğretim yapılır veremezse eski amacın öğretimine devam edilir.</a:t>
            </a:r>
            <a:endParaRPr lang="tr-TR" dirty="0"/>
          </a:p>
        </p:txBody>
      </p:sp>
    </p:spTree>
    <p:extLst>
      <p:ext uri="{BB962C8B-B14F-4D97-AF65-F5344CB8AC3E}">
        <p14:creationId xmlns:p14="http://schemas.microsoft.com/office/powerpoint/2010/main" xmlns="" val="95349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smtClean="0"/>
              <a:t>Matematik her sınıf seviyesinde belirli becerilerin verildiği, genel olarak zincirleme olarak öğretilen, doğal olarak birikimli özellik gösteren kavram ve beceriler bütünüdür.</a:t>
            </a:r>
            <a:endParaRPr lang="tr-TR" dirty="0"/>
          </a:p>
        </p:txBody>
      </p:sp>
    </p:spTree>
    <p:extLst>
      <p:ext uri="{BB962C8B-B14F-4D97-AF65-F5344CB8AC3E}">
        <p14:creationId xmlns:p14="http://schemas.microsoft.com/office/powerpoint/2010/main" xmlns="" val="1516183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922114"/>
          </a:xfrm>
        </p:spPr>
        <p:txBody>
          <a:bodyPr>
            <a:normAutofit fontScale="90000"/>
          </a:bodyPr>
          <a:lstStyle/>
          <a:p>
            <a:r>
              <a:rPr lang="tr-TR" dirty="0"/>
              <a:t>Zihin Engellilerin Eğitiminde Matematiğin Önemi</a:t>
            </a:r>
          </a:p>
        </p:txBody>
      </p:sp>
      <p:sp>
        <p:nvSpPr>
          <p:cNvPr id="3" name="İçerik Yer Tutucusu 2"/>
          <p:cNvSpPr>
            <a:spLocks noGrp="1"/>
          </p:cNvSpPr>
          <p:nvPr>
            <p:ph idx="1"/>
          </p:nvPr>
        </p:nvSpPr>
        <p:spPr>
          <a:xfrm>
            <a:off x="1435608" y="1340768"/>
            <a:ext cx="7498080" cy="4907632"/>
          </a:xfrm>
        </p:spPr>
        <p:txBody>
          <a:bodyPr>
            <a:normAutofit fontScale="85000" lnSpcReduction="10000"/>
          </a:bodyPr>
          <a:lstStyle/>
          <a:p>
            <a:pPr marL="82296" indent="0">
              <a:buNone/>
            </a:pPr>
            <a:r>
              <a:rPr lang="tr-TR" dirty="0" smtClean="0"/>
              <a:t>Engelli çocukların yaşamlarını bağımsız olarak sürdürüp toplumun beklentilerini yerine getirebilmeleri, günlük yaşamlarında yer alan öz bakım </a:t>
            </a:r>
            <a:r>
              <a:rPr lang="tr-TR" dirty="0"/>
              <a:t>becerileri</a:t>
            </a:r>
            <a:r>
              <a:rPr lang="tr-TR" dirty="0" smtClean="0"/>
              <a:t>, ev içi yaşamı, iş yaşamı, sosyal yaşam, alış- veriş yapma, zamanı kullanma, parayı kullanma ve basit hesaplama becerilerini gerçekleştirme düzeyleriyle yakından ilgilidir.</a:t>
            </a:r>
          </a:p>
          <a:p>
            <a:pPr marL="82296" indent="0">
              <a:buNone/>
            </a:pPr>
            <a:endParaRPr lang="tr-TR" dirty="0"/>
          </a:p>
          <a:p>
            <a:pPr marL="82296" indent="0">
              <a:buNone/>
            </a:pPr>
            <a:r>
              <a:rPr lang="tr-TR" dirty="0"/>
              <a:t>Engelli çocuklara uygun öğretim programlarının ve öğretim ortamlarının hazırlanması için, onların eğitim gereksinimlerinin belirlenmesi ile yakından ilişkilidir.</a:t>
            </a:r>
          </a:p>
          <a:p>
            <a:pPr marL="82296" indent="0">
              <a:buNone/>
            </a:pPr>
            <a:endParaRPr lang="tr-TR" dirty="0"/>
          </a:p>
          <a:p>
            <a:pPr marL="82296" indent="0">
              <a:buNone/>
            </a:pPr>
            <a:endParaRPr lang="tr-TR" dirty="0"/>
          </a:p>
        </p:txBody>
      </p:sp>
    </p:spTree>
    <p:extLst>
      <p:ext uri="{BB962C8B-B14F-4D97-AF65-F5344CB8AC3E}">
        <p14:creationId xmlns:p14="http://schemas.microsoft.com/office/powerpoint/2010/main" xmlns="" val="1505602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82296" indent="0">
              <a:buNone/>
            </a:pPr>
            <a:r>
              <a:rPr lang="tr-TR" dirty="0"/>
              <a:t>Akademik becerilerin bir kısmını, zihin engelli çocuklarında günlük yaşamlarında sıklıkla karşılaştıkları sayılar, temel işlemler, hesaplama beceriler ve geometrik şekiller gibi matematik konu, beceri ve işlemleri oluşturmaktadır</a:t>
            </a:r>
            <a:r>
              <a:rPr lang="tr-TR" dirty="0" smtClean="0"/>
              <a:t>. Bunu yaparken belli başlı yöntemler öne çıkmaktadır.</a:t>
            </a:r>
            <a:endParaRPr lang="tr-TR" dirty="0"/>
          </a:p>
          <a:p>
            <a:pPr marL="82296" indent="0">
              <a:buNone/>
            </a:pPr>
            <a:endParaRPr lang="tr-TR" dirty="0"/>
          </a:p>
        </p:txBody>
      </p:sp>
    </p:spTree>
    <p:extLst>
      <p:ext uri="{BB962C8B-B14F-4D97-AF65-F5344CB8AC3E}">
        <p14:creationId xmlns:p14="http://schemas.microsoft.com/office/powerpoint/2010/main" xmlns="" val="30821165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953</TotalTime>
  <Words>2849</Words>
  <Application>Microsoft Office PowerPoint</Application>
  <PresentationFormat>Ekran Gösterisi (4:3)</PresentationFormat>
  <Paragraphs>190</Paragraphs>
  <Slides>67</Slides>
  <Notes>0</Notes>
  <HiddenSlides>1</HiddenSlides>
  <MMClips>0</MMClips>
  <ScaleCrop>false</ScaleCrop>
  <HeadingPairs>
    <vt:vector size="4" baseType="variant">
      <vt:variant>
        <vt:lpstr>Tema</vt:lpstr>
      </vt:variant>
      <vt:variant>
        <vt:i4>1</vt:i4>
      </vt:variant>
      <vt:variant>
        <vt:lpstr>Slayt Başlıkları</vt:lpstr>
      </vt:variant>
      <vt:variant>
        <vt:i4>67</vt:i4>
      </vt:variant>
    </vt:vector>
  </HeadingPairs>
  <TitlesOfParts>
    <vt:vector size="68" baseType="lpstr">
      <vt:lpstr>Gündönümü</vt:lpstr>
      <vt:lpstr>ZİHİNSEL ENGELLİLERE MATEMATİK ÖĞRETİMİ</vt:lpstr>
      <vt:lpstr>Slayt 2</vt:lpstr>
      <vt:lpstr>MATEMATİK NEDİR?</vt:lpstr>
      <vt:lpstr>Slayt 4</vt:lpstr>
      <vt:lpstr>Slayt 5</vt:lpstr>
      <vt:lpstr>Matematik Öğretim Programı</vt:lpstr>
      <vt:lpstr>Slayt 7</vt:lpstr>
      <vt:lpstr>Zihin Engellilerin Eğitiminde Matematiğin Önemi</vt:lpstr>
      <vt:lpstr>Slayt 9</vt:lpstr>
      <vt:lpstr>Zihin Engellilere Matematik Öğretimi</vt:lpstr>
      <vt:lpstr>Slayt 11</vt:lpstr>
      <vt:lpstr>Slayt 12</vt:lpstr>
      <vt:lpstr>Açık Anlatım Yöntemi</vt:lpstr>
      <vt:lpstr>Doğrudan Öğretim Yönteminin Aşamaları</vt:lpstr>
      <vt:lpstr> </vt:lpstr>
      <vt:lpstr>Slayt 16</vt:lpstr>
      <vt:lpstr>Açık Anlatım Yöntemiyle Matematik Öğretimi Etkinliğinde Yer Verilmesi Gereken Özellikler </vt:lpstr>
      <vt:lpstr>Slayt 18</vt:lpstr>
      <vt:lpstr>MATEMATİK KONULARININ AÇIK ANLATIM YÖNTEMİNE GÖRE SUNULMASI </vt:lpstr>
      <vt:lpstr>Slayt 20</vt:lpstr>
      <vt:lpstr>Slayt 21</vt:lpstr>
      <vt:lpstr>Açık anlatım yöntemine göre oluşturulmuş ‘1 kavramı ile ilgili bildirim örneği </vt:lpstr>
      <vt:lpstr>Slayt 23</vt:lpstr>
      <vt:lpstr>Slayt 24</vt:lpstr>
      <vt:lpstr>Slayt 25</vt:lpstr>
      <vt:lpstr>Slayt 26</vt:lpstr>
      <vt:lpstr>Slayt 27</vt:lpstr>
      <vt:lpstr>Slayt 28</vt:lpstr>
      <vt:lpstr>Slayt 29</vt:lpstr>
      <vt:lpstr>Slayt 30</vt:lpstr>
      <vt:lpstr>Basamaklandırılmış Yöntem </vt:lpstr>
      <vt:lpstr>Slayt 32</vt:lpstr>
      <vt:lpstr> </vt:lpstr>
      <vt:lpstr>Slayt 34</vt:lpstr>
      <vt:lpstr>Slayt 35</vt:lpstr>
      <vt:lpstr>Slayt 36</vt:lpstr>
      <vt:lpstr>Slayt 37</vt:lpstr>
      <vt:lpstr>Slayt 38</vt:lpstr>
      <vt:lpstr>Slayt 39</vt:lpstr>
      <vt:lpstr>Slayt 40</vt:lpstr>
      <vt:lpstr>Yanlışsız Öğretim</vt:lpstr>
      <vt:lpstr>Slayt 42</vt:lpstr>
      <vt:lpstr>Slayt 43</vt:lpstr>
      <vt:lpstr>Slayt 44</vt:lpstr>
      <vt:lpstr>Slayt 45</vt:lpstr>
      <vt:lpstr>Slayt 46</vt:lpstr>
      <vt:lpstr>Slayt 47</vt:lpstr>
      <vt:lpstr>Yanlışsız Öğretim Yöntemleri</vt:lpstr>
      <vt:lpstr>Sabit Bekleme Süreli Öğretim</vt:lpstr>
      <vt:lpstr>Slayt 50</vt:lpstr>
      <vt:lpstr>Slayt 51</vt:lpstr>
      <vt:lpstr>Slayt 52</vt:lpstr>
      <vt:lpstr>Slayt 53</vt:lpstr>
      <vt:lpstr>Sabit bekleme süreli öğretimi uygulamak isteyen öğretmenlere öneriler:</vt:lpstr>
      <vt:lpstr>Sabit bekleme süreli öğretimin etkili biçimde kullanılabilmesini sağlamak üzere  sekiz basamaklı bir öğretim planı önerilmektedir:</vt:lpstr>
      <vt:lpstr>EŞZAMANLI İPUCUYLA ÖĞRETİM</vt:lpstr>
      <vt:lpstr>Eşzamanlı ipucuyla öğretimde birey tepkisi üçe ayrılır.</vt:lpstr>
      <vt:lpstr>Slayt 58</vt:lpstr>
      <vt:lpstr>Slayt 59</vt:lpstr>
      <vt:lpstr>Slayt 60</vt:lpstr>
      <vt:lpstr>Slayt 61</vt:lpstr>
      <vt:lpstr>Matematik dersi için öğretim uyarlaması:</vt:lpstr>
      <vt:lpstr> </vt:lpstr>
      <vt:lpstr>Slayt 64</vt:lpstr>
      <vt:lpstr>Slayt 65</vt:lpstr>
      <vt:lpstr>Slayt 66</vt:lpstr>
      <vt:lpstr>Slayt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MATEMATİK ÖĞRETİMİ</dc:title>
  <dc:creator>Asus</dc:creator>
  <cp:lastModifiedBy>ATEŞ</cp:lastModifiedBy>
  <cp:revision>65</cp:revision>
  <dcterms:created xsi:type="dcterms:W3CDTF">2013-08-26T07:52:27Z</dcterms:created>
  <dcterms:modified xsi:type="dcterms:W3CDTF">2014-06-16T09:26:07Z</dcterms:modified>
</cp:coreProperties>
</file>