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0" r:id="rId46"/>
    <p:sldId id="328" r:id="rId47"/>
    <p:sldId id="324" r:id="rId48"/>
    <p:sldId id="325" r:id="rId49"/>
    <p:sldId id="326" r:id="rId50"/>
    <p:sldId id="327" r:id="rId51"/>
    <p:sldId id="323" r:id="rId52"/>
    <p:sldId id="329" r:id="rId53"/>
    <p:sldId id="330" r:id="rId54"/>
    <p:sldId id="331" r:id="rId55"/>
    <p:sldId id="332" r:id="rId56"/>
    <p:sldId id="333" r:id="rId57"/>
    <p:sldId id="334" r:id="rId58"/>
    <p:sldId id="335" r:id="rId59"/>
    <p:sldId id="336" r:id="rId60"/>
    <p:sldId id="301" r:id="rId61"/>
    <p:sldId id="312" r:id="rId62"/>
    <p:sldId id="313" r:id="rId63"/>
    <p:sldId id="314" r:id="rId64"/>
    <p:sldId id="316" r:id="rId65"/>
    <p:sldId id="317" r:id="rId66"/>
    <p:sldId id="318" r:id="rId67"/>
    <p:sldId id="319" r:id="rId68"/>
    <p:sldId id="320" r:id="rId69"/>
    <p:sldId id="321" r:id="rId7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16.06.2014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16.06.2014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OLUMLU DAVRANIŞSAL DESTEK</a:t>
            </a:r>
            <a:endParaRPr lang="tr-TR" dirty="0"/>
          </a:p>
        </p:txBody>
      </p:sp>
      <p:sp>
        <p:nvSpPr>
          <p:cNvPr id="3" name="2 Alt Başlık"/>
          <p:cNvSpPr>
            <a:spLocks noGrp="1"/>
          </p:cNvSpPr>
          <p:nvPr>
            <p:ph type="subTitle" idx="1"/>
          </p:nvPr>
        </p:nvSpPr>
        <p:spPr/>
        <p:txBody>
          <a:bodyPr/>
          <a:lstStyle/>
          <a:p>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Sınıftan ya da akranlarından kaçınmak için bu davranışı sergiliyorsa sınıftan uzaklaştırma problem davranışı pekiştirebilir.  Pekiştirme davranış ve davranış sonrasındaki işlevsel ilişkiyi ifade eder.  Pekiştirme problem davranışa uygulanan en güçlü ve yanlış anlaşılan kavramlardan biridir.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lstStyle/>
          <a:p>
            <a:pPr algn="just"/>
            <a:endParaRPr lang="tr-TR" dirty="0" smtClean="0"/>
          </a:p>
          <a:p>
            <a:pPr algn="just"/>
            <a:r>
              <a:rPr lang="tr-TR" dirty="0" smtClean="0"/>
              <a:t>Bir başka deyişle şeker Ayşe’ </a:t>
            </a:r>
            <a:r>
              <a:rPr lang="tr-TR" dirty="0" err="1" smtClean="0"/>
              <a:t>nin</a:t>
            </a:r>
            <a:r>
              <a:rPr lang="tr-TR" dirty="0" smtClean="0"/>
              <a:t> okuma davranışını arttırırken ali için etkili olmayabilir. Mola Ayşe’ </a:t>
            </a:r>
            <a:r>
              <a:rPr lang="tr-TR" dirty="0" err="1" smtClean="0"/>
              <a:t>nin</a:t>
            </a:r>
            <a:r>
              <a:rPr lang="tr-TR" dirty="0" smtClean="0"/>
              <a:t> istemediği matematik dersinde uygulandığında ceza olmaz aksine Ayşe’ </a:t>
            </a:r>
            <a:r>
              <a:rPr lang="tr-TR" dirty="0" err="1" smtClean="0"/>
              <a:t>nin</a:t>
            </a:r>
            <a:r>
              <a:rPr lang="tr-TR" dirty="0" smtClean="0"/>
              <a:t> matematik dersinden kaçmasını sağladığı için </a:t>
            </a:r>
            <a:r>
              <a:rPr lang="tr-TR" dirty="0" err="1" smtClean="0"/>
              <a:t>pekiştireç</a:t>
            </a:r>
            <a:r>
              <a:rPr lang="tr-TR" dirty="0" smtClean="0"/>
              <a:t> olma özelliğini gösterir.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
            </a:r>
            <a:br>
              <a:rPr lang="tr-TR" sz="3100" b="1" dirty="0" smtClean="0"/>
            </a:br>
            <a:r>
              <a:rPr lang="tr-TR" sz="3600" b="1" dirty="0" smtClean="0"/>
              <a:t>Problem davranışlar iletişimsel amaçla kullanılır. </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dirty="0" smtClean="0"/>
              <a:t>Problem davranışlar bir </a:t>
            </a:r>
            <a:r>
              <a:rPr lang="tr-TR" b="1" dirty="0" smtClean="0"/>
              <a:t>anlam içerir ve iletişim kurmak için kullanılır.</a:t>
            </a:r>
          </a:p>
          <a:p>
            <a:pPr algn="just"/>
            <a:r>
              <a:rPr lang="tr-TR" dirty="0" smtClean="0"/>
              <a:t> Bazı durumlarda yeterli dil ve iletişim becerilerine sahip olmayan çocuklar </a:t>
            </a:r>
            <a:r>
              <a:rPr lang="tr-TR" b="1" dirty="0" smtClean="0"/>
              <a:t>iletişim amaçlı</a:t>
            </a:r>
            <a:r>
              <a:rPr lang="tr-TR" dirty="0" smtClean="0"/>
              <a:t> olarak problem davranışları kullanabilirler. </a:t>
            </a:r>
          </a:p>
          <a:p>
            <a:pPr algn="just"/>
            <a:r>
              <a:rPr lang="tr-TR" dirty="0" smtClean="0"/>
              <a:t>Sosyal becerilere yeterince sahip olmayan ya da gereksinimlerini karşılamak için </a:t>
            </a:r>
            <a:r>
              <a:rPr lang="tr-TR" b="1" dirty="0" smtClean="0"/>
              <a:t>konuşma yerine problem davranışları </a:t>
            </a:r>
            <a:r>
              <a:rPr lang="tr-TR" dirty="0" smtClean="0"/>
              <a:t>kullanabilirler.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endParaRPr lang="tr-TR" dirty="0" smtClean="0"/>
          </a:p>
          <a:p>
            <a:r>
              <a:rPr lang="tr-TR" b="1" dirty="0" smtClean="0"/>
              <a:t>Çocuklar neden problem davranış sergilerler?</a:t>
            </a:r>
            <a:endParaRPr lang="tr-TR"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lgn="just"/>
            <a:endParaRPr lang="tr-TR" dirty="0" smtClean="0"/>
          </a:p>
          <a:p>
            <a:pPr algn="just"/>
            <a:r>
              <a:rPr lang="tr-TR" dirty="0" smtClean="0"/>
              <a:t>Bizler günlük hayatta gerçekleştiğimiz davranışların nedenlerini düşünelim</a:t>
            </a:r>
          </a:p>
          <a:p>
            <a:pPr algn="just"/>
            <a:endParaRPr lang="tr-TR" dirty="0" smtClean="0"/>
          </a:p>
          <a:p>
            <a:pPr algn="just"/>
            <a:r>
              <a:rPr lang="tr-TR" dirty="0" smtClean="0"/>
              <a:t>Neden çöpleri çöp kutusuna atarız?</a:t>
            </a:r>
          </a:p>
          <a:p>
            <a:pPr algn="just"/>
            <a:endParaRPr lang="tr-TR" dirty="0" smtClean="0"/>
          </a:p>
          <a:p>
            <a:pPr algn="just"/>
            <a:r>
              <a:rPr lang="tr-TR" dirty="0" smtClean="0"/>
              <a:t>Neden kitap okuruz</a:t>
            </a:r>
          </a:p>
          <a:p>
            <a:pPr algn="just"/>
            <a:endParaRPr lang="tr-TR" dirty="0" smtClean="0"/>
          </a:p>
          <a:p>
            <a:pPr algn="just"/>
            <a:r>
              <a:rPr lang="tr-TR" dirty="0" smtClean="0"/>
              <a:t>Neden yemek yeriz</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a:bodyPr>
          <a:lstStyle/>
          <a:p>
            <a:pPr algn="just"/>
            <a:r>
              <a:rPr lang="tr-TR" dirty="0" smtClean="0"/>
              <a:t>İnsanların yaptıkları davranışları izleyen durumlarda ya da </a:t>
            </a:r>
            <a:r>
              <a:rPr lang="tr-TR" b="1" dirty="0" smtClean="0"/>
              <a:t>uyaranlar </a:t>
            </a:r>
            <a:r>
              <a:rPr lang="tr-TR" dirty="0" smtClean="0"/>
              <a:t>o davranışın ileride yapılma </a:t>
            </a:r>
            <a:r>
              <a:rPr lang="tr-TR" b="1" dirty="0" smtClean="0"/>
              <a:t>olasılığını arttırır</a:t>
            </a:r>
            <a:r>
              <a:rPr lang="tr-TR" dirty="0" smtClean="0"/>
              <a:t>. Bir başka deyişle insanlar davranışlarının sonucunda elde ettikleri şeylerden </a:t>
            </a:r>
            <a:r>
              <a:rPr lang="tr-TR" b="1" dirty="0" smtClean="0"/>
              <a:t>hoşlanıyorsa</a:t>
            </a:r>
            <a:r>
              <a:rPr lang="tr-TR" dirty="0" smtClean="0"/>
              <a:t> bu davranışları </a:t>
            </a:r>
            <a:r>
              <a:rPr lang="tr-TR" b="1" dirty="0" smtClean="0"/>
              <a:t>tekrar sergileme eğiliminde </a:t>
            </a:r>
            <a:r>
              <a:rPr lang="tr-TR" dirty="0" smtClean="0"/>
              <a:t>olurlar. Bu sonuca dayalı olarak öğrenmenin davranışı izleyen ve hoşa giden çevresel uyaranlar sonucunda gerçekleştiğini ve problem davranışların da davranışı izleyen hoşa giden çevresel uyaranlar sonucunda öğrenildiğini ifade edebiliriz</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
            </a:r>
            <a:br>
              <a:rPr lang="tr-TR" sz="4000" b="1" dirty="0" smtClean="0"/>
            </a:br>
            <a:r>
              <a:rPr lang="tr-TR" sz="4000" b="1" dirty="0" smtClean="0"/>
              <a:t>Problem davranışlar çocukların işine yarar</a:t>
            </a:r>
            <a:r>
              <a:rPr lang="tr-TR" b="1" dirty="0" smtClean="0"/>
              <a:t/>
            </a:r>
            <a:br>
              <a:rPr lang="tr-TR" b="1" dirty="0" smtClean="0"/>
            </a:br>
            <a:endParaRPr lang="tr-TR" dirty="0"/>
          </a:p>
        </p:txBody>
      </p:sp>
      <p:sp>
        <p:nvSpPr>
          <p:cNvPr id="3" name="2 İçerik Yer Tutucusu"/>
          <p:cNvSpPr>
            <a:spLocks noGrp="1"/>
          </p:cNvSpPr>
          <p:nvPr>
            <p:ph idx="1"/>
          </p:nvPr>
        </p:nvSpPr>
        <p:spPr/>
        <p:txBody>
          <a:bodyPr/>
          <a:lstStyle/>
          <a:p>
            <a:pPr>
              <a:buNone/>
            </a:pPr>
            <a:r>
              <a:rPr lang="tr-TR" b="1" dirty="0" smtClean="0"/>
              <a:t>  </a:t>
            </a:r>
            <a:r>
              <a:rPr lang="tr-TR" dirty="0" smtClean="0"/>
              <a:t> Çocuklar problem davranış sergilediklerinde yeni bir şey elde ederler ya da bir şeylerden kaçınırlar.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t>Problem davranışların işlevleri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Problem davranış sonucunda çocuk istediği yiyecek oyuncak kırtasiye malzemesi vb nesnelere ulaşıyorsa problem davranışının işlevinin </a:t>
            </a:r>
            <a:r>
              <a:rPr lang="tr-TR" b="1" dirty="0" smtClean="0"/>
              <a:t>nesne elde etme</a:t>
            </a:r>
            <a:r>
              <a:rPr lang="tr-TR" dirty="0" smtClean="0"/>
              <a:t> olduğu söylenebilir.</a:t>
            </a:r>
          </a:p>
          <a:p>
            <a:pPr algn="just"/>
            <a:endParaRPr lang="tr-TR" dirty="0" smtClean="0"/>
          </a:p>
          <a:p>
            <a:pPr algn="just"/>
            <a:r>
              <a:rPr lang="tr-TR" dirty="0" smtClean="0"/>
              <a:t>Problem davranış sonucunda çocuk istediği etkinliği elde ediyorsa problem davranışının işlevi </a:t>
            </a:r>
            <a:r>
              <a:rPr lang="tr-TR" b="1" dirty="0" smtClean="0"/>
              <a:t>etkinlik elde etme</a:t>
            </a:r>
            <a:r>
              <a:rPr lang="tr-TR" dirty="0" smtClean="0"/>
              <a:t> olduğu söylenebilir</a:t>
            </a:r>
          </a:p>
          <a:p>
            <a:pPr algn="just"/>
            <a:endParaRPr lang="tr-TR" dirty="0" smtClean="0"/>
          </a:p>
          <a:p>
            <a:pPr algn="just"/>
            <a:r>
              <a:rPr lang="tr-TR" dirty="0" smtClean="0"/>
              <a:t>Bazı durumlarda </a:t>
            </a:r>
            <a:r>
              <a:rPr lang="tr-TR" b="1" dirty="0" smtClean="0"/>
              <a:t>duyusal uyaran elde etmek</a:t>
            </a:r>
            <a:r>
              <a:rPr lang="tr-TR" dirty="0" smtClean="0"/>
              <a:t> için problem davranış sergilenebilir </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pPr algn="just"/>
            <a:r>
              <a:rPr lang="tr-TR" dirty="0" smtClean="0"/>
              <a:t>Problem davranışın diğer bir işlevi de </a:t>
            </a:r>
            <a:r>
              <a:rPr lang="tr-TR" b="1" dirty="0" smtClean="0"/>
              <a:t>kaçma ya da kaçınmadır.</a:t>
            </a:r>
            <a:r>
              <a:rPr lang="tr-TR" dirty="0" smtClean="0"/>
              <a:t> </a:t>
            </a:r>
          </a:p>
          <a:p>
            <a:pPr algn="just"/>
            <a:r>
              <a:rPr lang="tr-TR" dirty="0" smtClean="0"/>
              <a:t>Yemek sırasında kırmızı tabakla yemek sunulduğunda problem davranış sergilemesi işlevinin </a:t>
            </a:r>
            <a:r>
              <a:rPr lang="tr-TR" b="1" dirty="0" smtClean="0"/>
              <a:t>istenmeyen nesneden kaçmak</a:t>
            </a:r>
            <a:r>
              <a:rPr lang="tr-TR" dirty="0" smtClean="0"/>
              <a:t> olduğu söylenebilir.</a:t>
            </a:r>
          </a:p>
          <a:p>
            <a:pPr algn="just"/>
            <a:r>
              <a:rPr lang="tr-TR" dirty="0" smtClean="0"/>
              <a:t>Masa başı kavram etkinliği sunulduğunda malzemeleri yere atıp uzaklaşmaktadır bu davranış sonucunda öğretmen öğrenciyi masadan uzaklaştırmaktadır böylece çocuk </a:t>
            </a:r>
            <a:r>
              <a:rPr lang="tr-TR" b="1" dirty="0" smtClean="0"/>
              <a:t>istemediği etkinlikten kaçmaktadır.</a:t>
            </a:r>
            <a:endParaRPr lang="tr-TR"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Sınıfın çok soğuk ve ya çok sıcak olması ya da gürültülü ya da aşırı sessiz olması durumlarında görsel işitsel uyaranların fazla olması nedeni ile problem davranış sergileyebilirler bu durumda problem davranışın işlevi </a:t>
            </a:r>
            <a:r>
              <a:rPr lang="tr-TR" b="1" dirty="0" smtClean="0"/>
              <a:t>duyusal uyarandan kaçma</a:t>
            </a:r>
            <a:r>
              <a:rPr lang="tr-TR" dirty="0" smtClean="0"/>
              <a:t> olacaktır.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smtClean="0"/>
              <a:t/>
            </a:r>
            <a:br>
              <a:rPr lang="tr-TR" b="1" dirty="0" smtClean="0"/>
            </a:br>
            <a:r>
              <a:rPr lang="tr-TR" b="1" dirty="0" smtClean="0"/>
              <a:t>PROBLEM DAVRANIŞLAR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buNone/>
            </a:pPr>
            <a:endParaRPr lang="tr-TR" dirty="0" smtClean="0"/>
          </a:p>
          <a:p>
            <a:pPr>
              <a:buNone/>
            </a:pPr>
            <a:endParaRPr lang="tr-TR" dirty="0" smtClean="0"/>
          </a:p>
          <a:p>
            <a:pPr>
              <a:buNone/>
            </a:pPr>
            <a:endParaRPr lang="tr-TR" dirty="0" smtClean="0"/>
          </a:p>
          <a:p>
            <a:pPr>
              <a:buNone/>
            </a:pPr>
            <a:r>
              <a:rPr lang="tr-TR" dirty="0" smtClean="0"/>
              <a:t>                   </a:t>
            </a:r>
            <a:r>
              <a:rPr lang="tr-TR" b="1" dirty="0" smtClean="0"/>
              <a:t>  Problem davranış nedir?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sz="4000" b="1" dirty="0" smtClean="0"/>
              <a:t/>
            </a:r>
            <a:br>
              <a:rPr lang="tr-TR" sz="4000" b="1" dirty="0" smtClean="0"/>
            </a:br>
            <a:r>
              <a:rPr lang="tr-TR" sz="4000" b="1" dirty="0" smtClean="0"/>
              <a:t>DAVRANIŞI ETKİLEYEN UYARANLAR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dirty="0" smtClean="0"/>
              <a:t>İnsanlar sıklıkla çocuklarının problem davranışları aniden ortaya çıkardıklarını ve hiçbir amaca hizmet etmediğini ya da bu davranışları bizleri kızdırmak için yaptıklarını düşünürler bazı kişiler çocukların problemli olduklarını ailelerin sorunlu olduğunu düşünür. Bazıları ise çocukların yetersizliğinden dolayı bu davranışları sergilediklerini varsayarlar böyle düşündüğümüzde bu çocukların sorunlu davranışlarını ortadan kaldıramayız</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Problem davranış ortaya çıktığında biz bu davranışın öncesinde ve sonrasında neler olduğuna bakarız bir başka deyişle davranışın ortaya çıktığı bağlamı inceleyerek çocuğun davranışının nedenini belirlemeye çalışırız. Davranışçı yaklaşıma göre davranış; öncül- davranış- davranış sonrası uyaranlardan oluşur.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Davranış öncesi uyaranlar ( öncül)</a:t>
            </a:r>
            <a:r>
              <a:rPr lang="tr-TR" dirty="0" smtClean="0"/>
              <a:t/>
            </a:r>
            <a:br>
              <a:rPr lang="tr-TR" dirty="0" smtClean="0"/>
            </a:br>
            <a:endParaRPr lang="tr-TR" dirty="0"/>
          </a:p>
        </p:txBody>
      </p:sp>
      <p:sp>
        <p:nvSpPr>
          <p:cNvPr id="3" name="2 İçerik Yer Tutucusu"/>
          <p:cNvSpPr>
            <a:spLocks noGrp="1"/>
          </p:cNvSpPr>
          <p:nvPr>
            <p:ph idx="1"/>
          </p:nvPr>
        </p:nvSpPr>
        <p:spPr/>
        <p:txBody>
          <a:bodyPr/>
          <a:lstStyle/>
          <a:p>
            <a:endParaRPr lang="tr-TR" dirty="0" smtClean="0"/>
          </a:p>
          <a:p>
            <a:r>
              <a:rPr lang="tr-TR" dirty="0" smtClean="0"/>
              <a:t>Öncül bir davranışın ortaya çıkmasına neden olan ve davranışın hemen öncesinde yer alan durumlar ya da uyaranlardır.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Öncüller:</a:t>
            </a:r>
            <a:br>
              <a:rPr lang="tr-TR" dirty="0" smtClean="0"/>
            </a:br>
            <a:endParaRPr lang="tr-TR" dirty="0"/>
          </a:p>
        </p:txBody>
      </p:sp>
      <p:sp>
        <p:nvSpPr>
          <p:cNvPr id="3" name="2 İçerik Yer Tutucusu"/>
          <p:cNvSpPr>
            <a:spLocks noGrp="1"/>
          </p:cNvSpPr>
          <p:nvPr>
            <p:ph idx="1"/>
          </p:nvPr>
        </p:nvSpPr>
        <p:spPr/>
        <p:txBody>
          <a:bodyPr>
            <a:normAutofit/>
          </a:bodyPr>
          <a:lstStyle/>
          <a:p>
            <a:pPr lvl="0" algn="just"/>
            <a:r>
              <a:rPr lang="tr-TR" b="1" dirty="0" smtClean="0"/>
              <a:t>Belirli zaman dilimleri </a:t>
            </a:r>
            <a:r>
              <a:rPr lang="tr-TR" dirty="0" smtClean="0"/>
              <a:t>( her gün yemekten sonra bağırma davranışı</a:t>
            </a:r>
          </a:p>
          <a:p>
            <a:pPr lvl="0" algn="just"/>
            <a:r>
              <a:rPr lang="tr-TR" b="1" dirty="0" smtClean="0"/>
              <a:t>Belirli fiziksel çevre</a:t>
            </a:r>
            <a:r>
              <a:rPr lang="tr-TR" dirty="0" smtClean="0"/>
              <a:t>( sadece oyun parkında arkadaşını ısırma)</a:t>
            </a:r>
          </a:p>
          <a:p>
            <a:pPr lvl="0" algn="just"/>
            <a:r>
              <a:rPr lang="tr-TR" b="1" dirty="0" smtClean="0"/>
              <a:t>Belirli insanlar </a:t>
            </a:r>
            <a:r>
              <a:rPr lang="tr-TR" dirty="0" smtClean="0"/>
              <a:t>( yardımcı öğretmenle birlikteyken sıraya vurma</a:t>
            </a:r>
          </a:p>
          <a:p>
            <a:pPr lvl="0" algn="just"/>
            <a:r>
              <a:rPr lang="tr-TR" b="1" dirty="0" smtClean="0"/>
              <a:t>Belirli etkinlikler </a:t>
            </a:r>
            <a:r>
              <a:rPr lang="tr-TR" dirty="0" smtClean="0"/>
              <a:t>( çivi takma sırasında çivileri fırlatma) olmak üzere dört guruba ayrılabilir.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Davranış sonrası uyaranlar( sonuç)</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endParaRPr lang="tr-TR" dirty="0" smtClean="0"/>
          </a:p>
          <a:p>
            <a:pPr algn="just"/>
            <a:r>
              <a:rPr lang="tr-TR" dirty="0" smtClean="0"/>
              <a:t>Sonuç davranış ortaya çıktıktan sonra sunulan ya da davranışı izleyen durumlar ya da uyaranlardır.</a:t>
            </a:r>
          </a:p>
          <a:p>
            <a:pPr algn="just"/>
            <a:r>
              <a:rPr lang="tr-TR" i="1" dirty="0" smtClean="0"/>
              <a:t>Davranış sonrası uyaranlar izledikleri davranışın ileride oluşma sıklığını arttırıyorsa </a:t>
            </a:r>
            <a:r>
              <a:rPr lang="tr-TR" i="1" dirty="0" err="1" smtClean="0"/>
              <a:t>pekiştireç</a:t>
            </a:r>
            <a:r>
              <a:rPr lang="tr-TR" i="1" dirty="0" smtClean="0"/>
              <a:t> azaltıyorsa ceza olma özelliği göstermektedir. </a:t>
            </a:r>
            <a:endParaRPr lang="tr-TR"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lgn="just"/>
            <a:endParaRPr lang="tr-TR" dirty="0" smtClean="0"/>
          </a:p>
          <a:p>
            <a:pPr algn="just"/>
            <a:r>
              <a:rPr lang="tr-TR" dirty="0" smtClean="0"/>
              <a:t>Örneğin öğretmen resim yapma etkinliği için Ali’nin masaya gelmesini istemiştir. Ali ağlamaya başlayıp öğretmene vurmuştur öğretmende Ali’yi yalnız bırakarak onu masa başı etkinliği yerine başka bir etkinlik yapmasına izin vermiştir. </a:t>
            </a:r>
          </a:p>
          <a:p>
            <a:pPr algn="just"/>
            <a:r>
              <a:rPr lang="tr-TR" b="1" dirty="0" smtClean="0"/>
              <a:t>Öncül -  davranış -  davranış sonrası olarak inceleyiniz.</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Davranışa zemin hazırlayan uyaranlar </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endParaRPr lang="tr-TR" dirty="0" smtClean="0"/>
          </a:p>
          <a:p>
            <a:pPr algn="just"/>
            <a:r>
              <a:rPr lang="tr-TR" dirty="0" smtClean="0"/>
              <a:t>Çevresel etmenlerin davranışlar üzerindeki etkileri incelenirken sadece öncüller ve sonuçlar üzerine odaklanılmalıdır. Davranışa zemin hazırlayan uyaranlarda davranışın oluşmasına neden olabilir.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a:bodyPr>
          <a:lstStyle/>
          <a:p>
            <a:pPr algn="just"/>
            <a:r>
              <a:rPr lang="tr-TR" dirty="0" err="1" smtClean="0"/>
              <a:t>Pekiştireç</a:t>
            </a:r>
            <a:r>
              <a:rPr lang="tr-TR" dirty="0" smtClean="0"/>
              <a:t> ve cezaların anlık değerlerini değiştiren olaylar davranışa zemin hazırlayan uyaranlar olarak tanımlanmıştır. Kendi yaşantımızda davranışa zemin hazırlayan uyaranları düşünelim başımız ağrıdığında, kendimizi utsuz hissettiğimizde ekonomik durumumuz kötü olduğunda, eşimizle kavga ettiğimizde, hasta olduğumuzda genel olarak davranışlarımız nasıldır? Bu saydıklarımız kötü bir gün geçirmemize hatta davranış problemi sergilememize neden olabilir. Bunların tümü çocuklar içinde aynıdır. Çocuk arkadaşı ile kavga etmiş, ailesi ile tartışmış, gece uyumamış olabilir.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lgn="just">
              <a:buNone/>
            </a:pPr>
            <a:r>
              <a:rPr lang="tr-TR" dirty="0" smtClean="0"/>
              <a:t>    </a:t>
            </a:r>
          </a:p>
          <a:p>
            <a:pPr algn="just">
              <a:buNone/>
            </a:pPr>
            <a:r>
              <a:rPr lang="tr-TR" b="1" dirty="0" smtClean="0"/>
              <a:t>ÖRNEK:</a:t>
            </a:r>
          </a:p>
          <a:p>
            <a:pPr algn="just">
              <a:buNone/>
            </a:pPr>
            <a:r>
              <a:rPr lang="tr-TR" dirty="0" smtClean="0"/>
              <a:t>         Ali gece boyunca astım nöbeti nedeniyle uyumamıştır. Öğretmen Ali’nin elinden tuttu ve resim yapmak için masaya götürdü. Ali ağlamaya başladı ve öğretmene vurdu. Öğretmen Ali den uzaklaştı. Ali kamyonu alarak oynamaya başladı.</a:t>
            </a:r>
          </a:p>
          <a:p>
            <a:pPr>
              <a:buNone/>
            </a:pPr>
            <a:endParaRPr lang="tr-TR" dirty="0" smtClean="0"/>
          </a:p>
          <a:p>
            <a:pPr>
              <a:buNone/>
            </a:pP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lgn="just"/>
            <a:endParaRPr lang="tr-TR" b="1" dirty="0" smtClean="0"/>
          </a:p>
          <a:p>
            <a:pPr algn="just"/>
            <a:r>
              <a:rPr lang="tr-TR" b="1" dirty="0" smtClean="0"/>
              <a:t>ÖRNEK:</a:t>
            </a:r>
          </a:p>
          <a:p>
            <a:pPr algn="just"/>
            <a:r>
              <a:rPr lang="tr-TR" dirty="0" smtClean="0"/>
              <a:t>Ayşe Tahta bloklarla oynamaktadır ve üst üste koyamamaktadır. Öğretmene bakar mızmızlanır. Bloklara bakar sonra tekrar öğretmene bakar. Öğretmen Ayşe’ </a:t>
            </a:r>
            <a:r>
              <a:rPr lang="tr-TR" dirty="0" err="1" smtClean="0"/>
              <a:t>nin</a:t>
            </a:r>
            <a:r>
              <a:rPr lang="tr-TR" dirty="0" smtClean="0"/>
              <a:t> yanına gider elinden tutar ve beraber blokları üst üste koyarlar.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lgn="just"/>
            <a:r>
              <a:rPr lang="tr-TR" dirty="0" smtClean="0"/>
              <a:t>Kendisinin ya da diğer öğrencilerin öğrenme yaşantısını olumsuz etkileyen</a:t>
            </a:r>
          </a:p>
          <a:p>
            <a:pPr algn="just"/>
            <a:r>
              <a:rPr lang="tr-TR" dirty="0" smtClean="0"/>
              <a:t>Sosyal iletişim ve etkileşim kurmayı olumsuz etkileyen</a:t>
            </a:r>
          </a:p>
          <a:p>
            <a:pPr algn="just"/>
            <a:r>
              <a:rPr lang="tr-TR" dirty="0" smtClean="0"/>
              <a:t>Aile bireylerine, arkadaşlarına yetişkinlere ve kendisine zarar veren, </a:t>
            </a:r>
          </a:p>
          <a:p>
            <a:pPr algn="just"/>
            <a:r>
              <a:rPr lang="tr-TR" dirty="0" smtClean="0"/>
              <a:t>Tekrar eden bir örüntüye sahip olan davranışlardır.</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endParaRPr lang="tr-TR" dirty="0" smtClean="0"/>
          </a:p>
          <a:p>
            <a:r>
              <a:rPr lang="tr-TR" b="1" dirty="0" smtClean="0"/>
              <a:t>ÖRNEK</a:t>
            </a:r>
          </a:p>
          <a:p>
            <a:pPr algn="just">
              <a:buNone/>
            </a:pPr>
            <a:r>
              <a:rPr lang="tr-TR" dirty="0" smtClean="0"/>
              <a:t>     Elif mama sandalyesinde oturuyor. Anne mama hazırlıyor. Elif ağlayarak Başını masaya vuruyor.  Anne henüz soğumadı biraz daha beklemen gerekiyor deyip mamayı getiriyor.</a:t>
            </a:r>
          </a:p>
          <a:p>
            <a:endParaRPr lang="tr-TR" dirty="0" smtClean="0"/>
          </a:p>
          <a:p>
            <a:endParaRPr lang="tr-TR" dirty="0" smtClean="0"/>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endParaRPr lang="tr-TR" dirty="0" smtClean="0"/>
          </a:p>
          <a:p>
            <a:r>
              <a:rPr lang="tr-TR" b="1" dirty="0" smtClean="0"/>
              <a:t>ÖRNEK:</a:t>
            </a:r>
          </a:p>
          <a:p>
            <a:pPr algn="just"/>
            <a:r>
              <a:rPr lang="tr-TR" dirty="0" smtClean="0"/>
              <a:t>Elif sılanın oynadığı bölümden bir oyuncak alır. Sıla elifi ısırır ve vurur. Öğretmen sılayı molaya gönderir. Mola bitiminde sıla oyun alanına döner istediği oyuncağı alır.</a:t>
            </a:r>
          </a:p>
          <a:p>
            <a:pPr>
              <a:buNone/>
            </a:pPr>
            <a:endParaRPr lang="tr-TR" dirty="0" smtClean="0"/>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lgn="just"/>
            <a:endParaRPr lang="tr-TR" dirty="0" smtClean="0"/>
          </a:p>
          <a:p>
            <a:pPr algn="just"/>
            <a:r>
              <a:rPr lang="tr-TR" b="1" dirty="0" smtClean="0"/>
              <a:t>ÖRNEK:</a:t>
            </a:r>
          </a:p>
          <a:p>
            <a:pPr algn="just"/>
            <a:r>
              <a:rPr lang="tr-TR" dirty="0" smtClean="0"/>
              <a:t>Zeynep oyuncaklarla oynuyor annesi okula gitmek için çağırıyor. Zeynep Bağırıyor oyuncakları fırlatıyor. Annesi 5 </a:t>
            </a:r>
            <a:r>
              <a:rPr lang="tr-TR" dirty="0" err="1" smtClean="0"/>
              <a:t>dk</a:t>
            </a:r>
            <a:r>
              <a:rPr lang="tr-TR" dirty="0" smtClean="0"/>
              <a:t> daha oynamasına fırsat veriyor</a:t>
            </a:r>
          </a:p>
          <a:p>
            <a:endParaRPr lang="tr-TR" dirty="0" smtClean="0"/>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endParaRPr lang="tr-TR" sz="4000" b="1" dirty="0" smtClean="0"/>
          </a:p>
          <a:p>
            <a:pPr>
              <a:buNone/>
            </a:pPr>
            <a:r>
              <a:rPr lang="tr-TR" sz="4000" b="1" dirty="0" smtClean="0"/>
              <a:t>  Problem Davranışı Önleme Teknikleri</a:t>
            </a:r>
            <a:endParaRPr lang="tr-TR" sz="4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Önleme tekniklerinin öğrencinin problem davranışının işlevine uygun olması gerektiğini ve problem davranışı ortaya çıkaran öncüle yönelik olarak seçilmesi gerekir.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Değiştirme</a:t>
            </a:r>
            <a:endParaRPr lang="tr-TR" dirty="0"/>
          </a:p>
        </p:txBody>
      </p:sp>
      <p:sp>
        <p:nvSpPr>
          <p:cNvPr id="3" name="2 İçerik Yer Tutucusu"/>
          <p:cNvSpPr>
            <a:spLocks noGrp="1"/>
          </p:cNvSpPr>
          <p:nvPr>
            <p:ph idx="1"/>
          </p:nvPr>
        </p:nvSpPr>
        <p:spPr/>
        <p:txBody>
          <a:bodyPr/>
          <a:lstStyle/>
          <a:p>
            <a:pPr algn="just"/>
            <a:r>
              <a:rPr lang="tr-TR" dirty="0" smtClean="0"/>
              <a:t>Konunun içeriğinin ya da konuyu öğretmek için kullanılan yöntemlerin değiştirilmesidir.</a:t>
            </a:r>
          </a:p>
          <a:p>
            <a:pPr algn="just"/>
            <a:r>
              <a:rPr lang="tr-TR" dirty="0" smtClean="0"/>
              <a:t>Amaç etkinliğin istenmeyen özelliklerini azaltmaktır.</a:t>
            </a:r>
          </a:p>
          <a:p>
            <a:pPr algn="just"/>
            <a:r>
              <a:rPr lang="tr-TR" dirty="0" smtClean="0"/>
              <a:t>Bu teknik genellikle zor ve tercih edilmeyen konulardan kaçmak ya da kaçınma işlevi olan problem davranışları azaltmak için kullanılır.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Örnek:  </a:t>
            </a:r>
            <a:r>
              <a:rPr lang="tr-TR" dirty="0" smtClean="0"/>
              <a:t>Ahmet alfabenin büyük ve küçük harflerini bakarak yazması istendiğinde problem davranışlar sergilemektedir. Program değiştirmede Ahmet’in arabalara ve motosikletlere olan ilgisi bu ödevle birleştirilmiştir. Ödevde Ahmet’in farklı araba ve motosiklet markalarını bakarak yazması istenmiştir.  Program değiştirme sonucunda Ahmet’in problem davranışlarının sıklığında azalma olduğu gözlemlenmiştir.</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İşlevsel beceri ve etkinlik seçimi</a:t>
            </a:r>
            <a:endParaRPr lang="tr-TR" dirty="0"/>
          </a:p>
        </p:txBody>
      </p:sp>
      <p:sp>
        <p:nvSpPr>
          <p:cNvPr id="3" name="2 İçerik Yer Tutucusu"/>
          <p:cNvSpPr>
            <a:spLocks noGrp="1"/>
          </p:cNvSpPr>
          <p:nvPr>
            <p:ph idx="1"/>
          </p:nvPr>
        </p:nvSpPr>
        <p:spPr/>
        <p:txBody>
          <a:bodyPr/>
          <a:lstStyle/>
          <a:p>
            <a:r>
              <a:rPr lang="tr-TR" dirty="0" smtClean="0"/>
              <a:t>Çocuğun beceriye ilgisini arttırmak için işlevsel becerinin seçilmesidir. </a:t>
            </a:r>
          </a:p>
          <a:p>
            <a:pPr>
              <a:buNone/>
            </a:pPr>
            <a:r>
              <a:rPr lang="tr-TR" dirty="0" smtClean="0"/>
              <a:t>Örnek: Kitabındaki mektubu yazmak yerine arkadaşına mektup yazmak,</a:t>
            </a:r>
          </a:p>
          <a:p>
            <a:pPr>
              <a:buNone/>
            </a:pPr>
            <a:r>
              <a:rPr lang="tr-TR" dirty="0" smtClean="0"/>
              <a:t>Kitabındaki yazı alıştırmalarını yapmak yerine fotoğraf albümüne başlık yazmak</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Görevlerin güçlüğünü azaltmak</a:t>
            </a:r>
            <a:endParaRPr lang="tr-TR" dirty="0"/>
          </a:p>
        </p:txBody>
      </p:sp>
      <p:sp>
        <p:nvSpPr>
          <p:cNvPr id="3" name="2 İçerik Yer Tutucusu"/>
          <p:cNvSpPr>
            <a:spLocks noGrp="1"/>
          </p:cNvSpPr>
          <p:nvPr>
            <p:ph idx="1"/>
          </p:nvPr>
        </p:nvSpPr>
        <p:spPr/>
        <p:txBody>
          <a:bodyPr/>
          <a:lstStyle/>
          <a:p>
            <a:r>
              <a:rPr lang="tr-TR" dirty="0" smtClean="0"/>
              <a:t>Güç görevlerde hata oranı artmakta ve  kaçma maçlı problem davranış sergilenebilmektedir.</a:t>
            </a:r>
          </a:p>
          <a:p>
            <a:r>
              <a:rPr lang="tr-TR" dirty="0" smtClean="0"/>
              <a:t>Örnek Problem davranış sergilemesini önlemek için öğrenciye verilen etkinlik ve ödevlerle ilgili bazı düzenlemelerin yapılması</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İpuçlarını kullanma</a:t>
            </a:r>
            <a:endParaRPr lang="tr-TR" dirty="0"/>
          </a:p>
        </p:txBody>
      </p:sp>
      <p:sp>
        <p:nvSpPr>
          <p:cNvPr id="3" name="2 İçerik Yer Tutucusu"/>
          <p:cNvSpPr>
            <a:spLocks noGrp="1"/>
          </p:cNvSpPr>
          <p:nvPr>
            <p:ph idx="1"/>
          </p:nvPr>
        </p:nvSpPr>
        <p:spPr/>
        <p:txBody>
          <a:bodyPr/>
          <a:lstStyle/>
          <a:p>
            <a:pPr algn="just">
              <a:buNone/>
            </a:pPr>
            <a:r>
              <a:rPr lang="tr-TR" dirty="0" smtClean="0"/>
              <a:t>    Güç olan görevlerde  herhangi bir değişiklik yapmadan  çocuğun hata yapma olasılığını en aza indirmek amacıyla çocuğun doğru tepki vermesi için ipuçları kullanılarak çocuğun yanlışları azaltılabilir.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lgn="just"/>
            <a:endParaRPr lang="tr-TR" dirty="0" smtClean="0"/>
          </a:p>
          <a:p>
            <a:pPr algn="just"/>
            <a:r>
              <a:rPr lang="tr-TR" dirty="0" smtClean="0"/>
              <a:t> Problem davranış olarak nitelendirebileceğiniz davranışlar neler?</a:t>
            </a:r>
          </a:p>
          <a:p>
            <a:pPr lvl="0" algn="just"/>
            <a:r>
              <a:rPr lang="tr-TR" dirty="0" smtClean="0"/>
              <a:t>Öğrenciniz bu davranışları neden sergiliyor.</a:t>
            </a:r>
          </a:p>
          <a:p>
            <a:pPr lvl="0" algn="just"/>
            <a:r>
              <a:rPr lang="tr-TR" dirty="0" smtClean="0"/>
              <a:t>Bu davranışları değiştirmeye yönelik hangi teknikleri kullandınız.</a:t>
            </a:r>
          </a:p>
          <a:p>
            <a:pPr lvl="0" algn="just"/>
            <a:r>
              <a:rPr lang="tr-TR" dirty="0" smtClean="0"/>
              <a:t>Kullandığınız tekniklerin işe yarayıp yaramadığı ile ilgili görüşünüz.</a:t>
            </a:r>
          </a:p>
          <a:p>
            <a:pPr lvl="0" algn="just"/>
            <a:r>
              <a:rPr lang="tr-TR" dirty="0" smtClean="0"/>
              <a:t>Neden bu tekniği seçtiniz.</a:t>
            </a:r>
          </a:p>
          <a:p>
            <a:pPr lvl="0"/>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koyma</a:t>
            </a:r>
            <a:endParaRPr lang="tr-TR" dirty="0"/>
          </a:p>
        </p:txBody>
      </p:sp>
      <p:sp>
        <p:nvSpPr>
          <p:cNvPr id="3" name="2 İçerik Yer Tutucusu"/>
          <p:cNvSpPr>
            <a:spLocks noGrp="1"/>
          </p:cNvSpPr>
          <p:nvPr>
            <p:ph idx="1"/>
          </p:nvPr>
        </p:nvSpPr>
        <p:spPr/>
        <p:txBody>
          <a:bodyPr>
            <a:normAutofit lnSpcReduction="10000"/>
          </a:bodyPr>
          <a:lstStyle/>
          <a:p>
            <a:pPr algn="just">
              <a:buNone/>
            </a:pPr>
            <a:r>
              <a:rPr lang="tr-TR" dirty="0" smtClean="0"/>
              <a:t>Sınıflarda çocukların uymaları gereken bazı kurallar vardır.</a:t>
            </a:r>
          </a:p>
          <a:p>
            <a:pPr algn="just">
              <a:buNone/>
            </a:pPr>
            <a:r>
              <a:rPr lang="tr-TR" dirty="0" smtClean="0"/>
              <a:t>Sınıftaki kurallar oluşturulurken dikkat edilmesi gereken ilkeler:,</a:t>
            </a:r>
          </a:p>
          <a:p>
            <a:pPr algn="just">
              <a:buNone/>
            </a:pPr>
            <a:r>
              <a:rPr lang="tr-TR" dirty="0" smtClean="0"/>
              <a:t>Kuralların olumlu ifade edilmesi</a:t>
            </a:r>
          </a:p>
          <a:p>
            <a:pPr algn="just">
              <a:buNone/>
            </a:pPr>
            <a:r>
              <a:rPr lang="tr-TR" dirty="0" smtClean="0"/>
              <a:t>Kural sayısının az olması</a:t>
            </a:r>
          </a:p>
          <a:p>
            <a:pPr algn="just">
              <a:buNone/>
            </a:pPr>
            <a:r>
              <a:rPr lang="tr-TR" dirty="0" smtClean="0"/>
              <a:t>Kuralların yazılı ve resimli bir şekilde oluşturulması</a:t>
            </a:r>
          </a:p>
          <a:p>
            <a:pPr algn="just">
              <a:buNone/>
            </a:pPr>
            <a:r>
              <a:rPr lang="tr-TR" dirty="0" smtClean="0"/>
              <a:t>Açık ve anlaşılır olmalı</a:t>
            </a:r>
          </a:p>
          <a:p>
            <a:pPr algn="just">
              <a:buNone/>
            </a:pPr>
            <a:r>
              <a:rPr lang="tr-TR" dirty="0" smtClean="0"/>
              <a:t>Kurallar uygun bağlamda gerçekleştikçe pekiştirilmelidir.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Seçenek Sunma:</a:t>
            </a:r>
            <a:endParaRPr lang="tr-TR" dirty="0"/>
          </a:p>
        </p:txBody>
      </p:sp>
      <p:sp>
        <p:nvSpPr>
          <p:cNvPr id="3" name="2 İçerik Yer Tutucusu"/>
          <p:cNvSpPr>
            <a:spLocks noGrp="1"/>
          </p:cNvSpPr>
          <p:nvPr>
            <p:ph idx="1"/>
          </p:nvPr>
        </p:nvSpPr>
        <p:spPr/>
        <p:txBody>
          <a:bodyPr/>
          <a:lstStyle/>
          <a:p>
            <a:endParaRPr lang="tr-TR" dirty="0" smtClean="0"/>
          </a:p>
          <a:p>
            <a:r>
              <a:rPr lang="tr-TR" dirty="0" smtClean="0"/>
              <a:t>Seçenek sunma çocukların iletişim becerilerini etkili kullanmalarını sağlayabilir ve problem davranışın ortaya çıkma olasılığını da azaltabilir.</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Görsel akış çizelgeleri:</a:t>
            </a:r>
            <a:endParaRPr lang="tr-TR" dirty="0"/>
          </a:p>
        </p:txBody>
      </p:sp>
      <p:sp>
        <p:nvSpPr>
          <p:cNvPr id="3" name="2 İçerik Yer Tutucusu"/>
          <p:cNvSpPr>
            <a:spLocks noGrp="1"/>
          </p:cNvSpPr>
          <p:nvPr>
            <p:ph idx="1"/>
          </p:nvPr>
        </p:nvSpPr>
        <p:spPr/>
        <p:txBody>
          <a:bodyPr/>
          <a:lstStyle/>
          <a:p>
            <a:endParaRPr lang="tr-TR" dirty="0" smtClean="0"/>
          </a:p>
          <a:p>
            <a:r>
              <a:rPr lang="tr-TR" dirty="0" smtClean="0"/>
              <a:t>Gün boyunca ya da bir ders süresince gerçekleşecek etkinliklerin akışını sırasını gösteren resimli ya da yazılı çizelgelerdir.</a:t>
            </a:r>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beceri öğretimi </a:t>
            </a:r>
            <a:endParaRPr lang="tr-TR" dirty="0"/>
          </a:p>
        </p:txBody>
      </p:sp>
      <p:sp>
        <p:nvSpPr>
          <p:cNvPr id="3" name="2 İçerik Yer Tutucusu"/>
          <p:cNvSpPr>
            <a:spLocks noGrp="1"/>
          </p:cNvSpPr>
          <p:nvPr>
            <p:ph idx="1"/>
          </p:nvPr>
        </p:nvSpPr>
        <p:spPr/>
        <p:txBody>
          <a:bodyPr/>
          <a:lstStyle/>
          <a:p>
            <a:pPr algn="just">
              <a:buNone/>
            </a:pPr>
            <a:r>
              <a:rPr lang="tr-TR" dirty="0" smtClean="0"/>
              <a:t>   </a:t>
            </a:r>
          </a:p>
          <a:p>
            <a:pPr algn="just">
              <a:buNone/>
            </a:pPr>
            <a:r>
              <a:rPr lang="tr-TR" dirty="0" smtClean="0"/>
              <a:t>      Problem davranışın yerine geçecek yeni beceri çocuğun problem davranışla verdiği mesajı verecek olan uygun iletişim davranışı olmalıdır.</a:t>
            </a:r>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Kaçma işlevine yönelik yeni beceriler</a:t>
            </a:r>
            <a:endParaRPr lang="tr-TR" dirty="0"/>
          </a:p>
        </p:txBody>
      </p:sp>
      <p:sp>
        <p:nvSpPr>
          <p:cNvPr id="3" name="2 İçerik Yer Tutucusu"/>
          <p:cNvSpPr>
            <a:spLocks noGrp="1"/>
          </p:cNvSpPr>
          <p:nvPr>
            <p:ph idx="1"/>
          </p:nvPr>
        </p:nvSpPr>
        <p:spPr/>
        <p:txBody>
          <a:bodyPr/>
          <a:lstStyle/>
          <a:p>
            <a:r>
              <a:rPr lang="tr-TR" dirty="0" smtClean="0"/>
              <a:t>Mola isteme </a:t>
            </a:r>
          </a:p>
          <a:p>
            <a:r>
              <a:rPr lang="tr-TR" dirty="0" smtClean="0"/>
              <a:t>Yardım isteme</a:t>
            </a:r>
          </a:p>
          <a:p>
            <a:r>
              <a:rPr lang="tr-TR" dirty="0" smtClean="0"/>
              <a:t>Çizelge takip etme</a:t>
            </a:r>
          </a:p>
          <a:p>
            <a:r>
              <a:rPr lang="tr-TR" dirty="0" smtClean="0"/>
              <a:t>Rutinlere katılma</a:t>
            </a:r>
          </a:p>
          <a:p>
            <a:r>
              <a:rPr lang="tr-TR" dirty="0" smtClean="0"/>
              <a:t>Seçim yapma</a:t>
            </a:r>
          </a:p>
          <a:p>
            <a:r>
              <a:rPr lang="tr-TR" dirty="0" smtClean="0"/>
              <a:t>Hayır deme</a:t>
            </a:r>
          </a:p>
          <a:p>
            <a:r>
              <a:rPr lang="tr-TR" dirty="0" smtClean="0"/>
              <a:t>Bitti deme</a:t>
            </a:r>
          </a:p>
          <a:p>
            <a:r>
              <a:rPr lang="tr-TR" dirty="0" smtClean="0"/>
              <a:t>Geçişleri tahmin etme</a:t>
            </a:r>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Elde etme işlevine yönelik Yeni beceriler</a:t>
            </a:r>
            <a:endParaRPr lang="tr-TR" dirty="0"/>
          </a:p>
        </p:txBody>
      </p:sp>
      <p:sp>
        <p:nvSpPr>
          <p:cNvPr id="3" name="2 İçerik Yer Tutucusu"/>
          <p:cNvSpPr>
            <a:spLocks noGrp="1"/>
          </p:cNvSpPr>
          <p:nvPr>
            <p:ph idx="1"/>
          </p:nvPr>
        </p:nvSpPr>
        <p:spPr/>
        <p:txBody>
          <a:bodyPr/>
          <a:lstStyle/>
          <a:p>
            <a:r>
              <a:rPr lang="tr-TR" dirty="0" smtClean="0"/>
              <a:t>Sarılmak için izin isteme</a:t>
            </a:r>
          </a:p>
          <a:p>
            <a:r>
              <a:rPr lang="tr-TR" dirty="0" smtClean="0"/>
              <a:t>Sıra almak için izin isteme</a:t>
            </a:r>
          </a:p>
          <a:p>
            <a:r>
              <a:rPr lang="tr-TR" dirty="0" smtClean="0"/>
              <a:t>Nesne almak için izin isteme</a:t>
            </a:r>
          </a:p>
          <a:p>
            <a:r>
              <a:rPr lang="tr-TR" dirty="0" smtClean="0"/>
              <a:t>Yardım isteme</a:t>
            </a:r>
          </a:p>
          <a:p>
            <a:r>
              <a:rPr lang="tr-TR" dirty="0" err="1" smtClean="0"/>
              <a:t>Pekiştirecin</a:t>
            </a:r>
            <a:r>
              <a:rPr lang="tr-TR" dirty="0" smtClean="0"/>
              <a:t> geciktirilmesini öğretme</a:t>
            </a:r>
          </a:p>
          <a:p>
            <a:r>
              <a:rPr lang="tr-TR" dirty="0" smtClean="0"/>
              <a:t>İlgi isteme</a:t>
            </a:r>
          </a:p>
          <a:p>
            <a:r>
              <a:rPr lang="tr-TR" dirty="0" smtClean="0"/>
              <a:t>Seçim yapma</a:t>
            </a:r>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xmlns="" val="781202111"/>
              </p:ext>
            </p:extLst>
          </p:nvPr>
        </p:nvGraphicFramePr>
        <p:xfrm>
          <a:off x="323528" y="1124746"/>
          <a:ext cx="8424936" cy="5607063"/>
        </p:xfrm>
        <a:graphic>
          <a:graphicData uri="http://schemas.openxmlformats.org/drawingml/2006/table">
            <a:tbl>
              <a:tblPr firstRow="1" firstCol="1" bandRow="1">
                <a:tableStyleId>{69CF1AB2-1976-4502-BF36-3FF5EA218861}</a:tableStyleId>
              </a:tblPr>
              <a:tblGrid>
                <a:gridCol w="6711047"/>
                <a:gridCol w="777378"/>
                <a:gridCol w="936511"/>
              </a:tblGrid>
              <a:tr h="990234">
                <a:tc>
                  <a:txBody>
                    <a:bodyPr/>
                    <a:lstStyle/>
                    <a:p>
                      <a:pPr algn="l">
                        <a:lnSpc>
                          <a:spcPct val="115000"/>
                        </a:lnSpc>
                        <a:spcAft>
                          <a:spcPts val="0"/>
                        </a:spcAft>
                      </a:pPr>
                      <a:r>
                        <a:rPr lang="tr-TR" sz="800" dirty="0">
                          <a:effectLst/>
                        </a:rPr>
                        <a:t>Önleyici müdahale yöntemleri</a:t>
                      </a:r>
                    </a:p>
                    <a:p>
                      <a:pPr algn="l">
                        <a:lnSpc>
                          <a:spcPct val="115000"/>
                        </a:lnSpc>
                        <a:spcAft>
                          <a:spcPts val="0"/>
                        </a:spcAft>
                      </a:pPr>
                      <a:r>
                        <a:rPr lang="tr-TR" sz="800" dirty="0">
                          <a:effectLst/>
                        </a:rPr>
                        <a:t>(Problem davranışı azaltmak ve önlemek için aşağıdaki düzenlemelerden hangilerini yaptığınızı, her maddenin karşısındaki evet ya da hayır için çarpı (X) işareti koyarak belirtiniz.)</a:t>
                      </a:r>
                    </a:p>
                    <a:p>
                      <a:pPr algn="l">
                        <a:lnSpc>
                          <a:spcPct val="115000"/>
                        </a:lnSpc>
                        <a:spcAft>
                          <a:spcPts val="0"/>
                        </a:spcAft>
                      </a:pPr>
                      <a:r>
                        <a:rPr lang="tr-TR" sz="800" dirty="0">
                          <a:effectLst/>
                        </a:rPr>
                        <a:t> </a:t>
                      </a:r>
                      <a:endParaRPr lang="tr-TR" sz="8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Evet</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dirty="0">
                          <a:effectLst/>
                        </a:rPr>
                        <a:t>Hayır</a:t>
                      </a:r>
                      <a:endParaRPr lang="tr-TR" sz="800" dirty="0">
                        <a:effectLst/>
                        <a:latin typeface="Calibri"/>
                        <a:ea typeface="Calibri"/>
                        <a:cs typeface="Times New Roman"/>
                      </a:endParaRPr>
                    </a:p>
                  </a:txBody>
                  <a:tcPr marL="48796" marR="48796" marT="0" marB="0"/>
                </a:tc>
              </a:tr>
              <a:tr h="490249">
                <a:tc>
                  <a:txBody>
                    <a:bodyPr/>
                    <a:lstStyle/>
                    <a:p>
                      <a:pPr algn="l">
                        <a:lnSpc>
                          <a:spcPct val="115000"/>
                        </a:lnSpc>
                        <a:spcAft>
                          <a:spcPts val="0"/>
                        </a:spcAft>
                      </a:pPr>
                      <a:r>
                        <a:rPr lang="tr-TR" sz="1000" dirty="0">
                          <a:effectLst/>
                        </a:rPr>
                        <a:t>1.Problem davranışın ortaya çıkmasına neden olan gürültü, ışık, sıcaklık gibi duyusal uyaranları azalttım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490249">
                <a:tc>
                  <a:txBody>
                    <a:bodyPr/>
                    <a:lstStyle/>
                    <a:p>
                      <a:pPr algn="l">
                        <a:lnSpc>
                          <a:spcPct val="115000"/>
                        </a:lnSpc>
                        <a:spcAft>
                          <a:spcPts val="0"/>
                        </a:spcAft>
                      </a:pPr>
                      <a:r>
                        <a:rPr lang="tr-TR" sz="1000" dirty="0">
                          <a:effectLst/>
                        </a:rPr>
                        <a:t>2. Çocuğun günlük rutinleri </a:t>
                      </a:r>
                      <a:r>
                        <a:rPr lang="tr-TR" sz="1000" dirty="0" err="1">
                          <a:effectLst/>
                        </a:rPr>
                        <a:t>yordayabilmesi</a:t>
                      </a:r>
                      <a:r>
                        <a:rPr lang="tr-TR" sz="1000" dirty="0">
                          <a:effectLst/>
                        </a:rPr>
                        <a:t> ve günlük rutinin bozulma olasılığı olan durumlar için  görsel planlar hazırladım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3. Sevmediği etkinlikten sonra seveceği etkinlik planladım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4. Çalışma sırasında bir ya da iki kez ara vermesini sağladım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5. Gün boyunca verdiğim yönergeleri basitleştirdim mi?</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6.”Hayır” sözcüğü yerine anlaşılabilir açıklamalar yaptım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7. gerekli durumlarda bekleme süresini kısalttım mı?</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dirty="0">
                          <a:effectLst/>
                        </a:rPr>
                        <a:t> </a:t>
                      </a:r>
                      <a:endParaRPr lang="tr-TR" sz="800" dirty="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8. Seçme şansı verdim mi?</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326101">
                <a:tc>
                  <a:txBody>
                    <a:bodyPr/>
                    <a:lstStyle/>
                    <a:p>
                      <a:pPr algn="l">
                        <a:lnSpc>
                          <a:spcPct val="115000"/>
                        </a:lnSpc>
                        <a:spcAft>
                          <a:spcPts val="0"/>
                        </a:spcAft>
                      </a:pPr>
                      <a:r>
                        <a:rPr lang="tr-TR" sz="1000" dirty="0">
                          <a:effectLst/>
                        </a:rPr>
                        <a:t>9.Olumlu davranışlarını ödüllendirdim mi?</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490249">
                <a:tc>
                  <a:txBody>
                    <a:bodyPr/>
                    <a:lstStyle/>
                    <a:p>
                      <a:pPr algn="l">
                        <a:lnSpc>
                          <a:spcPct val="115000"/>
                        </a:lnSpc>
                        <a:spcAft>
                          <a:spcPts val="0"/>
                        </a:spcAft>
                      </a:pPr>
                      <a:r>
                        <a:rPr lang="tr-TR" sz="1000" dirty="0">
                          <a:effectLst/>
                        </a:rPr>
                        <a:t>10. Problem davranışın çıkmasına yol açan materyal, araç ve gereçleri ortadan kaldırdım mı? </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r>
              <a:tr h="656911">
                <a:tc>
                  <a:txBody>
                    <a:bodyPr/>
                    <a:lstStyle/>
                    <a:p>
                      <a:pPr algn="l">
                        <a:lnSpc>
                          <a:spcPct val="115000"/>
                        </a:lnSpc>
                        <a:spcAft>
                          <a:spcPts val="0"/>
                        </a:spcAft>
                      </a:pPr>
                      <a:r>
                        <a:rPr lang="tr-TR" sz="1000" dirty="0">
                          <a:effectLst/>
                        </a:rPr>
                        <a:t>NOT: Yukarıdaki önlemeye yönelik </a:t>
                      </a:r>
                      <a:r>
                        <a:rPr lang="tr-TR" sz="1000" dirty="0" err="1">
                          <a:effectLst/>
                        </a:rPr>
                        <a:t>düzenlemelri</a:t>
                      </a:r>
                      <a:r>
                        <a:rPr lang="tr-TR" sz="1000" dirty="0">
                          <a:effectLst/>
                        </a:rPr>
                        <a:t> yaptıktan sonra çocuğunuzun davranışını izleyiniz. Bu müdahaleler sonucunda problem davranışın azalıp / azalmadığını gözleyiniz. </a:t>
                      </a:r>
                    </a:p>
                    <a:p>
                      <a:pPr algn="l">
                        <a:lnSpc>
                          <a:spcPct val="115000"/>
                        </a:lnSpc>
                        <a:spcAft>
                          <a:spcPts val="0"/>
                        </a:spcAft>
                      </a:pPr>
                      <a:r>
                        <a:rPr lang="tr-TR" sz="1000" dirty="0">
                          <a:effectLst/>
                        </a:rPr>
                        <a:t> </a:t>
                      </a:r>
                      <a:endParaRPr lang="tr-TR" sz="1000" dirty="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a:effectLst/>
                        </a:rPr>
                        <a:t> </a:t>
                      </a:r>
                      <a:endParaRPr lang="tr-TR" sz="800">
                        <a:effectLst/>
                        <a:latin typeface="Calibri"/>
                        <a:ea typeface="Calibri"/>
                        <a:cs typeface="Times New Roman"/>
                      </a:endParaRPr>
                    </a:p>
                  </a:txBody>
                  <a:tcPr marL="48796" marR="48796" marT="0" marB="0"/>
                </a:tc>
                <a:tc>
                  <a:txBody>
                    <a:bodyPr/>
                    <a:lstStyle/>
                    <a:p>
                      <a:pPr algn="l">
                        <a:lnSpc>
                          <a:spcPct val="115000"/>
                        </a:lnSpc>
                        <a:spcAft>
                          <a:spcPts val="0"/>
                        </a:spcAft>
                      </a:pPr>
                      <a:r>
                        <a:rPr lang="tr-TR" sz="800" dirty="0">
                          <a:effectLst/>
                        </a:rPr>
                        <a:t> </a:t>
                      </a:r>
                      <a:endParaRPr lang="tr-TR" sz="800" dirty="0">
                        <a:effectLst/>
                        <a:latin typeface="Calibri"/>
                        <a:ea typeface="Calibri"/>
                        <a:cs typeface="Times New Roman"/>
                      </a:endParaRPr>
                    </a:p>
                  </a:txBody>
                  <a:tcPr marL="48796" marR="48796" marT="0" marB="0"/>
                </a:tc>
              </a:tr>
            </a:tbl>
          </a:graphicData>
        </a:graphic>
      </p:graphicFrame>
      <p:sp>
        <p:nvSpPr>
          <p:cNvPr id="5" name="Rectangle 1"/>
          <p:cNvSpPr>
            <a:spLocks noChangeArrowheads="1"/>
          </p:cNvSpPr>
          <p:nvPr/>
        </p:nvSpPr>
        <p:spPr bwMode="auto">
          <a:xfrm>
            <a:off x="251520" y="487652"/>
            <a:ext cx="8980344"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Kontrol Listesi :</a:t>
            </a:r>
            <a:r>
              <a:rPr kumimoji="0" lang="tr-TR" altLang="tr-TR" sz="1600" b="1" i="0" u="none" strike="noStrike" cap="none" normalizeH="0" dirty="0" smtClean="0">
                <a:ln>
                  <a:noFill/>
                </a:ln>
                <a:solidFill>
                  <a:schemeClr val="tx1"/>
                </a:solidFill>
                <a:effectLst/>
                <a:latin typeface="Arial" pitchFamily="34" charset="0"/>
                <a:ea typeface="Calibri" pitchFamily="34" charset="0"/>
                <a:cs typeface="Times New Roman" pitchFamily="18" charset="0"/>
              </a:rPr>
              <a:t> </a:t>
            </a:r>
            <a:r>
              <a:rPr kumimoji="0" lang="tr-TR" altLang="tr-TR"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Öncülleri ve ortamı değiştirerek problem davranışı azaltma kontrol listesi </a:t>
            </a:r>
            <a:endParaRPr kumimoji="0" lang="tr-TR" altLang="tr-TR" sz="2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944888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a:spLocks noChangeArrowheads="1"/>
          </p:cNvSpPr>
          <p:nvPr/>
        </p:nvSpPr>
        <p:spPr bwMode="auto">
          <a:xfrm>
            <a:off x="533400" y="381000"/>
            <a:ext cx="8153400" cy="6858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sz="2800" b="1">
                <a:solidFill>
                  <a:srgbClr val="FF0000"/>
                </a:solidFill>
              </a:rPr>
              <a:t>1-KESTİRİM</a:t>
            </a:r>
          </a:p>
        </p:txBody>
      </p:sp>
      <p:sp>
        <p:nvSpPr>
          <p:cNvPr id="6" name="5 Yuvarlatılmış Dikdörtgen"/>
          <p:cNvSpPr>
            <a:spLocks noChangeArrowheads="1"/>
          </p:cNvSpPr>
          <p:nvPr/>
        </p:nvSpPr>
        <p:spPr bwMode="auto">
          <a:xfrm>
            <a:off x="533400" y="1295400"/>
            <a:ext cx="8153400" cy="48768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marL="342900" indent="-342900" eaLnBrk="0" hangingPunct="0">
              <a:defRPr sz="2400">
                <a:solidFill>
                  <a:schemeClr val="tx1"/>
                </a:solidFill>
                <a:latin typeface="Comic Sans MS" pitchFamily="66" charset="0"/>
              </a:defRPr>
            </a:lvl1pPr>
            <a:lvl2pPr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marL="0" lvl="1" algn="just" eaLnBrk="1" hangingPunct="1"/>
            <a:r>
              <a:rPr lang="tr-TR" altLang="tr-TR" sz="2600"/>
              <a:t>	Çocuğun ilgi ve gereksinimlerinin önceden kestirilerek, bu ilgi ve gereksinimlere uygun davranılıp sorunlu davranışın oluşumuna meyden verilmemesidir.</a:t>
            </a:r>
          </a:p>
          <a:p>
            <a:pPr marL="0" lvl="1" algn="just" eaLnBrk="1" hangingPunct="1"/>
            <a:r>
              <a:rPr lang="tr-TR" altLang="tr-TR" sz="2600"/>
              <a:t>	Yetişkinin çocuğun gereksinim ve ilgilendiklerini önceden görme, çocuğun büyüme ve gelişimini yeterince anlama ve bilmesini gerektirir.</a:t>
            </a:r>
          </a:p>
          <a:p>
            <a:pPr marL="0" lvl="1" algn="just" eaLnBrk="1" hangingPunct="1"/>
            <a:r>
              <a:rPr lang="tr-TR" altLang="tr-TR" sz="2600"/>
              <a:t>	Olacakları kestirme çocukla ana-baba yada öğretmen arasında olası çatışmaların gerçekleşme olasılığını azaltır.</a:t>
            </a:r>
          </a:p>
        </p:txBody>
      </p:sp>
    </p:spTree>
    <p:extLst>
      <p:ext uri="{BB962C8B-B14F-4D97-AF65-F5344CB8AC3E}">
        <p14:creationId xmlns:p14="http://schemas.microsoft.com/office/powerpoint/2010/main" xmlns="" val="39947795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par>
                          <p:cTn id="8" fill="hold" nodeType="afterGroup">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a:spLocks noChangeArrowheads="1"/>
          </p:cNvSpPr>
          <p:nvPr/>
        </p:nvSpPr>
        <p:spPr bwMode="auto">
          <a:xfrm>
            <a:off x="533400" y="381000"/>
            <a:ext cx="8153400" cy="8382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solidFill>
                  <a:srgbClr val="FF0000"/>
                </a:solidFill>
              </a:rPr>
              <a:t>2. DİKKATİNİ BİR BAŞKA ŞEYE YÖNLENDİRME-</a:t>
            </a:r>
          </a:p>
          <a:p>
            <a:pPr algn="l" eaLnBrk="1" hangingPunct="1"/>
            <a:r>
              <a:rPr lang="tr-TR" altLang="tr-TR" b="1">
                <a:solidFill>
                  <a:srgbClr val="FF0000"/>
                </a:solidFill>
              </a:rPr>
              <a:t>YÖN DEĞİŞTİRME</a:t>
            </a:r>
          </a:p>
        </p:txBody>
      </p:sp>
      <p:sp>
        <p:nvSpPr>
          <p:cNvPr id="6" name="5 Yuvarlatılmış Dikdörtgen"/>
          <p:cNvSpPr>
            <a:spLocks noChangeArrowheads="1"/>
          </p:cNvSpPr>
          <p:nvPr/>
        </p:nvSpPr>
        <p:spPr bwMode="auto">
          <a:xfrm>
            <a:off x="533400" y="1524000"/>
            <a:ext cx="8153400" cy="47244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just" eaLnBrk="1" hangingPunct="1"/>
            <a:r>
              <a:rPr lang="tr-TR" altLang="tr-TR" sz="3200"/>
              <a:t>	Uygun olmayan davranışta bulunmadan önce, çocuğun dikkatini bir nesne ya da etkinliğe getirme sürecidir. </a:t>
            </a:r>
          </a:p>
          <a:p>
            <a:pPr algn="just" eaLnBrk="1" hangingPunct="1"/>
            <a:endParaRPr lang="tr-TR" altLang="tr-TR" sz="3200"/>
          </a:p>
          <a:p>
            <a:pPr algn="just" eaLnBrk="1" hangingPunct="1"/>
            <a:r>
              <a:rPr lang="tr-TR" altLang="tr-TR" sz="3200"/>
              <a:t>	Uygun ve anlamlı etkinliklerde bulunan çocukların, istenmeyen davranışlarda bulunmaya çok az zamanları olur.</a:t>
            </a:r>
          </a:p>
        </p:txBody>
      </p:sp>
    </p:spTree>
    <p:extLst>
      <p:ext uri="{BB962C8B-B14F-4D97-AF65-F5344CB8AC3E}">
        <p14:creationId xmlns:p14="http://schemas.microsoft.com/office/powerpoint/2010/main" xmlns="" val="1885774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par>
                          <p:cTn id="8" fill="hold" nodeType="afterGroup">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a:spLocks noChangeArrowheads="1"/>
          </p:cNvSpPr>
          <p:nvPr/>
        </p:nvSpPr>
        <p:spPr bwMode="auto">
          <a:xfrm>
            <a:off x="533400" y="381000"/>
            <a:ext cx="8153400" cy="8382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solidFill>
                  <a:srgbClr val="FF0000"/>
                </a:solidFill>
              </a:rPr>
              <a:t>3- YERİNE BİR BAŞKA DAVRANIŞ KOYMA- YEDEKLEME</a:t>
            </a:r>
          </a:p>
        </p:txBody>
      </p:sp>
      <p:sp>
        <p:nvSpPr>
          <p:cNvPr id="6" name="5 Yuvarlatılmış Dikdörtgen"/>
          <p:cNvSpPr>
            <a:spLocks noChangeArrowheads="1"/>
          </p:cNvSpPr>
          <p:nvPr/>
        </p:nvSpPr>
        <p:spPr bwMode="auto">
          <a:xfrm>
            <a:off x="533400" y="1524000"/>
            <a:ext cx="8153400" cy="47244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just" eaLnBrk="1" hangingPunct="1"/>
            <a:r>
              <a:rPr lang="tr-TR" altLang="tr-TR" sz="2800"/>
              <a:t>	Çocuk uygun olmayan ya da kabul görmeyen bir etkinliği sürdürdüğünde, çocuğun dikkatini kabul edilebilir etkinliğe yeniden yönlendirme sürecidir.</a:t>
            </a:r>
          </a:p>
          <a:p>
            <a:pPr algn="just" eaLnBrk="1" hangingPunct="1"/>
            <a:endParaRPr lang="tr-TR" altLang="tr-TR" sz="2800"/>
          </a:p>
          <a:p>
            <a:pPr algn="just" eaLnBrk="1" hangingPunct="1"/>
            <a:r>
              <a:rPr lang="tr-TR" altLang="tr-TR" sz="2800"/>
              <a:t>	Öğretmenle öğrenci arasında çatışma oluştuğunda, ama sınırlandırmanın gerekli  olduğu düzeye ulaşmadan önce, yedekleme işe koşulmaktadır. Yedeklemede, yetişkin çocuğa bir başka etkinlikte bulunmayı önerir.</a:t>
            </a:r>
          </a:p>
        </p:txBody>
      </p:sp>
    </p:spTree>
    <p:extLst>
      <p:ext uri="{BB962C8B-B14F-4D97-AF65-F5344CB8AC3E}">
        <p14:creationId xmlns:p14="http://schemas.microsoft.com/office/powerpoint/2010/main" xmlns="" val="9532953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par>
                          <p:cTn id="8" fill="hold" nodeType="afterGroup">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Geleneksel uygulamalar</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dirty="0" smtClean="0"/>
              <a:t>Çocuğun problem davranışı ne olursa olsun genel davranış değiştirme tekniklerini kullanır</a:t>
            </a:r>
          </a:p>
          <a:p>
            <a:pPr algn="just"/>
            <a:r>
              <a:rPr lang="tr-TR" dirty="0" smtClean="0"/>
              <a:t>Teknikler davranışın ortaya çıkmasına </a:t>
            </a:r>
            <a:r>
              <a:rPr lang="tr-TR" b="1" dirty="0" smtClean="0"/>
              <a:t>sonuçlara odaklıdır</a:t>
            </a:r>
            <a:r>
              <a:rPr lang="tr-TR" dirty="0" smtClean="0"/>
              <a:t>.</a:t>
            </a:r>
          </a:p>
          <a:p>
            <a:pPr algn="just"/>
            <a:r>
              <a:rPr lang="tr-TR" dirty="0" smtClean="0"/>
              <a:t>Problem davranışı </a:t>
            </a:r>
            <a:r>
              <a:rPr lang="tr-TR" b="1" dirty="0" smtClean="0"/>
              <a:t>azaltmaya odaklanır</a:t>
            </a:r>
            <a:r>
              <a:rPr lang="tr-TR" dirty="0" smtClean="0"/>
              <a:t>.</a:t>
            </a:r>
          </a:p>
          <a:p>
            <a:pPr algn="just"/>
            <a:r>
              <a:rPr lang="tr-TR" dirty="0" smtClean="0"/>
              <a:t>Çabuk çözüme yöneliktir.</a:t>
            </a:r>
          </a:p>
          <a:p>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a:spLocks noChangeArrowheads="1"/>
          </p:cNvSpPr>
          <p:nvPr/>
        </p:nvSpPr>
        <p:spPr bwMode="auto">
          <a:xfrm>
            <a:off x="533400" y="304800"/>
            <a:ext cx="8153400" cy="5334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solidFill>
                  <a:srgbClr val="FF0000"/>
                </a:solidFill>
              </a:rPr>
              <a:t>4-SINIRLANDIRMA</a:t>
            </a:r>
          </a:p>
        </p:txBody>
      </p:sp>
      <p:sp>
        <p:nvSpPr>
          <p:cNvPr id="6" name="5 Yuvarlatılmış Dikdörtgen"/>
          <p:cNvSpPr>
            <a:spLocks noChangeArrowheads="1"/>
          </p:cNvSpPr>
          <p:nvPr/>
        </p:nvSpPr>
        <p:spPr bwMode="auto">
          <a:xfrm>
            <a:off x="533400" y="1143000"/>
            <a:ext cx="8153400" cy="51054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just" eaLnBrk="1" hangingPunct="1"/>
            <a:r>
              <a:rPr lang="tr-TR" altLang="tr-TR" sz="2800"/>
              <a:t>	Çocuğun kendisine ve bir başkasına ruhsal ya da fiziksel ya da bir mülke zarar vermesini önlemek için, çocuğun davranışlarına sınırlar koyma süreci sınırlandırmadır.</a:t>
            </a:r>
          </a:p>
          <a:p>
            <a:pPr algn="just" eaLnBrk="1" hangingPunct="1"/>
            <a:r>
              <a:rPr lang="tr-TR" altLang="tr-TR" sz="2800"/>
              <a:t>	Sınırlandırmalara çok gerekli olmadığında yer verilmemelidir.</a:t>
            </a:r>
          </a:p>
          <a:p>
            <a:pPr algn="just" eaLnBrk="1" hangingPunct="1"/>
            <a:r>
              <a:rPr lang="tr-TR" altLang="tr-TR" sz="2800"/>
              <a:t> 	Ancak, evde ve okulda düzen ve uyumluluk sağlayabilmek ve sürdürebilmek için, davranışlara sınırlılıklar getirmek gereklidir. </a:t>
            </a:r>
          </a:p>
        </p:txBody>
      </p:sp>
    </p:spTree>
    <p:extLst>
      <p:ext uri="{BB962C8B-B14F-4D97-AF65-F5344CB8AC3E}">
        <p14:creationId xmlns:p14="http://schemas.microsoft.com/office/powerpoint/2010/main" xmlns="" val="8205786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par>
                          <p:cTn id="8" fill="hold" nodeType="afterGroup">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559896"/>
          </a:xfrm>
        </p:spPr>
        <p:txBody>
          <a:bodyPr/>
          <a:lstStyle/>
          <a:p>
            <a:pPr marL="0" indent="0">
              <a:buNone/>
            </a:pPr>
            <a:r>
              <a:rPr lang="tr-TR" sz="3200" b="1" i="1" dirty="0"/>
              <a:t>Problem davranışları azaltmak için sonuçları değiştirmek: </a:t>
            </a:r>
            <a:r>
              <a:rPr lang="tr-TR" dirty="0"/>
              <a:t>Bazı problem davranışlar ortamı / çevreyi, çocuğunuzun özellikleri ve gereksinimlerine göre düzenlemeniz ya da öncüllerde çok etkili olacağını düşündüğünüz değişiklikler yapmanıza karşın önlenemeyebilirler. Her türlü önleyici müdahaleyi yapmanıza karşın davranış sergilenmeye devam eder. Bu durumda problem davranışları, </a:t>
            </a:r>
            <a:r>
              <a:rPr lang="tr-TR" b="1" dirty="0"/>
              <a:t>davranış sonucunu değiştirerek </a:t>
            </a:r>
            <a:r>
              <a:rPr lang="tr-TR" dirty="0"/>
              <a:t>azaltabilir ya da kontrol edebilirsiniz. </a:t>
            </a:r>
          </a:p>
        </p:txBody>
      </p:sp>
    </p:spTree>
    <p:extLst>
      <p:ext uri="{BB962C8B-B14F-4D97-AF65-F5344CB8AC3E}">
        <p14:creationId xmlns:p14="http://schemas.microsoft.com/office/powerpoint/2010/main" xmlns="" val="11376068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i="1" dirty="0">
                <a:solidFill>
                  <a:srgbClr val="FF0000"/>
                </a:solidFill>
              </a:rPr>
              <a:t>Ayrımlı pekiştirme: </a:t>
            </a:r>
            <a:r>
              <a:rPr lang="tr-TR" sz="2400" dirty="0">
                <a:solidFill>
                  <a:srgbClr val="FF0000"/>
                </a:solidFill>
              </a:rPr>
              <a:t>Ayrımlı pekiştirme kullanarak problem davranışları azaltmak bazı davranışlar için oldukça etkili ve çocuk için en az sınırlayıcı bir müdahale yöntemidir</a:t>
            </a:r>
          </a:p>
        </p:txBody>
      </p:sp>
      <p:sp>
        <p:nvSpPr>
          <p:cNvPr id="3" name="İçerik Yer Tutucusu 2"/>
          <p:cNvSpPr>
            <a:spLocks noGrp="1"/>
          </p:cNvSpPr>
          <p:nvPr>
            <p:ph idx="1"/>
          </p:nvPr>
        </p:nvSpPr>
        <p:spPr/>
        <p:txBody>
          <a:bodyPr/>
          <a:lstStyle/>
          <a:p>
            <a:pPr marL="0" indent="0">
              <a:buNone/>
            </a:pPr>
            <a:r>
              <a:rPr lang="tr-TR" dirty="0" smtClean="0"/>
              <a:t>Ortam </a:t>
            </a:r>
            <a:r>
              <a:rPr lang="tr-TR" dirty="0"/>
              <a:t>ve öncüllerde yaptığınız düzenlemelere karşın problem davranış hala sergileniyorsa bu yöntemi kullanabilirsiniz. Ayrımlı pekiştirme üç farklı şekilde uygulanabilir: Uyuşmayan / alternatif davranışların pekiştirilmesi, azalan davranışın pekiştirilmesi ve diğer davranışların pekiştirilmesi. </a:t>
            </a:r>
            <a:r>
              <a:rPr lang="tr-TR" dirty="0" smtClean="0"/>
              <a:t>Aşağıda da </a:t>
            </a:r>
            <a:r>
              <a:rPr lang="tr-TR" dirty="0"/>
              <a:t>üç farklı müdahale yönteminin uygulanması özet olarak açıklanmıştır.</a:t>
            </a:r>
          </a:p>
        </p:txBody>
      </p:sp>
    </p:spTree>
    <p:extLst>
      <p:ext uri="{BB962C8B-B14F-4D97-AF65-F5344CB8AC3E}">
        <p14:creationId xmlns:p14="http://schemas.microsoft.com/office/powerpoint/2010/main" xmlns="" val="14130203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ysun\Downloads\8_6_01.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260648"/>
            <a:ext cx="8568952" cy="63738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749002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487888"/>
          </a:xfrm>
        </p:spPr>
        <p:txBody>
          <a:bodyPr>
            <a:normAutofit/>
          </a:bodyPr>
          <a:lstStyle/>
          <a:p>
            <a:pPr marL="0" indent="0">
              <a:buNone/>
            </a:pPr>
            <a:endParaRPr lang="tr-TR" dirty="0" smtClean="0"/>
          </a:p>
          <a:p>
            <a:pPr marL="0" indent="0">
              <a:buNone/>
            </a:pPr>
            <a:endParaRPr lang="tr-TR" dirty="0"/>
          </a:p>
          <a:p>
            <a:pPr marL="0" indent="0">
              <a:buNone/>
            </a:pPr>
            <a:r>
              <a:rPr lang="tr-TR" dirty="0" smtClean="0"/>
              <a:t>Uyuşmayan </a:t>
            </a:r>
            <a:r>
              <a:rPr lang="tr-TR" dirty="0"/>
              <a:t>/ alternatif davranışın pekiştirilmesi, üzerinde çalışmak istediğiniz problem davranışla aynı amaca hizmet eden davranışın (alternatif davranış) ya da problem davranışla aynı zamanda sergilenmesi mümkün olmayan davranışın ödüllendirilmesi şeklinde uygulanır. Bu nedenle hedef davranış için bir alternatif / uyuşmayan davranış belirlemek uygulamanın ilk basamağını oluşturur. </a:t>
            </a:r>
          </a:p>
        </p:txBody>
      </p:sp>
    </p:spTree>
    <p:extLst>
      <p:ext uri="{BB962C8B-B14F-4D97-AF65-F5344CB8AC3E}">
        <p14:creationId xmlns:p14="http://schemas.microsoft.com/office/powerpoint/2010/main" xmlns="" val="21538928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70000" lnSpcReduction="20000"/>
          </a:bodyPr>
          <a:lstStyle/>
          <a:p>
            <a:pPr marL="0" indent="0">
              <a:buNone/>
            </a:pPr>
            <a:endParaRPr lang="tr-TR" b="1" i="1" dirty="0" smtClean="0"/>
          </a:p>
          <a:p>
            <a:pPr marL="0" indent="0">
              <a:buNone/>
            </a:pPr>
            <a:r>
              <a:rPr lang="tr-TR" b="1" i="1" dirty="0" smtClean="0"/>
              <a:t>Okuma </a:t>
            </a:r>
            <a:r>
              <a:rPr lang="tr-TR" b="1" i="1" dirty="0"/>
              <a:t>yazmayı bilen Fatoş her sabah okula geldiğinde, hemen ayakkabılarını çıkararak okul ayakkabılarını giymekte ve paltosunu asarak öğretmeninin "günaydın" demesine "günaydın" diye yanıt vermektedir. Ancak, sınıfına gitmeden, önce her sabah mutfağa uğramakta, bazı sabahlar mutfak kapısının önünde çığlıklar atarak kendini yere atmakta ve bağırmaktadır. Öğretmenler bu davranışı gözlemlemelerine karşın nedenini anlayamamışlardır. </a:t>
            </a:r>
            <a:r>
              <a:rPr lang="tr-TR" b="1" i="1" dirty="0" smtClean="0"/>
              <a:t>Bir gün </a:t>
            </a:r>
            <a:r>
              <a:rPr lang="tr-TR" b="1" i="1" dirty="0"/>
              <a:t>öğretmen onunla birlikte mutfağa gider ve mutfak kapısının önünde, etrafta Fatoş'un davranışını ortaya çıkaracak ne olabileceğini araştırır. Gözlemlere birkaç gün devam eden öğretmen </a:t>
            </a:r>
            <a:r>
              <a:rPr lang="tr-TR" b="1" i="1" dirty="0" smtClean="0"/>
              <a:t>Fatoş’un </a:t>
            </a:r>
            <a:r>
              <a:rPr lang="tr-TR" b="1" i="1" dirty="0"/>
              <a:t>her gün mutfak kapısında asılı olan günlük yemek listesini hızla okuduğunu ve listede "peynir" sözcüğünü gördüğü zamanlar öfkelendiğini belirler. Anne ile konuşan öğretmen Fatoş'un peyniri hiç sevmediğini, görünce ağlamaya başladığını, yemesi için zorlanırsa öfke nöbetleri geçirdiğini öğrenir. Fatoş kimse fark etmese de, mutfak kapısı önünde ağlayarak ve bağırarak o günkü listede yer alan peyniri yemek istemediğini ifade eder. Öğretmen Fatoş'a "yeme!" sözcüğünü öğretmeye karar verir. Birkaç sabah mutfağa Fatoş'la birlikte giderler ve yemek listesinde peynir olduğu zaman, Fatoş ağlamaya başlamadan önce "peynir var ama sen yeme" der. Birkaç gün sonra öğretmen, Fatoş'un yine koşarak mutfak kapısındaki listeyi okuduğunu, öğretmenin gözüne bakarak "yeme, yeme" dediğini gözlerler. Öğretmen bu davranışı ödüllendirir, bir müddet sonra "yeme" sözcüğü, ağlama ve tepinmenin yerine geçer.</a:t>
            </a:r>
            <a:endParaRPr lang="tr-TR" dirty="0"/>
          </a:p>
        </p:txBody>
      </p:sp>
    </p:spTree>
    <p:extLst>
      <p:ext uri="{BB962C8B-B14F-4D97-AF65-F5344CB8AC3E}">
        <p14:creationId xmlns:p14="http://schemas.microsoft.com/office/powerpoint/2010/main" xmlns="" val="16157826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r>
              <a:rPr lang="tr-TR" dirty="0">
                <a:solidFill>
                  <a:srgbClr val="FF0000"/>
                </a:solidFill>
              </a:rPr>
              <a:t>Azalan davranışın pekiştirilmesi </a:t>
            </a:r>
            <a:r>
              <a:rPr lang="tr-TR" dirty="0"/>
              <a:t>ise problem davranışın yavaş yavaş azaltılmasını sağlayan bir müdahale yöntemidir. Bazı davranışlar az sayıda sergilendiğinde problem olmayabilir ancak fazla sayıda, sık sık sergilendiğinde problem davranışa dönüşebilir. Örneğin çocuğun soru sorması istendik bir davranıştır, ancak derste 30 kez soru soruyorsa, ya da evde bir saat içinde 30 kez "parka gidecek miyiz?" sorusunu soruyorsa, bu istendik / olumlu davranış problem davranışa dönüşebilir. Eğer bu davranış çocuk ve diğerleri için tehlikeli ve rahatsız edici değilse, azalan davranışın pekiştirilmesi yöntemini kullanabilirsiniz.</a:t>
            </a:r>
          </a:p>
        </p:txBody>
      </p:sp>
    </p:spTree>
    <p:extLst>
      <p:ext uri="{BB962C8B-B14F-4D97-AF65-F5344CB8AC3E}">
        <p14:creationId xmlns:p14="http://schemas.microsoft.com/office/powerpoint/2010/main" xmlns="" val="156619020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256584"/>
          </a:xfrm>
        </p:spPr>
        <p:txBody>
          <a:bodyPr/>
          <a:lstStyle/>
          <a:p>
            <a:endParaRPr lang="tr-TR" b="1" dirty="0" smtClean="0"/>
          </a:p>
          <a:p>
            <a:endParaRPr lang="tr-TR" b="1" dirty="0"/>
          </a:p>
          <a:p>
            <a:pPr marL="0" indent="0">
              <a:buNone/>
            </a:pPr>
            <a:r>
              <a:rPr lang="tr-TR" b="1" dirty="0" smtClean="0"/>
              <a:t>Diğer </a:t>
            </a:r>
            <a:r>
              <a:rPr lang="tr-TR" b="1" dirty="0"/>
              <a:t>davranışların pekiştirilmesi </a:t>
            </a:r>
            <a:r>
              <a:rPr lang="tr-TR" dirty="0"/>
              <a:t>bu kategoride yer alan üçüncü müdahale yöntemidir. </a:t>
            </a:r>
            <a:r>
              <a:rPr lang="tr-TR" b="1" dirty="0"/>
              <a:t>Sıfır sayıda sergilenen davranışın ödüllendirilmesi </a:t>
            </a:r>
            <a:r>
              <a:rPr lang="tr-TR" dirty="0"/>
              <a:t>olarak </a:t>
            </a:r>
            <a:r>
              <a:rPr lang="tr-TR" dirty="0" smtClean="0"/>
              <a:t>da </a:t>
            </a:r>
            <a:r>
              <a:rPr lang="tr-TR" dirty="0"/>
              <a:t>adlandırılır. Çocuğun belirlenen bir süre içinde problem davranışı </a:t>
            </a:r>
            <a:r>
              <a:rPr lang="tr-TR" b="1" dirty="0"/>
              <a:t>hiç sergilememesi </a:t>
            </a:r>
            <a:r>
              <a:rPr lang="tr-TR" dirty="0"/>
              <a:t>(sıfır sayıda sergilemesi) ödüllendirilir. </a:t>
            </a:r>
          </a:p>
        </p:txBody>
      </p:sp>
    </p:spTree>
    <p:extLst>
      <p:ext uri="{BB962C8B-B14F-4D97-AF65-F5344CB8AC3E}">
        <p14:creationId xmlns:p14="http://schemas.microsoft.com/office/powerpoint/2010/main" xmlns="" val="28573660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xmlns="" val="2110315555"/>
              </p:ext>
            </p:extLst>
          </p:nvPr>
        </p:nvGraphicFramePr>
        <p:xfrm>
          <a:off x="395536" y="1268757"/>
          <a:ext cx="8352927" cy="5408801"/>
        </p:xfrm>
        <a:graphic>
          <a:graphicData uri="http://schemas.openxmlformats.org/drawingml/2006/table">
            <a:tbl>
              <a:tblPr firstRow="1" firstCol="1" bandRow="1">
                <a:tableStyleId>{0660B408-B3CF-4A94-85FC-2B1E0A45F4A2}</a:tableStyleId>
              </a:tblPr>
              <a:tblGrid>
                <a:gridCol w="6180613"/>
                <a:gridCol w="1086157"/>
                <a:gridCol w="1086157"/>
              </a:tblGrid>
              <a:tr h="668225">
                <a:tc>
                  <a:txBody>
                    <a:bodyPr/>
                    <a:lstStyle/>
                    <a:p>
                      <a:pPr>
                        <a:lnSpc>
                          <a:spcPct val="115000"/>
                        </a:lnSpc>
                        <a:spcAft>
                          <a:spcPts val="0"/>
                        </a:spcAft>
                      </a:pPr>
                      <a:r>
                        <a:rPr lang="tr-TR" sz="1200" dirty="0">
                          <a:effectLst/>
                        </a:rPr>
                        <a:t>Ayrımlı pekiştirme uygulama aşamaları</a:t>
                      </a:r>
                    </a:p>
                    <a:p>
                      <a:pPr>
                        <a:lnSpc>
                          <a:spcPct val="115000"/>
                        </a:lnSpc>
                        <a:spcAft>
                          <a:spcPts val="0"/>
                        </a:spcAft>
                      </a:pPr>
                      <a:r>
                        <a:rPr lang="tr-TR" sz="1200" dirty="0">
                          <a:effectLst/>
                        </a:rPr>
                        <a:t>(Aşağıdaki her soruyu dikkatlice okuyunuz ve her soruyu evet ya da hayır sütunlarından birinin altına çarpı koyarak işaretleyiniz.)</a:t>
                      </a:r>
                      <a:endParaRPr lang="tr-TR" sz="1200" dirty="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Evet</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Hayır</a:t>
                      </a:r>
                      <a:endParaRPr lang="tr-TR" sz="1200">
                        <a:effectLst/>
                        <a:latin typeface="Calibri"/>
                        <a:ea typeface="Calibri"/>
                        <a:cs typeface="Times New Roman"/>
                      </a:endParaRPr>
                    </a:p>
                  </a:txBody>
                  <a:tcPr marL="62458" marR="62458" marT="0" marB="0"/>
                </a:tc>
              </a:tr>
              <a:tr h="339703">
                <a:tc>
                  <a:txBody>
                    <a:bodyPr/>
                    <a:lstStyle/>
                    <a:p>
                      <a:pPr marL="342900" lvl="0" indent="-342900">
                        <a:lnSpc>
                          <a:spcPct val="115000"/>
                        </a:lnSpc>
                        <a:spcAft>
                          <a:spcPts val="0"/>
                        </a:spcAft>
                        <a:buFont typeface="+mj-lt"/>
                        <a:buAutoNum type="arabicPeriod"/>
                      </a:pPr>
                      <a:r>
                        <a:rPr lang="tr-TR" sz="1200">
                          <a:effectLst/>
                        </a:rPr>
                        <a:t>Problem davranışı ölçülebilir ve gözlenebilir şekilde tanımladım mı?</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39703">
                <a:tc>
                  <a:txBody>
                    <a:bodyPr/>
                    <a:lstStyle/>
                    <a:p>
                      <a:pPr marL="342900" lvl="0" indent="-342900">
                        <a:lnSpc>
                          <a:spcPct val="115000"/>
                        </a:lnSpc>
                        <a:spcAft>
                          <a:spcPts val="0"/>
                        </a:spcAft>
                        <a:buFont typeface="+mj-lt"/>
                        <a:buAutoNum type="arabicPeriod"/>
                      </a:pPr>
                      <a:r>
                        <a:rPr lang="tr-TR" sz="1200">
                          <a:effectLst/>
                        </a:rPr>
                        <a:t>Davranışın hangi ortam ve durumlarda, hangi etkinliklerde ortaya çıktığını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dirty="0">
                          <a:effectLst/>
                        </a:rPr>
                        <a:t> </a:t>
                      </a:r>
                      <a:endParaRPr lang="tr-TR" sz="1200" dirty="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169851">
                <a:tc>
                  <a:txBody>
                    <a:bodyPr/>
                    <a:lstStyle/>
                    <a:p>
                      <a:pPr marL="342900" lvl="0" indent="-342900">
                        <a:lnSpc>
                          <a:spcPct val="115000"/>
                        </a:lnSpc>
                        <a:spcAft>
                          <a:spcPts val="0"/>
                        </a:spcAft>
                        <a:buFont typeface="+mj-lt"/>
                        <a:buAutoNum type="arabicPeriod"/>
                      </a:pPr>
                      <a:r>
                        <a:rPr lang="tr-TR" sz="1200">
                          <a:effectLst/>
                        </a:rPr>
                        <a:t>Davranışın sıklığını, süresini, şiddetini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169851">
                <a:tc>
                  <a:txBody>
                    <a:bodyPr/>
                    <a:lstStyle/>
                    <a:p>
                      <a:pPr marL="342900" lvl="0" indent="-342900">
                        <a:lnSpc>
                          <a:spcPct val="115000"/>
                        </a:lnSpc>
                        <a:spcAft>
                          <a:spcPts val="0"/>
                        </a:spcAft>
                        <a:buFont typeface="+mj-lt"/>
                        <a:buAutoNum type="arabicPeriod"/>
                      </a:pPr>
                      <a:r>
                        <a:rPr lang="tr-TR" sz="1200">
                          <a:effectLst/>
                        </a:rPr>
                        <a:t>Davranışın çocuk için işlevini belirledim mi?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39703">
                <a:tc>
                  <a:txBody>
                    <a:bodyPr/>
                    <a:lstStyle/>
                    <a:p>
                      <a:pPr marL="342900" lvl="0" indent="-342900">
                        <a:lnSpc>
                          <a:spcPct val="115000"/>
                        </a:lnSpc>
                        <a:spcAft>
                          <a:spcPts val="0"/>
                        </a:spcAft>
                        <a:buFont typeface="+mj-lt"/>
                        <a:buAutoNum type="arabicPeriod"/>
                      </a:pPr>
                      <a:r>
                        <a:rPr lang="tr-TR" sz="1200">
                          <a:effectLst/>
                        </a:rPr>
                        <a:t>Ayrımlı pekiştirme yöntemlerinden hangisini uygulayacağımı belirledim mi?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29137">
                <a:tc>
                  <a:txBody>
                    <a:bodyPr/>
                    <a:lstStyle/>
                    <a:p>
                      <a:pPr marL="342900" lvl="0" indent="-342900">
                        <a:lnSpc>
                          <a:spcPct val="115000"/>
                        </a:lnSpc>
                        <a:spcAft>
                          <a:spcPts val="0"/>
                        </a:spcAft>
                        <a:buFont typeface="+mj-lt"/>
                        <a:buAutoNum type="arabicPeriod"/>
                      </a:pPr>
                      <a:r>
                        <a:rPr lang="tr-TR" sz="1200">
                          <a:effectLst/>
                        </a:rPr>
                        <a:t>Problem davranış için alternetif davranışı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29137">
                <a:tc>
                  <a:txBody>
                    <a:bodyPr/>
                    <a:lstStyle/>
                    <a:p>
                      <a:pPr marL="342900" lvl="0" indent="-342900">
                        <a:lnSpc>
                          <a:spcPct val="115000"/>
                        </a:lnSpc>
                        <a:spcAft>
                          <a:spcPts val="0"/>
                        </a:spcAft>
                        <a:buFont typeface="+mj-lt"/>
                        <a:buAutoNum type="arabicPeriod"/>
                      </a:pPr>
                      <a:r>
                        <a:rPr lang="tr-TR" sz="1200">
                          <a:effectLst/>
                        </a:rPr>
                        <a:t>Problem davranış için uyuşmayan davranışı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39703">
                <a:tc>
                  <a:txBody>
                    <a:bodyPr/>
                    <a:lstStyle/>
                    <a:p>
                      <a:pPr marL="342900" lvl="0" indent="-342900">
                        <a:lnSpc>
                          <a:spcPct val="115000"/>
                        </a:lnSpc>
                        <a:spcAft>
                          <a:spcPts val="0"/>
                        </a:spcAft>
                        <a:buFont typeface="+mj-lt"/>
                        <a:buAutoNum type="arabicPeriod"/>
                      </a:pPr>
                      <a:r>
                        <a:rPr lang="tr-TR" sz="1200" dirty="0">
                          <a:effectLst/>
                        </a:rPr>
                        <a:t>Problem davranış yerine ödüllendireceğim diğer davranışları belirledim mi?</a:t>
                      </a:r>
                      <a:endParaRPr lang="tr-TR" sz="1200" dirty="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39703">
                <a:tc>
                  <a:txBody>
                    <a:bodyPr/>
                    <a:lstStyle/>
                    <a:p>
                      <a:pPr marL="342900" lvl="0" indent="-342900">
                        <a:lnSpc>
                          <a:spcPct val="115000"/>
                        </a:lnSpc>
                        <a:spcAft>
                          <a:spcPts val="0"/>
                        </a:spcAft>
                        <a:buFont typeface="+mj-lt"/>
                        <a:buAutoNum type="arabicPeriod"/>
                      </a:pPr>
                      <a:r>
                        <a:rPr lang="tr-TR" sz="1200">
                          <a:effectLst/>
                        </a:rPr>
                        <a:t>Çocuğun alternatif / uyuşmayan / diğer davranışları ne kadar sıklıkta yaptığını belirledim mi?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169851">
                <a:tc>
                  <a:txBody>
                    <a:bodyPr/>
                    <a:lstStyle/>
                    <a:p>
                      <a:pPr marL="342900" lvl="0" indent="-342900">
                        <a:lnSpc>
                          <a:spcPct val="115000"/>
                        </a:lnSpc>
                        <a:spcAft>
                          <a:spcPts val="0"/>
                        </a:spcAft>
                        <a:buFont typeface="+mj-lt"/>
                        <a:buAutoNum type="arabicPeriod"/>
                      </a:pPr>
                      <a:r>
                        <a:rPr lang="tr-TR" sz="1200">
                          <a:effectLst/>
                        </a:rPr>
                        <a:t>Kullanacağım ödülü / ödülleri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329137">
                <a:tc>
                  <a:txBody>
                    <a:bodyPr/>
                    <a:lstStyle/>
                    <a:p>
                      <a:pPr marL="342900" lvl="0" indent="-342900">
                        <a:lnSpc>
                          <a:spcPct val="115000"/>
                        </a:lnSpc>
                        <a:spcAft>
                          <a:spcPts val="0"/>
                        </a:spcAft>
                        <a:buFont typeface="+mj-lt"/>
                        <a:buAutoNum type="arabicPeriod"/>
                      </a:pPr>
                      <a:r>
                        <a:rPr lang="tr-TR" sz="1200">
                          <a:effectLst/>
                        </a:rPr>
                        <a:t>Ödülleri / pekiştireci ne kadar sıklıkta sunacağımı belirledim mi?</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r>
              <a:tr h="1176858">
                <a:tc>
                  <a:txBody>
                    <a:bodyPr/>
                    <a:lstStyle/>
                    <a:p>
                      <a:pPr>
                        <a:lnSpc>
                          <a:spcPct val="115000"/>
                        </a:lnSpc>
                        <a:spcAft>
                          <a:spcPts val="0"/>
                        </a:spcAft>
                      </a:pPr>
                      <a:r>
                        <a:rPr lang="tr-TR" sz="1200">
                          <a:effectLst/>
                        </a:rPr>
                        <a:t> </a:t>
                      </a:r>
                    </a:p>
                    <a:p>
                      <a:pPr>
                        <a:lnSpc>
                          <a:spcPct val="115000"/>
                        </a:lnSpc>
                        <a:spcAft>
                          <a:spcPts val="0"/>
                        </a:spcAft>
                      </a:pPr>
                      <a:r>
                        <a:rPr lang="tr-TR" sz="1200">
                          <a:effectLst/>
                        </a:rPr>
                        <a:t>NOT: Ayrımlı pekiştirme yöntemlerinden herhangi birini uygulamaya başladığınız zaman problem davranış hakkında veri toplamaya devam ediniz ve davranışta azalma olup olmadığını izleyiniz. </a:t>
                      </a:r>
                    </a:p>
                    <a:p>
                      <a:pPr>
                        <a:lnSpc>
                          <a:spcPct val="115000"/>
                        </a:lnSpc>
                        <a:spcAft>
                          <a:spcPts val="0"/>
                        </a:spcAft>
                      </a:pPr>
                      <a:r>
                        <a:rPr lang="tr-TR" sz="1200">
                          <a:effectLst/>
                        </a:rPr>
                        <a:t> </a:t>
                      </a:r>
                    </a:p>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a:effectLst/>
                        </a:rPr>
                        <a:t> </a:t>
                      </a:r>
                      <a:endParaRPr lang="tr-TR" sz="1200">
                        <a:effectLst/>
                        <a:latin typeface="Calibri"/>
                        <a:ea typeface="Calibri"/>
                        <a:cs typeface="Times New Roman"/>
                      </a:endParaRPr>
                    </a:p>
                  </a:txBody>
                  <a:tcPr marL="62458" marR="62458" marT="0" marB="0"/>
                </a:tc>
                <a:tc>
                  <a:txBody>
                    <a:bodyPr/>
                    <a:lstStyle/>
                    <a:p>
                      <a:pPr>
                        <a:lnSpc>
                          <a:spcPct val="115000"/>
                        </a:lnSpc>
                        <a:spcAft>
                          <a:spcPts val="0"/>
                        </a:spcAft>
                      </a:pPr>
                      <a:r>
                        <a:rPr lang="tr-TR" sz="1200" dirty="0">
                          <a:effectLst/>
                        </a:rPr>
                        <a:t> </a:t>
                      </a:r>
                      <a:endParaRPr lang="tr-TR" sz="1200" dirty="0">
                        <a:effectLst/>
                        <a:latin typeface="Calibri"/>
                        <a:ea typeface="Calibri"/>
                        <a:cs typeface="Times New Roman"/>
                      </a:endParaRPr>
                    </a:p>
                  </a:txBody>
                  <a:tcPr marL="62458" marR="62458" marT="0" marB="0"/>
                </a:tc>
              </a:tr>
            </a:tbl>
          </a:graphicData>
        </a:graphic>
      </p:graphicFrame>
      <p:sp>
        <p:nvSpPr>
          <p:cNvPr id="5" name="Rectangle 1"/>
          <p:cNvSpPr>
            <a:spLocks noChangeArrowheads="1"/>
          </p:cNvSpPr>
          <p:nvPr/>
        </p:nvSpPr>
        <p:spPr bwMode="auto">
          <a:xfrm>
            <a:off x="611560" y="620688"/>
            <a:ext cx="5008551"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Ayrımlı pekiştirme uygulama kontrol listesi</a:t>
            </a:r>
            <a:endParaRPr kumimoji="0" lang="tr-TR" altLang="tr-T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999147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342900"/>
            <a:ext cx="8352928" cy="617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66646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lgn="just"/>
            <a:r>
              <a:rPr lang="tr-TR" dirty="0" smtClean="0"/>
              <a:t>Geleneksel yönteme dayalı teknikler uygun davranışı </a:t>
            </a:r>
            <a:r>
              <a:rPr lang="tr-TR" b="1" dirty="0" smtClean="0"/>
              <a:t>pekiştirmeyi</a:t>
            </a:r>
            <a:r>
              <a:rPr lang="tr-TR" dirty="0" smtClean="0"/>
              <a:t> problem davranışı </a:t>
            </a:r>
            <a:r>
              <a:rPr lang="tr-TR" b="1" dirty="0" smtClean="0"/>
              <a:t>cezalandırmay</a:t>
            </a:r>
            <a:r>
              <a:rPr lang="tr-TR" dirty="0" smtClean="0"/>
              <a:t>ı kapsamaktadır. Bir uyaran sunulduğunda davranış azalıyorsa bu uyaran cezalandırıcı bir görev görmektedir. Bir çocuk arkadaşını ittiğinde bir davranış sonrası uyarana dayalı davranış değiştirme tekniği uygulanabilir ve bu teknik mola olabilir.</a:t>
            </a:r>
            <a:endParaRPr lang="tr-T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457200" y="1935480"/>
            <a:ext cx="8229600" cy="1421512"/>
          </a:xfrm>
          <a:ln w="63500" cap="flat" cmpd="dbl" algn="ctr">
            <a:solidFill>
              <a:srgbClr val="993300"/>
            </a:solidFill>
            <a:miter lim="800000"/>
            <a:headEnd/>
            <a:tailEnd/>
          </a:ln>
        </p:spPr>
        <p:txBody>
          <a:bodyPr/>
          <a:lstStyle/>
          <a:p>
            <a:pPr marL="0" indent="0" algn="ctr" eaLnBrk="1" hangingPunct="1">
              <a:buNone/>
            </a:pPr>
            <a:r>
              <a:rPr lang="tr-TR" altLang="tr-TR" sz="3600" dirty="0" smtClean="0">
                <a:solidFill>
                  <a:srgbClr val="FF0000"/>
                </a:solidFill>
                <a:latin typeface="Comic Sans MS" pitchFamily="66" charset="0"/>
              </a:rPr>
              <a:t>Davranışların oluşumunu </a:t>
            </a:r>
            <a:r>
              <a:rPr lang="tr-TR" altLang="tr-TR" sz="3600" dirty="0" err="1" smtClean="0">
                <a:solidFill>
                  <a:srgbClr val="FF0000"/>
                </a:solidFill>
                <a:latin typeface="Comic Sans MS" pitchFamily="66" charset="0"/>
              </a:rPr>
              <a:t>pekiştireçler</a:t>
            </a:r>
            <a:r>
              <a:rPr lang="tr-TR" altLang="tr-TR" sz="3600" dirty="0" smtClean="0">
                <a:solidFill>
                  <a:srgbClr val="FF0000"/>
                </a:solidFill>
                <a:latin typeface="Comic Sans MS" pitchFamily="66" charset="0"/>
              </a:rPr>
              <a:t> güçlendirir ve arttırır.</a:t>
            </a:r>
          </a:p>
        </p:txBody>
      </p:sp>
    </p:spTree>
    <p:extLst>
      <p:ext uri="{BB962C8B-B14F-4D97-AF65-F5344CB8AC3E}">
        <p14:creationId xmlns:p14="http://schemas.microsoft.com/office/powerpoint/2010/main" xmlns="" val="217336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155" decel="100000"/>
                                        <p:tgtEl>
                                          <p:spTgt spid="4"/>
                                        </p:tgtEl>
                                      </p:cBhvr>
                                    </p:animEffect>
                                    <p:animScale>
                                      <p:cBhvr>
                                        <p:cTn id="8" dur="1155" decel="100000"/>
                                        <p:tgtEl>
                                          <p:spTgt spid="4"/>
                                        </p:tgtEl>
                                      </p:cBhvr>
                                      <p:from x="10000" y="10000"/>
                                      <p:to x="200000" y="450000"/>
                                    </p:animScale>
                                    <p:animScale>
                                      <p:cBhvr>
                                        <p:cTn id="9" dur="1845" accel="100000" fill="hold">
                                          <p:stCondLst>
                                            <p:cond delay="1155"/>
                                          </p:stCondLst>
                                        </p:cTn>
                                        <p:tgtEl>
                                          <p:spTgt spid="4"/>
                                        </p:tgtEl>
                                      </p:cBhvr>
                                      <p:from x="200000" y="450000"/>
                                      <p:to x="100000" y="100000"/>
                                    </p:animScale>
                                    <p:set>
                                      <p:cBhvr>
                                        <p:cTn id="10" dur="1155" fill="hold"/>
                                        <p:tgtEl>
                                          <p:spTgt spid="4"/>
                                        </p:tgtEl>
                                        <p:attrNameLst>
                                          <p:attrName>ppt_x</p:attrName>
                                        </p:attrNameLst>
                                      </p:cBhvr>
                                      <p:to>
                                        <p:strVal val="(0.5)"/>
                                      </p:to>
                                    </p:set>
                                    <p:anim from="(0.5)" to="(#ppt_x)" calcmode="lin" valueType="num">
                                      <p:cBhvr>
                                        <p:cTn id="11" dur="1845" accel="100000" fill="hold">
                                          <p:stCondLst>
                                            <p:cond delay="1155"/>
                                          </p:stCondLst>
                                        </p:cTn>
                                        <p:tgtEl>
                                          <p:spTgt spid="4"/>
                                        </p:tgtEl>
                                        <p:attrNameLst>
                                          <p:attrName>ppt_x</p:attrName>
                                        </p:attrNameLst>
                                      </p:cBhvr>
                                    </p:anim>
                                    <p:set>
                                      <p:cBhvr>
                                        <p:cTn id="12" dur="1155" fill="hold"/>
                                        <p:tgtEl>
                                          <p:spTgt spid="4"/>
                                        </p:tgtEl>
                                        <p:attrNameLst>
                                          <p:attrName>ppt_y</p:attrName>
                                        </p:attrNameLst>
                                      </p:cBhvr>
                                      <p:to>
                                        <p:strVal val="(#ppt_y+0.4)"/>
                                      </p:to>
                                    </p:set>
                                    <p:anim from="(#ppt_y+0.4)" to="(#ppt_y)" calcmode="lin" valueType="num">
                                      <p:cBhvr>
                                        <p:cTn id="13" dur="1845" accel="100000" fill="hold">
                                          <p:stCondLst>
                                            <p:cond delay="1155"/>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
          <p:cNvSpPr>
            <a:spLocks noChangeArrowheads="1"/>
          </p:cNvSpPr>
          <p:nvPr/>
        </p:nvSpPr>
        <p:spPr bwMode="auto">
          <a:xfrm>
            <a:off x="1066800" y="1828800"/>
            <a:ext cx="6781800" cy="685800"/>
          </a:xfrm>
          <a:prstGeom prst="flowChartAlternateProcess">
            <a:avLst/>
          </a:prstGeom>
          <a:gradFill rotWithShape="1">
            <a:gsLst>
              <a:gs pos="0">
                <a:srgbClr val="0066FF">
                  <a:alpha val="39000"/>
                </a:srgbClr>
              </a:gs>
              <a:gs pos="100000">
                <a:srgbClr val="002255">
                  <a:alpha val="39000"/>
                </a:srgbClr>
              </a:gs>
            </a:gsLst>
            <a:path path="rect">
              <a:fillToRect r="100000" b="100000"/>
            </a:path>
          </a:gradFill>
          <a:ln w="63500" cmpd="dbl" algn="ctr">
            <a:solidFill>
              <a:srgbClr val="993300"/>
            </a:solidFill>
            <a:miter lim="800000"/>
            <a:headEnd/>
            <a:tailEnd/>
          </a:ln>
        </p:spPr>
        <p:txBody>
          <a:bodyPr wrap="none" anchor="ctr"/>
          <a:lstStyle>
            <a:lvl1pPr marL="304800" indent="-304800"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t>1-Sosyal Pekiştireçler</a:t>
            </a:r>
          </a:p>
        </p:txBody>
      </p:sp>
      <p:sp>
        <p:nvSpPr>
          <p:cNvPr id="7" name="AutoShape 6"/>
          <p:cNvSpPr>
            <a:spLocks noChangeArrowheads="1"/>
          </p:cNvSpPr>
          <p:nvPr/>
        </p:nvSpPr>
        <p:spPr bwMode="auto">
          <a:xfrm>
            <a:off x="1066800" y="5562600"/>
            <a:ext cx="6781800" cy="609600"/>
          </a:xfrm>
          <a:prstGeom prst="flowChartAlternateProcess">
            <a:avLst/>
          </a:prstGeom>
          <a:gradFill rotWithShape="1">
            <a:gsLst>
              <a:gs pos="0">
                <a:srgbClr val="0066FF">
                  <a:alpha val="39000"/>
                </a:srgbClr>
              </a:gs>
              <a:gs pos="100000">
                <a:srgbClr val="002255">
                  <a:alpha val="39000"/>
                </a:srgbClr>
              </a:gs>
            </a:gsLst>
            <a:path path="rect">
              <a:fillToRect r="100000" b="100000"/>
            </a:path>
          </a:gradFill>
          <a:ln w="63500" cmpd="dbl"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t>4- Dönüştürülebilir Sembol Pekiştireçler</a:t>
            </a:r>
          </a:p>
        </p:txBody>
      </p:sp>
      <p:sp>
        <p:nvSpPr>
          <p:cNvPr id="8" name="AutoShape 7"/>
          <p:cNvSpPr>
            <a:spLocks noChangeArrowheads="1"/>
          </p:cNvSpPr>
          <p:nvPr/>
        </p:nvSpPr>
        <p:spPr bwMode="auto">
          <a:xfrm>
            <a:off x="1066800" y="3124200"/>
            <a:ext cx="6781800" cy="609600"/>
          </a:xfrm>
          <a:prstGeom prst="flowChartAlternateProcess">
            <a:avLst/>
          </a:prstGeom>
          <a:gradFill rotWithShape="1">
            <a:gsLst>
              <a:gs pos="0">
                <a:srgbClr val="0066FF">
                  <a:alpha val="39000"/>
                </a:srgbClr>
              </a:gs>
              <a:gs pos="100000">
                <a:srgbClr val="002255">
                  <a:alpha val="39000"/>
                </a:srgbClr>
              </a:gs>
            </a:gsLst>
            <a:path path="rect">
              <a:fillToRect r="100000" b="100000"/>
            </a:path>
          </a:gradFill>
          <a:ln w="63500" cmpd="dbl"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r>
              <a:rPr lang="tr-TR" altLang="tr-TR" b="1"/>
              <a:t>2. Etkinlik Pekiştireçleri-PREMACK İLKESİ</a:t>
            </a:r>
          </a:p>
        </p:txBody>
      </p:sp>
      <p:sp>
        <p:nvSpPr>
          <p:cNvPr id="9" name="AutoShape 8"/>
          <p:cNvSpPr>
            <a:spLocks noChangeArrowheads="1"/>
          </p:cNvSpPr>
          <p:nvPr/>
        </p:nvSpPr>
        <p:spPr bwMode="auto">
          <a:xfrm>
            <a:off x="1066800" y="4343400"/>
            <a:ext cx="6781800" cy="609600"/>
          </a:xfrm>
          <a:prstGeom prst="flowChartAlternateProcess">
            <a:avLst/>
          </a:prstGeom>
          <a:gradFill rotWithShape="1">
            <a:gsLst>
              <a:gs pos="0">
                <a:srgbClr val="0066FF">
                  <a:alpha val="39000"/>
                </a:srgbClr>
              </a:gs>
              <a:gs pos="100000">
                <a:srgbClr val="002255">
                  <a:alpha val="39000"/>
                </a:srgbClr>
              </a:gs>
            </a:gsLst>
            <a:path path="rect">
              <a:fillToRect r="100000" b="100000"/>
            </a:path>
          </a:gradFill>
          <a:ln w="63500" cmpd="dbl"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lnSpc>
                <a:spcPct val="90000"/>
              </a:lnSpc>
              <a:spcBef>
                <a:spcPct val="20000"/>
              </a:spcBef>
              <a:buClr>
                <a:schemeClr val="hlink"/>
              </a:buClr>
              <a:buSzPct val="120000"/>
            </a:pPr>
            <a:r>
              <a:rPr lang="tr-TR" altLang="tr-TR" b="1"/>
              <a:t>3- Nesnel Pekiştireçler</a:t>
            </a:r>
          </a:p>
        </p:txBody>
      </p:sp>
      <p:sp>
        <p:nvSpPr>
          <p:cNvPr id="10" name="AutoShape 12"/>
          <p:cNvSpPr>
            <a:spLocks noChangeArrowheads="1"/>
          </p:cNvSpPr>
          <p:nvPr/>
        </p:nvSpPr>
        <p:spPr bwMode="auto">
          <a:xfrm>
            <a:off x="4343400" y="3810000"/>
            <a:ext cx="152400" cy="457200"/>
          </a:xfrm>
          <a:prstGeom prst="downArrow">
            <a:avLst>
              <a:gd name="adj1" fmla="val 50000"/>
              <a:gd name="adj2" fmla="val 75000"/>
            </a:avLst>
          </a:prstGeom>
          <a:solidFill>
            <a:srgbClr val="993300"/>
          </a:solidFill>
          <a:ln w="12700"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endParaRPr lang="en-US" altLang="tr-TR" sz="1800">
              <a:latin typeface="Times New Roman" pitchFamily="18" charset="0"/>
            </a:endParaRPr>
          </a:p>
        </p:txBody>
      </p:sp>
      <p:sp>
        <p:nvSpPr>
          <p:cNvPr id="11" name="AutoShape 13"/>
          <p:cNvSpPr>
            <a:spLocks noChangeArrowheads="1"/>
          </p:cNvSpPr>
          <p:nvPr/>
        </p:nvSpPr>
        <p:spPr bwMode="auto">
          <a:xfrm>
            <a:off x="4343400" y="2590800"/>
            <a:ext cx="152400" cy="457200"/>
          </a:xfrm>
          <a:prstGeom prst="downArrow">
            <a:avLst>
              <a:gd name="adj1" fmla="val 50000"/>
              <a:gd name="adj2" fmla="val 75000"/>
            </a:avLst>
          </a:prstGeom>
          <a:solidFill>
            <a:srgbClr val="993300"/>
          </a:solidFill>
          <a:ln w="12700"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endParaRPr lang="en-US" altLang="tr-TR" sz="1800">
              <a:latin typeface="Times New Roman" pitchFamily="18" charset="0"/>
            </a:endParaRPr>
          </a:p>
        </p:txBody>
      </p:sp>
      <p:sp>
        <p:nvSpPr>
          <p:cNvPr id="12" name="AutoShape 14"/>
          <p:cNvSpPr>
            <a:spLocks noChangeArrowheads="1"/>
          </p:cNvSpPr>
          <p:nvPr/>
        </p:nvSpPr>
        <p:spPr bwMode="auto">
          <a:xfrm>
            <a:off x="4343400" y="5029200"/>
            <a:ext cx="152400" cy="457200"/>
          </a:xfrm>
          <a:prstGeom prst="downArrow">
            <a:avLst>
              <a:gd name="adj1" fmla="val 50000"/>
              <a:gd name="adj2" fmla="val 75000"/>
            </a:avLst>
          </a:prstGeom>
          <a:solidFill>
            <a:srgbClr val="993300"/>
          </a:solidFill>
          <a:ln w="12700" algn="ctr">
            <a:solidFill>
              <a:srgbClr val="993300"/>
            </a:solidFill>
            <a:miter lim="800000"/>
            <a:headEnd/>
            <a:tailEnd/>
          </a:ln>
        </p:spPr>
        <p:txBody>
          <a:bodyPr wrap="none"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l" eaLnBrk="1" hangingPunct="1"/>
            <a:endParaRPr lang="en-US" altLang="tr-TR" sz="1800">
              <a:latin typeface="Times New Roman" pitchFamily="18" charset="0"/>
            </a:endParaRPr>
          </a:p>
        </p:txBody>
      </p:sp>
      <p:sp>
        <p:nvSpPr>
          <p:cNvPr id="13" name="2 Yuvarlatılmış Dikdörtgen"/>
          <p:cNvSpPr>
            <a:spLocks noChangeArrowheads="1"/>
          </p:cNvSpPr>
          <p:nvPr/>
        </p:nvSpPr>
        <p:spPr bwMode="auto">
          <a:xfrm>
            <a:off x="539552" y="381000"/>
            <a:ext cx="7992888" cy="8382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eaLnBrk="1" hangingPunct="1"/>
            <a:r>
              <a:rPr lang="tr-TR" altLang="tr-TR" b="1" dirty="0">
                <a:solidFill>
                  <a:srgbClr val="FF0000"/>
                </a:solidFill>
              </a:rPr>
              <a:t>ÖĞRENİLMİŞ (İKİNCİL)  PEKİŞTİREÇ TÜRLERİ</a:t>
            </a:r>
          </a:p>
        </p:txBody>
      </p:sp>
    </p:spTree>
    <p:extLst>
      <p:ext uri="{BB962C8B-B14F-4D97-AF65-F5344CB8AC3E}">
        <p14:creationId xmlns:p14="http://schemas.microsoft.com/office/powerpoint/2010/main" xmlns="" val="105843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2000"/>
                                        <p:tgtEl>
                                          <p:spTgt spid="13"/>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1000"/>
                                        <p:tgtEl>
                                          <p:spTgt spid="6"/>
                                        </p:tgtEl>
                                      </p:cBhvr>
                                    </p:animEffect>
                                  </p:childTnLst>
                                </p:cTn>
                              </p:par>
                            </p:childTnLst>
                          </p:cTn>
                        </p:par>
                        <p:par>
                          <p:cTn id="12" fill="hold">
                            <p:stCondLst>
                              <p:cond delay="3000"/>
                            </p:stCondLst>
                            <p:childTnLst>
                              <p:par>
                                <p:cTn id="13" presetID="17"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ppt_h/2"/>
                                          </p:val>
                                        </p:tav>
                                        <p:tav tm="100000">
                                          <p:val>
                                            <p:strVal val="#ppt_y"/>
                                          </p:val>
                                        </p:tav>
                                      </p:tavLst>
                                    </p:anim>
                                    <p:anim calcmode="lin" valueType="num">
                                      <p:cBhvr>
                                        <p:cTn id="17" dur="1000" fill="hold"/>
                                        <p:tgtEl>
                                          <p:spTgt spid="11"/>
                                        </p:tgtEl>
                                        <p:attrNameLst>
                                          <p:attrName>ppt_w</p:attrName>
                                        </p:attrNameLst>
                                      </p:cBhvr>
                                      <p:tavLst>
                                        <p:tav tm="0">
                                          <p:val>
                                            <p:strVal val="#ppt_w"/>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childTnLst>
                                </p:cTn>
                              </p:par>
                            </p:childTnLst>
                          </p:cTn>
                        </p:par>
                        <p:par>
                          <p:cTn id="19" fill="hold">
                            <p:stCondLst>
                              <p:cond delay="4000"/>
                            </p:stCondLst>
                            <p:childTnLst>
                              <p:par>
                                <p:cTn id="20" presetID="22" presetClass="entr" presetSubtype="1"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1000"/>
                                        <p:tgtEl>
                                          <p:spTgt spid="8"/>
                                        </p:tgtEl>
                                      </p:cBhvr>
                                    </p:animEffect>
                                  </p:childTnLst>
                                </p:cTn>
                              </p:par>
                            </p:childTnLst>
                          </p:cTn>
                        </p:par>
                        <p:par>
                          <p:cTn id="23" fill="hold">
                            <p:stCondLst>
                              <p:cond delay="5000"/>
                            </p:stCondLst>
                            <p:childTnLst>
                              <p:par>
                                <p:cTn id="24" presetID="17" presetClass="entr" presetSubtype="1"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ppt_h/2"/>
                                          </p:val>
                                        </p:tav>
                                        <p:tav tm="100000">
                                          <p:val>
                                            <p:strVal val="#ppt_y"/>
                                          </p:val>
                                        </p:tav>
                                      </p:tavLst>
                                    </p:anim>
                                    <p:anim calcmode="lin" valueType="num">
                                      <p:cBhvr>
                                        <p:cTn id="28" dur="1000" fill="hold"/>
                                        <p:tgtEl>
                                          <p:spTgt spid="10"/>
                                        </p:tgtEl>
                                        <p:attrNameLst>
                                          <p:attrName>ppt_w</p:attrName>
                                        </p:attrNameLst>
                                      </p:cBhvr>
                                      <p:tavLst>
                                        <p:tav tm="0">
                                          <p:val>
                                            <p:strVal val="#ppt_w"/>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childTnLst>
                                </p:cTn>
                              </p:par>
                            </p:childTnLst>
                          </p:cTn>
                        </p:par>
                        <p:par>
                          <p:cTn id="30" fill="hold">
                            <p:stCondLst>
                              <p:cond delay="6000"/>
                            </p:stCondLst>
                            <p:childTnLst>
                              <p:par>
                                <p:cTn id="31" presetID="22" presetClass="entr" presetSubtype="1"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1000"/>
                                        <p:tgtEl>
                                          <p:spTgt spid="9"/>
                                        </p:tgtEl>
                                      </p:cBhvr>
                                    </p:animEffect>
                                  </p:childTnLst>
                                </p:cTn>
                              </p:par>
                            </p:childTnLst>
                          </p:cTn>
                        </p:par>
                        <p:par>
                          <p:cTn id="34" fill="hold">
                            <p:stCondLst>
                              <p:cond delay="7000"/>
                            </p:stCondLst>
                            <p:childTnLst>
                              <p:par>
                                <p:cTn id="35" presetID="17" presetClass="entr" presetSubtype="1"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ppt_h/2"/>
                                          </p:val>
                                        </p:tav>
                                        <p:tav tm="100000">
                                          <p:val>
                                            <p:strVal val="#ppt_y"/>
                                          </p:val>
                                        </p:tav>
                                      </p:tavLst>
                                    </p:anim>
                                    <p:anim calcmode="lin" valueType="num">
                                      <p:cBhvr>
                                        <p:cTn id="39" dur="1000" fill="hold"/>
                                        <p:tgtEl>
                                          <p:spTgt spid="12"/>
                                        </p:tgtEl>
                                        <p:attrNameLst>
                                          <p:attrName>ppt_w</p:attrName>
                                        </p:attrNameLst>
                                      </p:cBhvr>
                                      <p:tavLst>
                                        <p:tav tm="0">
                                          <p:val>
                                            <p:strVal val="#ppt_w"/>
                                          </p:val>
                                        </p:tav>
                                        <p:tav tm="100000">
                                          <p:val>
                                            <p:strVal val="#ppt_w"/>
                                          </p:val>
                                        </p:tav>
                                      </p:tavLst>
                                    </p:anim>
                                    <p:anim calcmode="lin" valueType="num">
                                      <p:cBhvr>
                                        <p:cTn id="40" dur="1000" fill="hold"/>
                                        <p:tgtEl>
                                          <p:spTgt spid="12"/>
                                        </p:tgtEl>
                                        <p:attrNameLst>
                                          <p:attrName>ppt_h</p:attrName>
                                        </p:attrNameLst>
                                      </p:cBhvr>
                                      <p:tavLst>
                                        <p:tav tm="0">
                                          <p:val>
                                            <p:fltVal val="0"/>
                                          </p:val>
                                        </p:tav>
                                        <p:tav tm="100000">
                                          <p:val>
                                            <p:strVal val="#ppt_h"/>
                                          </p:val>
                                        </p:tav>
                                      </p:tavLst>
                                    </p:anim>
                                  </p:childTnLst>
                                </p:cTn>
                              </p:par>
                            </p:childTnLst>
                          </p:cTn>
                        </p:par>
                        <p:par>
                          <p:cTn id="41" fill="hold">
                            <p:stCondLst>
                              <p:cond delay="8000"/>
                            </p:stCondLst>
                            <p:childTnLst>
                              <p:par>
                                <p:cTn id="42" presetID="22" presetClass="entr" presetSubtype="1"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up)">
                                      <p:cBhvr>
                                        <p:cTn id="4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i="1" dirty="0"/>
              <a:t>Sembol Pekiştirme Uygulama Basamakları</a:t>
            </a:r>
            <a:br>
              <a:rPr lang="tr-TR" sz="3200" i="1" dirty="0"/>
            </a:br>
            <a:endParaRPr lang="tr-TR" sz="3200" dirty="0"/>
          </a:p>
        </p:txBody>
      </p:sp>
      <p:sp>
        <p:nvSpPr>
          <p:cNvPr id="3" name="İçerik Yer Tutucusu 2"/>
          <p:cNvSpPr>
            <a:spLocks noGrp="1"/>
          </p:cNvSpPr>
          <p:nvPr>
            <p:ph idx="1"/>
          </p:nvPr>
        </p:nvSpPr>
        <p:spPr>
          <a:xfrm>
            <a:off x="457200" y="1412776"/>
            <a:ext cx="8229600" cy="4911824"/>
          </a:xfrm>
        </p:spPr>
        <p:txBody>
          <a:bodyPr>
            <a:normAutofit fontScale="85000" lnSpcReduction="10000"/>
          </a:bodyPr>
          <a:lstStyle/>
          <a:p>
            <a:r>
              <a:rPr lang="tr-TR" i="1" dirty="0"/>
              <a:t>Hedef davranışı </a:t>
            </a:r>
            <a:r>
              <a:rPr lang="tr-TR" i="1" dirty="0" smtClean="0"/>
              <a:t>tanımlayın</a:t>
            </a:r>
            <a:endParaRPr lang="tr-TR" i="1" dirty="0"/>
          </a:p>
          <a:p>
            <a:r>
              <a:rPr lang="tr-TR" i="1" dirty="0"/>
              <a:t>Davranışsal amaç </a:t>
            </a:r>
            <a:r>
              <a:rPr lang="tr-TR" i="1" dirty="0" smtClean="0"/>
              <a:t>yazın</a:t>
            </a:r>
          </a:p>
          <a:p>
            <a:r>
              <a:rPr lang="tr-TR" i="1" dirty="0"/>
              <a:t>Kullanacağınız </a:t>
            </a:r>
            <a:r>
              <a:rPr lang="tr-TR" i="1" dirty="0" err="1"/>
              <a:t>pekiştireçleri</a:t>
            </a:r>
            <a:r>
              <a:rPr lang="tr-TR" i="1" dirty="0"/>
              <a:t> </a:t>
            </a:r>
            <a:r>
              <a:rPr lang="tr-TR" i="1" dirty="0" smtClean="0"/>
              <a:t>belirleyin</a:t>
            </a:r>
          </a:p>
          <a:p>
            <a:r>
              <a:rPr lang="tr-TR" i="1" dirty="0"/>
              <a:t>Sembol olarak ne kullanacağınızı </a:t>
            </a:r>
            <a:r>
              <a:rPr lang="tr-TR" i="1" dirty="0" smtClean="0"/>
              <a:t>belirleyin</a:t>
            </a:r>
          </a:p>
          <a:p>
            <a:r>
              <a:rPr lang="tr-TR" i="1" dirty="0"/>
              <a:t>Sembol pekiştirme için kuralları </a:t>
            </a:r>
            <a:r>
              <a:rPr lang="tr-TR" i="1" dirty="0" smtClean="0"/>
              <a:t>belirleyin</a:t>
            </a:r>
          </a:p>
          <a:p>
            <a:r>
              <a:rPr lang="tr-TR" i="1" dirty="0"/>
              <a:t>Sembollerin değiştirileceği </a:t>
            </a:r>
            <a:r>
              <a:rPr lang="tr-TR" i="1" dirty="0" err="1"/>
              <a:t>pekiştireçleri</a:t>
            </a:r>
            <a:r>
              <a:rPr lang="tr-TR" i="1" dirty="0"/>
              <a:t> </a:t>
            </a:r>
            <a:r>
              <a:rPr lang="tr-TR" i="1" dirty="0" smtClean="0"/>
              <a:t>belirleyin</a:t>
            </a:r>
          </a:p>
          <a:p>
            <a:r>
              <a:rPr lang="tr-TR" i="1" dirty="0"/>
              <a:t>Sembol ve değiştirilecek </a:t>
            </a:r>
            <a:r>
              <a:rPr lang="tr-TR" i="1" dirty="0" err="1"/>
              <a:t>pekiştireçlerin</a:t>
            </a:r>
            <a:r>
              <a:rPr lang="tr-TR" i="1" dirty="0"/>
              <a:t> oranını </a:t>
            </a:r>
            <a:r>
              <a:rPr lang="tr-TR" i="1" dirty="0" smtClean="0"/>
              <a:t>belirleyin</a:t>
            </a:r>
          </a:p>
          <a:p>
            <a:r>
              <a:rPr lang="tr-TR" i="1" dirty="0"/>
              <a:t>Çocuğun </a:t>
            </a:r>
            <a:r>
              <a:rPr lang="tr-TR" i="1" dirty="0" err="1"/>
              <a:t>pekiştireçlerini</a:t>
            </a:r>
            <a:r>
              <a:rPr lang="tr-TR" i="1" dirty="0"/>
              <a:t> değiş tokuş yapacağı zamanı </a:t>
            </a:r>
            <a:r>
              <a:rPr lang="tr-TR" i="1" dirty="0" smtClean="0"/>
              <a:t>belirleyin</a:t>
            </a:r>
          </a:p>
          <a:p>
            <a:r>
              <a:rPr lang="tr-TR" i="1" dirty="0"/>
              <a:t>Çocuk hedef davranışı sergiledikçe sembol </a:t>
            </a:r>
            <a:r>
              <a:rPr lang="tr-TR" i="1" dirty="0" smtClean="0"/>
              <a:t>verin</a:t>
            </a:r>
          </a:p>
          <a:p>
            <a:r>
              <a:rPr lang="tr-TR" i="1" dirty="0"/>
              <a:t>Hedef davranışta artma olup ölçüte yaklaştıkça sembol </a:t>
            </a:r>
            <a:r>
              <a:rPr lang="tr-TR" i="1" dirty="0" err="1"/>
              <a:t>pekiştireçleri</a:t>
            </a:r>
            <a:r>
              <a:rPr lang="tr-TR" i="1" dirty="0"/>
              <a:t> </a:t>
            </a:r>
            <a:r>
              <a:rPr lang="tr-TR" i="1" dirty="0" smtClean="0"/>
              <a:t>seyrekleştirin</a:t>
            </a:r>
          </a:p>
          <a:p>
            <a:r>
              <a:rPr lang="tr-TR" i="1" dirty="0" err="1"/>
              <a:t>Pekiştireç</a:t>
            </a:r>
            <a:r>
              <a:rPr lang="tr-TR" i="1" dirty="0"/>
              <a:t> listenizi sıkça </a:t>
            </a:r>
            <a:r>
              <a:rPr lang="tr-TR" i="1" dirty="0" smtClean="0"/>
              <a:t>yenileyin</a:t>
            </a:r>
          </a:p>
          <a:p>
            <a:r>
              <a:rPr lang="tr-TR" i="1" dirty="0"/>
              <a:t>Kayıt tutun</a:t>
            </a:r>
            <a:endParaRPr lang="tr-TR" dirty="0"/>
          </a:p>
        </p:txBody>
      </p:sp>
    </p:spTree>
    <p:extLst>
      <p:ext uri="{BB962C8B-B14F-4D97-AF65-F5344CB8AC3E}">
        <p14:creationId xmlns:p14="http://schemas.microsoft.com/office/powerpoint/2010/main" xmlns="" val="15387693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Yuvarlatılmış Dikdörtgen"/>
          <p:cNvSpPr>
            <a:spLocks noChangeArrowheads="1"/>
          </p:cNvSpPr>
          <p:nvPr/>
        </p:nvSpPr>
        <p:spPr bwMode="auto">
          <a:xfrm>
            <a:off x="457200" y="228600"/>
            <a:ext cx="8305800" cy="5943600"/>
          </a:xfrm>
          <a:prstGeom prst="roundRect">
            <a:avLst>
              <a:gd name="adj" fmla="val 16667"/>
            </a:avLst>
          </a:prstGeom>
          <a:noFill/>
          <a:ln w="63500" cmpd="dbl">
            <a:solidFill>
              <a:srgbClr val="993300"/>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algn="ctr" eaLnBrk="0" fontAlgn="base" hangingPunct="0">
              <a:spcBef>
                <a:spcPct val="0"/>
              </a:spcBef>
              <a:spcAft>
                <a:spcPct val="0"/>
              </a:spcAft>
              <a:defRPr sz="2400">
                <a:solidFill>
                  <a:schemeClr val="tx1"/>
                </a:solidFill>
                <a:latin typeface="Comic Sans MS" pitchFamily="66" charset="0"/>
              </a:defRPr>
            </a:lvl6pPr>
            <a:lvl7pPr marL="2971800" indent="-228600" algn="ctr" eaLnBrk="0" fontAlgn="base" hangingPunct="0">
              <a:spcBef>
                <a:spcPct val="0"/>
              </a:spcBef>
              <a:spcAft>
                <a:spcPct val="0"/>
              </a:spcAft>
              <a:defRPr sz="2400">
                <a:solidFill>
                  <a:schemeClr val="tx1"/>
                </a:solidFill>
                <a:latin typeface="Comic Sans MS" pitchFamily="66" charset="0"/>
              </a:defRPr>
            </a:lvl7pPr>
            <a:lvl8pPr marL="3429000" indent="-228600" algn="ctr" eaLnBrk="0" fontAlgn="base" hangingPunct="0">
              <a:spcBef>
                <a:spcPct val="0"/>
              </a:spcBef>
              <a:spcAft>
                <a:spcPct val="0"/>
              </a:spcAft>
              <a:defRPr sz="2400">
                <a:solidFill>
                  <a:schemeClr val="tx1"/>
                </a:solidFill>
                <a:latin typeface="Comic Sans MS" pitchFamily="66" charset="0"/>
              </a:defRPr>
            </a:lvl8pPr>
            <a:lvl9pPr marL="3886200" indent="-228600" algn="ctr" eaLnBrk="0" fontAlgn="base" hangingPunct="0">
              <a:spcBef>
                <a:spcPct val="0"/>
              </a:spcBef>
              <a:spcAft>
                <a:spcPct val="0"/>
              </a:spcAft>
              <a:defRPr sz="2400">
                <a:solidFill>
                  <a:schemeClr val="tx1"/>
                </a:solidFill>
                <a:latin typeface="Comic Sans MS" pitchFamily="66" charset="0"/>
              </a:defRPr>
            </a:lvl9pPr>
          </a:lstStyle>
          <a:p>
            <a:pPr algn="just" eaLnBrk="1" hangingPunct="1"/>
            <a:r>
              <a:rPr lang="tr-TR" altLang="tr-TR" sz="3000"/>
              <a:t>	</a:t>
            </a:r>
            <a:r>
              <a:rPr lang="tr-TR" altLang="tr-TR" sz="3000">
                <a:solidFill>
                  <a:srgbClr val="FF0000"/>
                </a:solidFill>
              </a:rPr>
              <a:t>PEKİŞTİRME TARİFELERİ </a:t>
            </a:r>
          </a:p>
          <a:p>
            <a:pPr algn="just" eaLnBrk="1" hangingPunct="1"/>
            <a:r>
              <a:rPr lang="tr-TR" altLang="tr-TR" sz="3200"/>
              <a:t>Pekiştirme tarifesi, olumlu ya da olumsuz pekiştirmenin ne sıklıkla gerçekleşeceğini belirler. Pekiştirme tarifesi sürekli pekiştirmeden hiç pekiştirmemeye (sönme) doğru değişir. Sürekli pekiştirme, hedef davranış her gerçekleştiğinde pekiştirecin sunulması; hiç pekiştirmeme ise, hedef davranışın hiçbir oluşumunda pekiştirecin sunulmamasıdır.</a:t>
            </a:r>
            <a:endParaRPr lang="tr-TR" altLang="tr-TR" sz="3000"/>
          </a:p>
        </p:txBody>
      </p:sp>
    </p:spTree>
    <p:extLst>
      <p:ext uri="{BB962C8B-B14F-4D97-AF65-F5344CB8AC3E}">
        <p14:creationId xmlns:p14="http://schemas.microsoft.com/office/powerpoint/2010/main" xmlns="" val="534385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lnSpcReduction="10000"/>
          </a:bodyPr>
          <a:lstStyle/>
          <a:p>
            <a:pPr marL="0" indent="0">
              <a:buNone/>
            </a:pPr>
            <a:endParaRPr lang="tr-TR" dirty="0"/>
          </a:p>
          <a:p>
            <a:pPr marL="0" indent="0">
              <a:buNone/>
            </a:pPr>
            <a:r>
              <a:rPr lang="tr-TR" b="1" dirty="0"/>
              <a:t>Pekiştirme Tarifeleri </a:t>
            </a:r>
            <a:endParaRPr lang="tr-TR" dirty="0"/>
          </a:p>
          <a:p>
            <a:pPr marL="0" indent="0">
              <a:buNone/>
            </a:pPr>
            <a:r>
              <a:rPr lang="tr-TR" dirty="0"/>
              <a:t>Pekiştirme kurallarından birisi de etkili pekiştirme tarifelerinin kullanılmasıdır. Pekiştirme tarifeleri şöyle gruplanır: </a:t>
            </a:r>
          </a:p>
          <a:p>
            <a:pPr marL="0" indent="0">
              <a:buNone/>
            </a:pPr>
            <a:r>
              <a:rPr lang="tr-TR" dirty="0"/>
              <a:t>1.Sürekli pekiştirme </a:t>
            </a:r>
          </a:p>
          <a:p>
            <a:pPr marL="0" indent="0">
              <a:buNone/>
            </a:pPr>
            <a:r>
              <a:rPr lang="tr-TR" dirty="0"/>
              <a:t>2.Aralıklı pekiştirme </a:t>
            </a:r>
          </a:p>
          <a:p>
            <a:pPr marL="0" indent="0">
              <a:buNone/>
            </a:pPr>
            <a:r>
              <a:rPr lang="tr-TR" dirty="0" err="1"/>
              <a:t>a.Oranlı</a:t>
            </a:r>
            <a:r>
              <a:rPr lang="tr-TR" dirty="0"/>
              <a:t> pekiştirme </a:t>
            </a:r>
          </a:p>
          <a:p>
            <a:pPr marL="0" indent="0">
              <a:buNone/>
            </a:pPr>
            <a:r>
              <a:rPr lang="tr-TR" dirty="0"/>
              <a:t>a-1 Sabit oranlı pekiştirme (SOP) </a:t>
            </a:r>
          </a:p>
          <a:p>
            <a:pPr marL="0" indent="0">
              <a:buNone/>
            </a:pPr>
            <a:r>
              <a:rPr lang="tr-TR" dirty="0"/>
              <a:t>a-2 Değişken oranlı pekiştirme (DOP) </a:t>
            </a:r>
          </a:p>
          <a:p>
            <a:pPr marL="0" indent="0">
              <a:buNone/>
            </a:pPr>
            <a:r>
              <a:rPr lang="tr-TR" dirty="0" err="1"/>
              <a:t>b.Süreli</a:t>
            </a:r>
            <a:r>
              <a:rPr lang="tr-TR" dirty="0"/>
              <a:t> pekiştirme </a:t>
            </a:r>
          </a:p>
          <a:p>
            <a:pPr marL="0" indent="0">
              <a:buNone/>
            </a:pPr>
            <a:r>
              <a:rPr lang="tr-TR" dirty="0"/>
              <a:t>b-1 Sabit süreli pekiştirme (SSP) </a:t>
            </a:r>
          </a:p>
          <a:p>
            <a:pPr marL="0" indent="0">
              <a:buNone/>
            </a:pPr>
            <a:r>
              <a:rPr lang="tr-TR" dirty="0"/>
              <a:t>b-2 Değişken süreli pekiştirme (DSP) </a:t>
            </a:r>
          </a:p>
        </p:txBody>
      </p:sp>
    </p:spTree>
    <p:extLst>
      <p:ext uri="{BB962C8B-B14F-4D97-AF65-F5344CB8AC3E}">
        <p14:creationId xmlns:p14="http://schemas.microsoft.com/office/powerpoint/2010/main" xmlns="" val="2393753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631904"/>
          </a:xfrm>
        </p:spPr>
        <p:txBody>
          <a:bodyPr/>
          <a:lstStyle/>
          <a:p>
            <a:pPr marL="0" indent="0">
              <a:buNone/>
            </a:pPr>
            <a:endParaRPr lang="tr-TR" dirty="0"/>
          </a:p>
          <a:p>
            <a:pPr marL="0" indent="0">
              <a:buNone/>
            </a:pPr>
            <a:r>
              <a:rPr lang="tr-TR" b="1" dirty="0"/>
              <a:t>1.Sürekli pekiştirme </a:t>
            </a:r>
            <a:endParaRPr lang="tr-TR" dirty="0"/>
          </a:p>
          <a:p>
            <a:pPr marL="0" indent="0">
              <a:buNone/>
            </a:pPr>
            <a:r>
              <a:rPr lang="tr-TR" dirty="0"/>
              <a:t>Davranışın her oluşmasının pekiştirilmesidir. </a:t>
            </a:r>
          </a:p>
          <a:p>
            <a:pPr marL="0" indent="0">
              <a:buNone/>
            </a:pPr>
            <a:r>
              <a:rPr lang="tr-TR" b="1" dirty="0"/>
              <a:t>2. Aralıklı pekiştirme </a:t>
            </a:r>
            <a:endParaRPr lang="tr-TR" dirty="0"/>
          </a:p>
          <a:p>
            <a:pPr marL="0" indent="0">
              <a:buNone/>
            </a:pPr>
            <a:r>
              <a:rPr lang="tr-TR" b="1" dirty="0"/>
              <a:t>a) Oranlı Pekiştirme </a:t>
            </a:r>
            <a:endParaRPr lang="tr-TR" dirty="0"/>
          </a:p>
          <a:p>
            <a:pPr marL="0" indent="0">
              <a:buNone/>
            </a:pPr>
            <a:r>
              <a:rPr lang="tr-TR" b="1" dirty="0"/>
              <a:t>a-1 Sabit oranlı pekiştirme </a:t>
            </a:r>
            <a:endParaRPr lang="tr-TR" dirty="0"/>
          </a:p>
          <a:p>
            <a:pPr marL="0" indent="0">
              <a:buNone/>
            </a:pPr>
            <a:r>
              <a:rPr lang="tr-TR" dirty="0"/>
              <a:t>Sabit bir oran belirlenir. Davranış belirlenen oranda gerçekleştiğinde </a:t>
            </a:r>
            <a:r>
              <a:rPr lang="tr-TR" dirty="0" err="1"/>
              <a:t>pekiştireç</a:t>
            </a:r>
            <a:r>
              <a:rPr lang="tr-TR" dirty="0"/>
              <a:t> sunulur. Örneğin: SOP2 ile pekiştirilen bir davranışta; </a:t>
            </a:r>
          </a:p>
          <a:p>
            <a:pPr marL="0" indent="0">
              <a:buNone/>
            </a:pPr>
            <a:r>
              <a:rPr lang="nb-NO" dirty="0"/>
              <a:t>2., 4., 6. davranışlar pekiştirilir. </a:t>
            </a:r>
            <a:endParaRPr lang="tr-TR" dirty="0"/>
          </a:p>
        </p:txBody>
      </p:sp>
    </p:spTree>
    <p:extLst>
      <p:ext uri="{BB962C8B-B14F-4D97-AF65-F5344CB8AC3E}">
        <p14:creationId xmlns:p14="http://schemas.microsoft.com/office/powerpoint/2010/main" xmlns="" val="45281165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559896"/>
          </a:xfrm>
        </p:spPr>
        <p:txBody>
          <a:bodyPr>
            <a:normAutofit/>
          </a:bodyPr>
          <a:lstStyle/>
          <a:p>
            <a:pPr marL="0" indent="0">
              <a:buNone/>
            </a:pPr>
            <a:endParaRPr lang="tr-TR" dirty="0"/>
          </a:p>
          <a:p>
            <a:pPr marL="0" indent="0">
              <a:buNone/>
            </a:pPr>
            <a:r>
              <a:rPr lang="tr-TR" b="1" dirty="0"/>
              <a:t>a-2 Değişken oranlı pekiştirme </a:t>
            </a:r>
            <a:endParaRPr lang="tr-TR" dirty="0"/>
          </a:p>
          <a:p>
            <a:pPr marL="0" indent="0">
              <a:buNone/>
            </a:pPr>
            <a:r>
              <a:rPr lang="tr-TR" dirty="0"/>
              <a:t>Davranışı pekiştirmek üzere bir oran belirlenir ve bu oran değişken olarak uygulanır. Örneğin; Çocuğun “lütfen” deme davranışı DOP3 ile pekiştiriliyorsa, ilk üç davranıştan herhangi biri, ikinci üç davranıştan herhangi biri gelişigüzel pekiştirilir. Uygulayıcı açısından bu tarifeni uygulanması zordur. Ancak </a:t>
            </a:r>
            <a:r>
              <a:rPr lang="tr-TR" dirty="0" err="1"/>
              <a:t>pekiştireci</a:t>
            </a:r>
            <a:r>
              <a:rPr lang="tr-TR" dirty="0"/>
              <a:t> ne zaman geleceği açıkça belli olmadığı için davranışın kalıcılığını sağlamada etkilidir. </a:t>
            </a:r>
          </a:p>
          <a:p>
            <a:pPr marL="0" indent="0">
              <a:buNone/>
            </a:pPr>
            <a:r>
              <a:rPr lang="tr-TR" dirty="0"/>
              <a:t>LLL/LLL/LLL/LLL (lütfen deme) </a:t>
            </a:r>
          </a:p>
          <a:p>
            <a:pPr marL="0" indent="0">
              <a:buNone/>
            </a:pPr>
            <a:r>
              <a:rPr lang="tr-TR" dirty="0"/>
              <a:t>+ </a:t>
            </a:r>
            <a:r>
              <a:rPr lang="tr-TR" dirty="0" smtClean="0"/>
              <a:t>	+        +    + </a:t>
            </a:r>
            <a:r>
              <a:rPr lang="tr-TR" dirty="0"/>
              <a:t>(pekiştirme oranı) </a:t>
            </a:r>
          </a:p>
        </p:txBody>
      </p:sp>
    </p:spTree>
    <p:extLst>
      <p:ext uri="{BB962C8B-B14F-4D97-AF65-F5344CB8AC3E}">
        <p14:creationId xmlns:p14="http://schemas.microsoft.com/office/powerpoint/2010/main" xmlns="" val="24356325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487888"/>
          </a:xfrm>
        </p:spPr>
        <p:txBody>
          <a:bodyPr>
            <a:normAutofit fontScale="92500" lnSpcReduction="20000"/>
          </a:bodyPr>
          <a:lstStyle/>
          <a:p>
            <a:pPr marL="0" indent="0">
              <a:buNone/>
            </a:pPr>
            <a:endParaRPr lang="tr-TR" dirty="0"/>
          </a:p>
          <a:p>
            <a:pPr marL="0" indent="0">
              <a:buNone/>
            </a:pPr>
            <a:r>
              <a:rPr lang="tr-TR" b="1" dirty="0"/>
              <a:t>b) Süreli pekiştirme </a:t>
            </a:r>
            <a:endParaRPr lang="tr-TR" dirty="0"/>
          </a:p>
          <a:p>
            <a:pPr marL="0" indent="0">
              <a:buNone/>
            </a:pPr>
            <a:r>
              <a:rPr lang="tr-TR" dirty="0"/>
              <a:t>Süreli davranışlarda, davranışın süresi artırılmak istendiğinde belli bir zaman aralığı içinde davranışın gerçekleşmesi pekiştirilir. </a:t>
            </a:r>
          </a:p>
          <a:p>
            <a:pPr marL="0" indent="0">
              <a:buNone/>
            </a:pPr>
            <a:r>
              <a:rPr lang="tr-TR" b="1" dirty="0"/>
              <a:t>b-1 Sabit süreli pekiştirme </a:t>
            </a:r>
            <a:endParaRPr lang="tr-TR" dirty="0"/>
          </a:p>
          <a:p>
            <a:pPr marL="0" indent="0">
              <a:buNone/>
            </a:pPr>
            <a:r>
              <a:rPr lang="tr-TR" dirty="0"/>
              <a:t>Sabit bir zaman aralığı içinde davranışın gerçekleşmesi pekiştirilir. İki şekilde uygulanabilir. Örneğin: Ali yerinde oturma davranışı için SSP5 ile pekiştiriliyor olsun. Ali 9.00’da derse gelir ve yerine oturur. 9.05’te </a:t>
            </a:r>
            <a:r>
              <a:rPr lang="tr-TR" dirty="0" err="1"/>
              <a:t>pekiştireç</a:t>
            </a:r>
            <a:r>
              <a:rPr lang="tr-TR" dirty="0"/>
              <a:t> kazanır. Davranış devam ederse 9.10 ve 9.15’de de </a:t>
            </a:r>
            <a:r>
              <a:rPr lang="tr-TR" dirty="0" err="1"/>
              <a:t>pekiştireç</a:t>
            </a:r>
            <a:r>
              <a:rPr lang="tr-TR" dirty="0"/>
              <a:t> kazanabilir. Bir başka uygulama biçiminde, Ali 9.00-9.05 arasında yerinde oturduğu için 9.05 te </a:t>
            </a:r>
            <a:r>
              <a:rPr lang="tr-TR" dirty="0" err="1"/>
              <a:t>pekiştireç</a:t>
            </a:r>
            <a:r>
              <a:rPr lang="tr-TR" dirty="0"/>
              <a:t> kazanır, fakat 9.07 de yerinden kalkar. 9.09 da yeniden oturur. 5 dakikalık pekiştirme süresi 9.09 dan başlar yani hiç yerinden kalkmazsa 9.14’de </a:t>
            </a:r>
            <a:r>
              <a:rPr lang="tr-TR" dirty="0" err="1"/>
              <a:t>pekiştireç</a:t>
            </a:r>
            <a:r>
              <a:rPr lang="tr-TR" dirty="0"/>
              <a:t> kazanabilir. </a:t>
            </a:r>
          </a:p>
        </p:txBody>
      </p:sp>
    </p:spTree>
    <p:extLst>
      <p:ext uri="{BB962C8B-B14F-4D97-AF65-F5344CB8AC3E}">
        <p14:creationId xmlns:p14="http://schemas.microsoft.com/office/powerpoint/2010/main" xmlns="" val="20352896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487888"/>
          </a:xfrm>
        </p:spPr>
        <p:txBody>
          <a:bodyPr/>
          <a:lstStyle/>
          <a:p>
            <a:pPr marL="0" indent="0">
              <a:buNone/>
            </a:pPr>
            <a:endParaRPr lang="tr-TR" dirty="0"/>
          </a:p>
          <a:p>
            <a:pPr marL="0" indent="0">
              <a:buNone/>
            </a:pPr>
            <a:r>
              <a:rPr lang="tr-TR" b="1" dirty="0"/>
              <a:t>b-2 Değişken Süreli Pekiştirme </a:t>
            </a:r>
            <a:endParaRPr lang="tr-TR" dirty="0"/>
          </a:p>
          <a:p>
            <a:pPr marL="0" indent="0">
              <a:buNone/>
            </a:pPr>
            <a:r>
              <a:rPr lang="tr-TR" dirty="0"/>
              <a:t>Davranışın pekiştirilme süreleri değişkendir. Davranışın belirlene zaman aralığı içinde gelişigüzel pekiştirilmesini içeri Örneğin DSP15 uygulanıyorsa. 15 dakikanın ortasında , başında, sonunda </a:t>
            </a:r>
            <a:r>
              <a:rPr lang="tr-TR" dirty="0" err="1"/>
              <a:t>pekiştireç</a:t>
            </a:r>
            <a:r>
              <a:rPr lang="tr-TR" dirty="0"/>
              <a:t> sunulur. Örneğin 9. dakikada, 17. dakikada, 35. dakikada </a:t>
            </a:r>
            <a:r>
              <a:rPr lang="tr-TR" dirty="0" err="1"/>
              <a:t>v.b</a:t>
            </a:r>
            <a:r>
              <a:rPr lang="tr-TR" dirty="0"/>
              <a:t>. </a:t>
            </a:r>
          </a:p>
        </p:txBody>
      </p:sp>
    </p:spTree>
    <p:extLst>
      <p:ext uri="{BB962C8B-B14F-4D97-AF65-F5344CB8AC3E}">
        <p14:creationId xmlns:p14="http://schemas.microsoft.com/office/powerpoint/2010/main" xmlns="" val="361389574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1520" y="476672"/>
            <a:ext cx="8784976" cy="5262979"/>
          </a:xfrm>
          <a:prstGeom prst="rect">
            <a:avLst/>
          </a:prstGeom>
        </p:spPr>
        <p:txBody>
          <a:bodyPr wrap="square">
            <a:spAutoFit/>
          </a:bodyPr>
          <a:lstStyle/>
          <a:p>
            <a:r>
              <a:rPr lang="tr-TR" sz="1600" b="1" dirty="0" smtClean="0"/>
              <a:t>SABİT </a:t>
            </a:r>
            <a:r>
              <a:rPr lang="tr-TR" sz="1600" b="1" dirty="0"/>
              <a:t>ORANLI</a:t>
            </a:r>
          </a:p>
          <a:p>
            <a:r>
              <a:rPr lang="tr-TR" sz="1600" dirty="0"/>
              <a:t>Doğru yapılan her 5 probleme 1 ek teneffüs</a:t>
            </a:r>
          </a:p>
          <a:p>
            <a:r>
              <a:rPr lang="tr-TR" sz="1600" dirty="0"/>
              <a:t>Öğrencinin oyuncağını 3 kez paylaştıktan sonra ödüllendirilmesi</a:t>
            </a:r>
          </a:p>
          <a:p>
            <a:r>
              <a:rPr lang="tr-TR" sz="1600" dirty="0"/>
              <a:t>Tüm ödevlerin bitirildiği her 2 dersin sonunda kütüphanede 15 dk. Resimli öykü kitabı okuma</a:t>
            </a:r>
          </a:p>
          <a:p>
            <a:r>
              <a:rPr lang="tr-TR" sz="1600" dirty="0"/>
              <a:t>Üretilen her 10 parça için 50 </a:t>
            </a:r>
            <a:r>
              <a:rPr lang="tr-TR" sz="1600" dirty="0" err="1"/>
              <a:t>ytl</a:t>
            </a:r>
            <a:r>
              <a:rPr lang="tr-TR" sz="1600" dirty="0"/>
              <a:t>, her doğru 5 paket için 1 jeton</a:t>
            </a:r>
          </a:p>
          <a:p>
            <a:r>
              <a:rPr lang="tr-TR" sz="1600" b="1" dirty="0"/>
              <a:t>SABİT ZAMAN ARALIKLI</a:t>
            </a:r>
          </a:p>
          <a:p>
            <a:r>
              <a:rPr lang="tr-TR" sz="1600" dirty="0"/>
              <a:t>Öğrencinin yerinde oturması 10 </a:t>
            </a:r>
            <a:r>
              <a:rPr lang="tr-TR" sz="1600" dirty="0" err="1"/>
              <a:t>dk.da</a:t>
            </a:r>
            <a:r>
              <a:rPr lang="tr-TR" sz="1600" dirty="0"/>
              <a:t> bir gözlenir ve pekiştirilir</a:t>
            </a:r>
          </a:p>
          <a:p>
            <a:r>
              <a:rPr lang="tr-TR" sz="1600" dirty="0"/>
              <a:t>5 dk. Da bir kez okuma davranışı gözlenir ve pekiştirilir</a:t>
            </a:r>
          </a:p>
          <a:p>
            <a:r>
              <a:rPr lang="tr-TR" sz="1600" dirty="0"/>
              <a:t>Öğrencilerin ders çalışmaları 15 </a:t>
            </a:r>
            <a:r>
              <a:rPr lang="tr-TR" sz="1600" dirty="0" err="1"/>
              <a:t>dk.da</a:t>
            </a:r>
            <a:r>
              <a:rPr lang="tr-TR" sz="1600" dirty="0"/>
              <a:t> bir kontrol edilir.</a:t>
            </a:r>
          </a:p>
          <a:p>
            <a:r>
              <a:rPr lang="tr-TR" sz="1600" b="1" dirty="0"/>
              <a:t>DEĞİŞKEN ORANLI</a:t>
            </a:r>
          </a:p>
          <a:p>
            <a:r>
              <a:rPr lang="tr-TR" sz="1600" dirty="0"/>
              <a:t>10’a kadar ritmik saymada öğrenci 2, 6, 10’u söylediğinde, sonraki tekrarda 3, 5, 9’u söylediğinde farklılaşan şekilde pekiştirilir</a:t>
            </a:r>
          </a:p>
          <a:p>
            <a:r>
              <a:rPr lang="tr-TR" sz="1600" dirty="0"/>
              <a:t>Ali yaklaşık 3 yoklama fişi doldurduğunda öğretmeni “özel yardımcı” kuponu verir</a:t>
            </a:r>
          </a:p>
          <a:p>
            <a:r>
              <a:rPr lang="tr-TR" sz="1600" dirty="0"/>
              <a:t>Ortalama 8 oyuncak paylaşım davranışı için pekiştirilir. İzleyenlerde 7., daha sonrakinde 9. oyuncak paylaşımı pekiştirilir.</a:t>
            </a:r>
          </a:p>
          <a:p>
            <a:r>
              <a:rPr lang="tr-TR" sz="1600" b="1" dirty="0"/>
              <a:t>DEĞİŞKEN ZAMAN ARALIKLI</a:t>
            </a:r>
          </a:p>
          <a:p>
            <a:r>
              <a:rPr lang="tr-TR" sz="1600" dirty="0"/>
              <a:t>Kütüphanede kitap okuyan öğrenciler ortalama 15-25 dk. da bir pekiştirilir</a:t>
            </a:r>
          </a:p>
          <a:p>
            <a:r>
              <a:rPr lang="tr-TR" sz="1600" dirty="0"/>
              <a:t>Yerinde oturma davranışı 20, 27, 35. dakikalarda gözlenir ve pekiştirilir. Bir sonraki derste 15., 19. 30. </a:t>
            </a:r>
            <a:r>
              <a:rPr lang="tr-TR" sz="1600" dirty="0" err="1"/>
              <a:t>dk.larda</a:t>
            </a:r>
            <a:r>
              <a:rPr lang="tr-TR" sz="1600" dirty="0"/>
              <a:t> pekiştirilir</a:t>
            </a:r>
          </a:p>
          <a:p>
            <a:r>
              <a:rPr lang="tr-TR" sz="1600" dirty="0"/>
              <a:t>Öğretmenin bir hafta 2, 4, 5 günlerinde, ikinci haftanın 1. 3. günlerinde günlük kontrolü yaparak övgü yazması</a:t>
            </a:r>
          </a:p>
        </p:txBody>
      </p:sp>
    </p:spTree>
    <p:extLst>
      <p:ext uri="{BB962C8B-B14F-4D97-AF65-F5344CB8AC3E}">
        <p14:creationId xmlns:p14="http://schemas.microsoft.com/office/powerpoint/2010/main" xmlns="" val="463343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lgn="just"/>
            <a:endParaRPr lang="tr-TR" dirty="0" smtClean="0"/>
          </a:p>
          <a:p>
            <a:pPr algn="just"/>
            <a:r>
              <a:rPr lang="tr-TR" dirty="0" smtClean="0"/>
              <a:t>Davranışsal desteği planlayabilmek için problem davranışı devam ettiren sonuçları anlamak çok önemlidir. Bir davranışı izlemeyle oluşan sonuçlar davranışın gelecekte oluşma olasılığını arttırmayla ya da azaltmayla sonuçlanacaktır.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pPr algn="just"/>
            <a:r>
              <a:rPr lang="tr-TR" dirty="0" smtClean="0"/>
              <a:t>Bir sonuç bir davranışı arttırma etkisine sahip ise onun </a:t>
            </a:r>
            <a:r>
              <a:rPr lang="tr-TR" dirty="0" err="1" smtClean="0"/>
              <a:t>pekiştireç</a:t>
            </a:r>
            <a:r>
              <a:rPr lang="tr-TR" dirty="0" smtClean="0"/>
              <a:t> olduğu düşünülür. Bir sonuç davranışı azaltma etkisine sahip ise onun ceza olduğu düşünülür.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lstStyle/>
          <a:p>
            <a:pPr algn="just"/>
            <a:endParaRPr lang="tr-TR" dirty="0" smtClean="0"/>
          </a:p>
          <a:p>
            <a:pPr algn="just"/>
            <a:r>
              <a:rPr lang="tr-TR" dirty="0" smtClean="0"/>
              <a:t>sınıfta arkadaşını iten çocuğu düşünelim sınıftan uzaklaşmak için bu davranışı sergiliyorsa bu öğrenci için okuldan uzaklaştırmak ceza mı???? Yoksa </a:t>
            </a:r>
            <a:r>
              <a:rPr lang="tr-TR" dirty="0" err="1" smtClean="0"/>
              <a:t>pekiştireç</a:t>
            </a:r>
            <a:r>
              <a:rPr lang="tr-TR" dirty="0" smtClean="0"/>
              <a:t> olma özelliğimi göstermektedir.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650</TotalTime>
  <Words>2798</Words>
  <Application>Microsoft Office PowerPoint</Application>
  <PresentationFormat>Ekran Gösterisi (4:3)</PresentationFormat>
  <Paragraphs>341</Paragraphs>
  <Slides>69</Slides>
  <Notes>0</Notes>
  <HiddenSlides>0</HiddenSlides>
  <MMClips>0</MMClips>
  <ScaleCrop>false</ScaleCrop>
  <HeadingPairs>
    <vt:vector size="4" baseType="variant">
      <vt:variant>
        <vt:lpstr>Tema</vt:lpstr>
      </vt:variant>
      <vt:variant>
        <vt:i4>1</vt:i4>
      </vt:variant>
      <vt:variant>
        <vt:lpstr>Slayt Başlıkları</vt:lpstr>
      </vt:variant>
      <vt:variant>
        <vt:i4>69</vt:i4>
      </vt:variant>
    </vt:vector>
  </HeadingPairs>
  <TitlesOfParts>
    <vt:vector size="70" baseType="lpstr">
      <vt:lpstr>Akış</vt:lpstr>
      <vt:lpstr>OLUMLU DAVRANIŞSAL DESTEK</vt:lpstr>
      <vt:lpstr> PROBLEM DAVRANIŞLAR </vt:lpstr>
      <vt:lpstr>Slayt 3</vt:lpstr>
      <vt:lpstr>Slayt 4</vt:lpstr>
      <vt:lpstr> Geleneksel uygulamalar </vt:lpstr>
      <vt:lpstr>Slayt 6</vt:lpstr>
      <vt:lpstr>Slayt 7</vt:lpstr>
      <vt:lpstr>Slayt 8</vt:lpstr>
      <vt:lpstr>Slayt 9</vt:lpstr>
      <vt:lpstr>Slayt 10</vt:lpstr>
      <vt:lpstr>Slayt 11</vt:lpstr>
      <vt:lpstr> Problem davranışlar iletişimsel amaçla kullanılır.  </vt:lpstr>
      <vt:lpstr>Slayt 13</vt:lpstr>
      <vt:lpstr>Slayt 14</vt:lpstr>
      <vt:lpstr>Slayt 15</vt:lpstr>
      <vt:lpstr> Problem davranışlar çocukların işine yarar </vt:lpstr>
      <vt:lpstr> Problem davranışların işlevleri  </vt:lpstr>
      <vt:lpstr>Slayt 18</vt:lpstr>
      <vt:lpstr>Slayt 19</vt:lpstr>
      <vt:lpstr> DAVRANIŞI ETKİLEYEN UYARANLAR </vt:lpstr>
      <vt:lpstr>Slayt 21</vt:lpstr>
      <vt:lpstr> Davranış öncesi uyaranlar ( öncül) </vt:lpstr>
      <vt:lpstr> Öncüller: </vt:lpstr>
      <vt:lpstr>  Davranış sonrası uyaranlar( sonuç) </vt:lpstr>
      <vt:lpstr>Slayt 25</vt:lpstr>
      <vt:lpstr>  Davranışa zemin hazırlayan uyaranlar  </vt:lpstr>
      <vt:lpstr>Slayt 27</vt:lpstr>
      <vt:lpstr>Slayt 28</vt:lpstr>
      <vt:lpstr>Slayt 29</vt:lpstr>
      <vt:lpstr>Slayt 30</vt:lpstr>
      <vt:lpstr>Slayt 31</vt:lpstr>
      <vt:lpstr>Slayt 32</vt:lpstr>
      <vt:lpstr>Slayt 33</vt:lpstr>
      <vt:lpstr>Slayt 34</vt:lpstr>
      <vt:lpstr>Program Değiştirme</vt:lpstr>
      <vt:lpstr>Slayt 36</vt:lpstr>
      <vt:lpstr>İşlevsel beceri ve etkinlik seçimi</vt:lpstr>
      <vt:lpstr>Görevlerin güçlüğünü azaltmak</vt:lpstr>
      <vt:lpstr>İpuçlarını kullanma</vt:lpstr>
      <vt:lpstr>Kural koyma</vt:lpstr>
      <vt:lpstr>Seçenek Sunma:</vt:lpstr>
      <vt:lpstr>Görsel akış çizelgeleri:</vt:lpstr>
      <vt:lpstr>Yeni beceri öğretimi </vt:lpstr>
      <vt:lpstr>Kaçma işlevine yönelik yeni beceriler</vt:lpstr>
      <vt:lpstr>Elde etme işlevine yönelik Yeni beceriler</vt:lpstr>
      <vt:lpstr>Slayt 46</vt:lpstr>
      <vt:lpstr>Slayt 47</vt:lpstr>
      <vt:lpstr>Slayt 48</vt:lpstr>
      <vt:lpstr>Slayt 49</vt:lpstr>
      <vt:lpstr>Slayt 50</vt:lpstr>
      <vt:lpstr>Slayt 51</vt:lpstr>
      <vt:lpstr>Ayrımlı pekiştirme: Ayrımlı pekiştirme kullanarak problem davranışları azaltmak bazı davranışlar için oldukça etkili ve çocuk için en az sınırlayıcı bir müdahale yöntemidir</vt:lpstr>
      <vt:lpstr>Slayt 53</vt:lpstr>
      <vt:lpstr>Slayt 54</vt:lpstr>
      <vt:lpstr>Slayt 55</vt:lpstr>
      <vt:lpstr>Slayt 56</vt:lpstr>
      <vt:lpstr>Slayt 57</vt:lpstr>
      <vt:lpstr>Slayt 58</vt:lpstr>
      <vt:lpstr>Slayt 59</vt:lpstr>
      <vt:lpstr>Slayt 60</vt:lpstr>
      <vt:lpstr>Slayt 61</vt:lpstr>
      <vt:lpstr>Sembol Pekiştirme Uygulama Basamakları </vt:lpstr>
      <vt:lpstr>Slayt 63</vt:lpstr>
      <vt:lpstr>Slayt 64</vt:lpstr>
      <vt:lpstr>Slayt 65</vt:lpstr>
      <vt:lpstr>Slayt 66</vt:lpstr>
      <vt:lpstr>Slayt 67</vt:lpstr>
      <vt:lpstr>Slayt 68</vt:lpstr>
      <vt:lpstr>Slayt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7</dc:creator>
  <cp:lastModifiedBy>ATEŞ</cp:lastModifiedBy>
  <cp:revision>37</cp:revision>
  <dcterms:created xsi:type="dcterms:W3CDTF">2014-06-09T20:47:28Z</dcterms:created>
  <dcterms:modified xsi:type="dcterms:W3CDTF">2014-06-16T09:19:24Z</dcterms:modified>
</cp:coreProperties>
</file>